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3" r:id="rId2"/>
    <p:sldId id="325" r:id="rId3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FF"/>
    <a:srgbClr val="FF7F01"/>
    <a:srgbClr val="FFCCFF"/>
    <a:srgbClr val="CC0099"/>
    <a:srgbClr val="FF6600"/>
    <a:srgbClr val="9999FF"/>
    <a:srgbClr val="0000FF"/>
    <a:srgbClr val="30918B"/>
    <a:srgbClr val="384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8" autoAdjust="0"/>
    <p:restoredTop sz="84934" autoAdjust="0"/>
  </p:normalViewPr>
  <p:slideViewPr>
    <p:cSldViewPr snapToGrid="0">
      <p:cViewPr varScale="1">
        <p:scale>
          <a:sx n="101" d="100"/>
          <a:sy n="101" d="100"/>
        </p:scale>
        <p:origin x="594" y="10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7" d="100"/>
          <a:sy n="77" d="100"/>
        </p:scale>
        <p:origin x="401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ABEC3-17EC-4B7E-B282-E229AED702D9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0352D-57CC-4FC0-B4BC-17CB610BC8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0692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0FEF0-3A6C-44EB-83AD-7CD73445C2BC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4B01C-441C-4E8F-B0D0-56FC6B22A3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2313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291B0-E7B7-4336-8BD5-C73E5C2E95C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189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82D2A-2E68-D085-DB28-3B979F01A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7472A21E-E7CD-A04C-24FA-A80878AA16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FF35F76D-E663-E6BE-7109-C5F1EDF4E8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6BEC32-6937-9610-2587-F3CB08A9FB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291B0-E7B7-4336-8BD5-C73E5C2E95C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55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案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8381" y="6389787"/>
            <a:ext cx="1410119" cy="365125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經濟部產業發署</a:t>
            </a:r>
            <a:endParaRPr lang="en-US" dirty="0"/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-2" y="-12684"/>
            <a:ext cx="2053246" cy="400110"/>
          </a:xfrm>
          <a:prstGeom prst="rect">
            <a:avLst/>
          </a:prstGeom>
          <a:gradFill>
            <a:gsLst>
              <a:gs pos="0">
                <a:srgbClr val="BACDE0"/>
              </a:gs>
              <a:gs pos="100000">
                <a:srgbClr val="ACD8D6"/>
              </a:gs>
              <a:gs pos="39000">
                <a:srgbClr val="B3D2DF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年度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86163" y="6403435"/>
            <a:ext cx="601384" cy="331689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algn="ct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橢圓 12"/>
          <p:cNvSpPr/>
          <p:nvPr userDrawn="1"/>
        </p:nvSpPr>
        <p:spPr>
          <a:xfrm>
            <a:off x="11664835" y="6356349"/>
            <a:ext cx="432000" cy="432000"/>
          </a:xfrm>
          <a:prstGeom prst="ellipse">
            <a:avLst/>
          </a:prstGeom>
          <a:noFill/>
          <a:ln>
            <a:solidFill>
              <a:srgbClr val="ACD8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圓角矩形 39"/>
          <p:cNvSpPr/>
          <p:nvPr userDrawn="1"/>
        </p:nvSpPr>
        <p:spPr>
          <a:xfrm>
            <a:off x="72016" y="993014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1B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所在縣市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  <a:cs typeface="Noto Mono" panose="020B0609030804020204" pitchFamily="49" charset="0"/>
            </a:endParaRPr>
          </a:p>
        </p:txBody>
      </p:sp>
      <p:sp>
        <p:nvSpPr>
          <p:cNvPr id="42" name="圓角矩形 41"/>
          <p:cNvSpPr/>
          <p:nvPr/>
        </p:nvSpPr>
        <p:spPr>
          <a:xfrm>
            <a:off x="664319" y="1017482"/>
            <a:ext cx="1365522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91B0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" name="圓角矩形 43"/>
          <p:cNvSpPr/>
          <p:nvPr userDrawn="1"/>
        </p:nvSpPr>
        <p:spPr>
          <a:xfrm>
            <a:off x="72016" y="1518965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6A4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企業規模</a:t>
            </a:r>
          </a:p>
        </p:txBody>
      </p:sp>
      <p:sp>
        <p:nvSpPr>
          <p:cNvPr id="46" name="圓角矩形 45"/>
          <p:cNvSpPr/>
          <p:nvPr/>
        </p:nvSpPr>
        <p:spPr>
          <a:xfrm>
            <a:off x="664319" y="1540440"/>
            <a:ext cx="1365521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96A4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" name="圓角矩形 51"/>
          <p:cNvSpPr/>
          <p:nvPr userDrawn="1"/>
        </p:nvSpPr>
        <p:spPr>
          <a:xfrm>
            <a:off x="72016" y="2044916"/>
            <a:ext cx="568800" cy="479212"/>
          </a:xfrm>
          <a:prstGeom prst="roundRect">
            <a:avLst>
              <a:gd name="adj" fmla="val 993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政府經費</a:t>
            </a:r>
          </a:p>
        </p:txBody>
      </p:sp>
      <p:sp>
        <p:nvSpPr>
          <p:cNvPr id="54" name="圓角矩形 53"/>
          <p:cNvSpPr/>
          <p:nvPr/>
        </p:nvSpPr>
        <p:spPr>
          <a:xfrm>
            <a:off x="666292" y="2058662"/>
            <a:ext cx="1363547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" name="圓角矩形 55"/>
          <p:cNvSpPr/>
          <p:nvPr userDrawn="1"/>
        </p:nvSpPr>
        <p:spPr>
          <a:xfrm>
            <a:off x="77869" y="453322"/>
            <a:ext cx="569763" cy="479212"/>
          </a:xfrm>
          <a:prstGeom prst="roundRect">
            <a:avLst>
              <a:gd name="adj" fmla="val 9936"/>
            </a:avLst>
          </a:prstGeom>
          <a:solidFill>
            <a:srgbClr val="67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計畫類型</a:t>
            </a:r>
          </a:p>
        </p:txBody>
      </p:sp>
      <p:sp>
        <p:nvSpPr>
          <p:cNvPr id="58" name="圓角矩形 57"/>
          <p:cNvSpPr/>
          <p:nvPr/>
        </p:nvSpPr>
        <p:spPr>
          <a:xfrm>
            <a:off x="664321" y="468688"/>
            <a:ext cx="1365521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67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圓角矩形 20"/>
          <p:cNvSpPr/>
          <p:nvPr userDrawn="1"/>
        </p:nvSpPr>
        <p:spPr>
          <a:xfrm>
            <a:off x="78832" y="2592321"/>
            <a:ext cx="568800" cy="479212"/>
          </a:xfrm>
          <a:prstGeom prst="roundRect">
            <a:avLst>
              <a:gd name="adj" fmla="val 9936"/>
            </a:avLst>
          </a:prstGeom>
          <a:solidFill>
            <a:srgbClr val="CC009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廠商自籌</a:t>
            </a:r>
          </a:p>
        </p:txBody>
      </p:sp>
      <p:sp>
        <p:nvSpPr>
          <p:cNvPr id="23" name="圓角矩形 22"/>
          <p:cNvSpPr/>
          <p:nvPr/>
        </p:nvSpPr>
        <p:spPr>
          <a:xfrm>
            <a:off x="664318" y="2616789"/>
            <a:ext cx="1365521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671032" y="510274"/>
            <a:ext cx="13588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8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補助計畫</a:t>
            </a:r>
          </a:p>
        </p:txBody>
      </p:sp>
      <p:sp>
        <p:nvSpPr>
          <p:cNvPr id="25" name="文字方塊 24"/>
          <p:cNvSpPr txBox="1"/>
          <p:nvPr userDrawn="1"/>
        </p:nvSpPr>
        <p:spPr>
          <a:xfrm>
            <a:off x="-2" y="-12684"/>
            <a:ext cx="12187549" cy="400110"/>
          </a:xfrm>
          <a:prstGeom prst="rect">
            <a:avLst/>
          </a:prstGeom>
          <a:gradFill>
            <a:gsLst>
              <a:gs pos="0">
                <a:srgbClr val="9DB8D3"/>
              </a:gs>
              <a:gs pos="100000">
                <a:srgbClr val="8DC9C6"/>
              </a:gs>
              <a:gs pos="39000">
                <a:srgbClr val="A1C8D7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113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年度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-〈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高階製造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HEAT2.0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輔導計畫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〉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                                                                      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執行單位：財團法人中國生產力中心</a:t>
            </a:r>
          </a:p>
        </p:txBody>
      </p:sp>
      <p:grpSp>
        <p:nvGrpSpPr>
          <p:cNvPr id="26" name="群組 25"/>
          <p:cNvGrpSpPr/>
          <p:nvPr userDrawn="1"/>
        </p:nvGrpSpPr>
        <p:grpSpPr>
          <a:xfrm>
            <a:off x="2041778" y="1472226"/>
            <a:ext cx="9626941" cy="670079"/>
            <a:chOff x="5759201" y="1454338"/>
            <a:chExt cx="3276823" cy="548895"/>
          </a:xfrm>
        </p:grpSpPr>
        <p:grpSp>
          <p:nvGrpSpPr>
            <p:cNvPr id="27" name="群組 26"/>
            <p:cNvGrpSpPr/>
            <p:nvPr/>
          </p:nvGrpSpPr>
          <p:grpSpPr>
            <a:xfrm>
              <a:off x="5789586" y="1454338"/>
              <a:ext cx="3246438" cy="548895"/>
              <a:chOff x="5238631" y="1578469"/>
              <a:chExt cx="3924814" cy="548895"/>
            </a:xfrm>
          </p:grpSpPr>
          <p:sp>
            <p:nvSpPr>
              <p:cNvPr id="29" name="文字方塊 28"/>
              <p:cNvSpPr txBox="1"/>
              <p:nvPr/>
            </p:nvSpPr>
            <p:spPr>
              <a:xfrm>
                <a:off x="5238631" y="1731174"/>
                <a:ext cx="3924814" cy="302538"/>
              </a:xfrm>
              <a:prstGeom prst="rect">
                <a:avLst/>
              </a:prstGeom>
              <a:gradFill>
                <a:gsLst>
                  <a:gs pos="0">
                    <a:srgbClr val="BACDE0"/>
                  </a:gs>
                  <a:gs pos="100000">
                    <a:srgbClr val="ACD8D6"/>
                  </a:gs>
                  <a:gs pos="39000">
                    <a:srgbClr val="B3D2DF"/>
                  </a:gs>
                </a:gsLst>
                <a:lin ang="0" scaled="0"/>
              </a:gradFill>
            </p:spPr>
            <p:txBody>
              <a:bodyPr wrap="square" rtlCol="0">
                <a:spAutoFit/>
              </a:bodyPr>
              <a:lstStyle/>
              <a:p>
                <a:endPara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Noto Mono" panose="020B0609030804020204" pitchFamily="49" charset="0"/>
                </a:endParaRPr>
              </a:p>
            </p:txBody>
          </p:sp>
          <p:pic>
            <p:nvPicPr>
              <p:cNvPr id="30" name="圖片 2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41042" y="1578469"/>
                <a:ext cx="3920804" cy="548895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18000"/>
                  </a:prstClr>
                </a:outerShdw>
              </a:effectLst>
            </p:spPr>
          </p:pic>
        </p:grpSp>
        <p:sp>
          <p:nvSpPr>
            <p:cNvPr id="28" name="文字方塊 27"/>
            <p:cNvSpPr txBox="1"/>
            <p:nvPr/>
          </p:nvSpPr>
          <p:spPr>
            <a:xfrm>
              <a:off x="5759201" y="1556544"/>
              <a:ext cx="503181" cy="378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Noto Mono" panose="020B0609030804020204" pitchFamily="49" charset="0"/>
                </a:rPr>
                <a:t> 成果展現</a:t>
              </a:r>
            </a:p>
          </p:txBody>
        </p:sp>
      </p:grpSp>
      <p:sp>
        <p:nvSpPr>
          <p:cNvPr id="7" name="矩形 6"/>
          <p:cNvSpPr/>
          <p:nvPr userDrawn="1"/>
        </p:nvSpPr>
        <p:spPr>
          <a:xfrm>
            <a:off x="-69272" y="6177421"/>
            <a:ext cx="6096000" cy="10341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zh-TW" alt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　　</a:t>
            </a:r>
            <a:endParaRPr kumimoji="1" lang="en-US" altLang="zh-TW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1" lang="en-US" altLang="zh-TW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zh-TW" alt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　　</a:t>
            </a:r>
          </a:p>
        </p:txBody>
      </p:sp>
      <p:sp>
        <p:nvSpPr>
          <p:cNvPr id="32" name="圓角矩形 31"/>
          <p:cNvSpPr/>
          <p:nvPr userDrawn="1"/>
        </p:nvSpPr>
        <p:spPr>
          <a:xfrm>
            <a:off x="72016" y="3116784"/>
            <a:ext cx="568800" cy="479212"/>
          </a:xfrm>
          <a:prstGeom prst="roundRect">
            <a:avLst>
              <a:gd name="adj" fmla="val 9936"/>
            </a:avLst>
          </a:prstGeom>
          <a:solidFill>
            <a:srgbClr val="FFB2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組室</a:t>
            </a:r>
          </a:p>
        </p:txBody>
      </p:sp>
      <p:sp>
        <p:nvSpPr>
          <p:cNvPr id="35" name="圓角矩形 34"/>
          <p:cNvSpPr/>
          <p:nvPr userDrawn="1"/>
        </p:nvSpPr>
        <p:spPr>
          <a:xfrm>
            <a:off x="664320" y="3132150"/>
            <a:ext cx="1365521" cy="454744"/>
          </a:xfrm>
          <a:prstGeom prst="roundRect">
            <a:avLst>
              <a:gd name="adj" fmla="val 12563"/>
            </a:avLst>
          </a:prstGeom>
          <a:noFill/>
          <a:ln>
            <a:solidFill>
              <a:srgbClr val="FFB2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矩形 42"/>
          <p:cNvSpPr/>
          <p:nvPr userDrawn="1"/>
        </p:nvSpPr>
        <p:spPr>
          <a:xfrm>
            <a:off x="647632" y="3219515"/>
            <a:ext cx="13588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2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Mono" panose="020B0609030804020204" pitchFamily="49" charset="0"/>
              </a:rPr>
              <a:t>金屬機電產業組</a:t>
            </a: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EAA54F5A-BD82-46EE-B328-C866F6D3FF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16" t="44788" r="26752" b="45338"/>
          <a:stretch/>
        </p:blipFill>
        <p:spPr>
          <a:xfrm>
            <a:off x="45344" y="6059147"/>
            <a:ext cx="3707575" cy="67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709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1EC02-8401-46A1-961E-796BF0E20D14}" type="datetime1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AA459-486D-4B02-A842-F27A54E73D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275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圓角矩形 114"/>
          <p:cNvSpPr/>
          <p:nvPr/>
        </p:nvSpPr>
        <p:spPr>
          <a:xfrm>
            <a:off x="74639" y="987973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1B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所在縣市</a:t>
            </a:r>
            <a:endParaRPr lang="en-US" altLang="zh-TW" sz="1400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131" name="文字方塊 130"/>
          <p:cNvSpPr txBox="1"/>
          <p:nvPr/>
        </p:nvSpPr>
        <p:spPr>
          <a:xfrm>
            <a:off x="-2" y="-12684"/>
            <a:ext cx="12192001" cy="400110"/>
          </a:xfrm>
          <a:prstGeom prst="rect">
            <a:avLst/>
          </a:prstGeom>
          <a:gradFill>
            <a:gsLst>
              <a:gs pos="0">
                <a:srgbClr val="9DB8D3"/>
              </a:gs>
              <a:gs pos="100000">
                <a:srgbClr val="8DC9C6"/>
              </a:gs>
              <a:gs pos="39000">
                <a:srgbClr val="A1C8D7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113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年度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-〈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高階製造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HEAT2.0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輔導計畫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〉</a:t>
            </a:r>
            <a:endParaRPr lang="zh-TW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</a:t>
            </a:fld>
            <a:endParaRPr lang="en-US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802942" y="33482"/>
            <a:ext cx="6463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400" b="1" dirty="0">
                <a:solidFill>
                  <a:schemeClr val="bg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執行單位：財團法人中國生產力中心</a:t>
            </a:r>
          </a:p>
        </p:txBody>
      </p:sp>
      <p:sp>
        <p:nvSpPr>
          <p:cNvPr id="33" name="圓角矩形 32"/>
          <p:cNvSpPr/>
          <p:nvPr/>
        </p:nvSpPr>
        <p:spPr>
          <a:xfrm>
            <a:off x="77869" y="453322"/>
            <a:ext cx="569763" cy="479212"/>
          </a:xfrm>
          <a:prstGeom prst="roundRect">
            <a:avLst>
              <a:gd name="adj" fmla="val 9936"/>
            </a:avLst>
          </a:prstGeom>
          <a:solidFill>
            <a:srgbClr val="67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計畫類型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34710EA-3476-4802-9A2B-868E509EA6CB}"/>
              </a:ext>
            </a:extLst>
          </p:cNvPr>
          <p:cNvSpPr/>
          <p:nvPr/>
        </p:nvSpPr>
        <p:spPr>
          <a:xfrm>
            <a:off x="2081348" y="458276"/>
            <a:ext cx="6096000" cy="10593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廠商名稱：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OO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股份有限公司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　　　　　　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計畫名稱：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XXXXXXXXXXXX</a:t>
            </a:r>
            <a:endParaRPr lang="en-US" altLang="zh-TW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內容概述：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說明本計畫之執行概要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05DD07E-8930-4086-B581-F4F3350607CC}"/>
              </a:ext>
            </a:extLst>
          </p:cNvPr>
          <p:cNvSpPr/>
          <p:nvPr/>
        </p:nvSpPr>
        <p:spPr>
          <a:xfrm>
            <a:off x="2081348" y="1857404"/>
            <a:ext cx="9504815" cy="4050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1.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計畫亮點 ：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說明執行</a:t>
            </a:r>
            <a:r>
              <a:rPr lang="zh-TW" altLang="en-US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目標成果與特色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endParaRPr lang="en-US" altLang="zh-TW" b="1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endParaRPr lang="en-US" altLang="zh-TW" b="1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2.</a:t>
            </a:r>
            <a:r>
              <a:rPr lang="zh-TW" altLang="en-US" b="1" dirty="0">
                <a:solidFill>
                  <a:srgbClr val="DCDCDC">
                    <a:lumMod val="10000"/>
                  </a:srgb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預期效益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請同步比對結案報告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-</a:t>
            </a:r>
            <a:r>
              <a:rPr lang="zh-TW" altLang="en-US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根據貴案申請項目填寫相對應之績效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(1)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淨零碳排導入效益：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(2)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產品附加價值提升：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(3)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跨領域應用連結：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(4)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計畫總經費：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    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                                               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(5)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促成研發費用：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    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lvl="0" algn="just">
              <a:lnSpc>
                <a:spcPct val="120000"/>
              </a:lnSpc>
              <a:defRPr/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(6)</a:t>
            </a:r>
            <a:r>
              <a:rPr lang="zh-TW" altLang="en-US" b="1" dirty="0">
                <a:solidFill>
                  <a:srgbClr val="DCDCDC">
                    <a:lumMod val="10000"/>
                  </a:srgb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成果展示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請附成果照片呈現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C317B46-41A6-4E72-8887-89BC13CDE558}"/>
              </a:ext>
            </a:extLst>
          </p:cNvPr>
          <p:cNvSpPr txBox="1"/>
          <p:nvPr/>
        </p:nvSpPr>
        <p:spPr>
          <a:xfrm>
            <a:off x="870857" y="1080435"/>
            <a:ext cx="97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縣市別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5C64019-D534-4A86-B8EA-C12BBE8AC668}"/>
              </a:ext>
            </a:extLst>
          </p:cNvPr>
          <p:cNvSpPr txBox="1"/>
          <p:nvPr/>
        </p:nvSpPr>
        <p:spPr>
          <a:xfrm>
            <a:off x="870857" y="2142776"/>
            <a:ext cx="97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6D307B92-6E4D-4DC9-A3E9-202F3585F513}"/>
              </a:ext>
            </a:extLst>
          </p:cNvPr>
          <p:cNvSpPr txBox="1"/>
          <p:nvPr/>
        </p:nvSpPr>
        <p:spPr>
          <a:xfrm>
            <a:off x="870857" y="2697383"/>
            <a:ext cx="97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4B3D0FF-C896-CC23-B79F-9D9B7102F4D9}"/>
              </a:ext>
            </a:extLst>
          </p:cNvPr>
          <p:cNvSpPr txBox="1"/>
          <p:nvPr/>
        </p:nvSpPr>
        <p:spPr>
          <a:xfrm>
            <a:off x="643439" y="1611605"/>
            <a:ext cx="1443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中小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大企業</a:t>
            </a:r>
          </a:p>
        </p:txBody>
      </p:sp>
    </p:spTree>
    <p:extLst>
      <p:ext uri="{BB962C8B-B14F-4D97-AF65-F5344CB8AC3E}">
        <p14:creationId xmlns:p14="http://schemas.microsoft.com/office/powerpoint/2010/main" val="107753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279F86-2E85-C7A2-F013-48AE2456E8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圓角矩形 114">
            <a:extLst>
              <a:ext uri="{FF2B5EF4-FFF2-40B4-BE49-F238E27FC236}">
                <a16:creationId xmlns:a16="http://schemas.microsoft.com/office/drawing/2014/main" id="{A834D74A-9023-247F-D2A7-C54D2C04D11B}"/>
              </a:ext>
            </a:extLst>
          </p:cNvPr>
          <p:cNvSpPr/>
          <p:nvPr/>
        </p:nvSpPr>
        <p:spPr>
          <a:xfrm>
            <a:off x="74639" y="987973"/>
            <a:ext cx="568800" cy="479212"/>
          </a:xfrm>
          <a:prstGeom prst="roundRect">
            <a:avLst>
              <a:gd name="adj" fmla="val 9936"/>
            </a:avLst>
          </a:prstGeom>
          <a:solidFill>
            <a:srgbClr val="91B0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所在縣市</a:t>
            </a:r>
            <a:endParaRPr lang="en-US" altLang="zh-TW" sz="1400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131" name="文字方塊 130">
            <a:extLst>
              <a:ext uri="{FF2B5EF4-FFF2-40B4-BE49-F238E27FC236}">
                <a16:creationId xmlns:a16="http://schemas.microsoft.com/office/drawing/2014/main" id="{2A7D8265-1385-0DC8-83B7-4F6179460572}"/>
              </a:ext>
            </a:extLst>
          </p:cNvPr>
          <p:cNvSpPr txBox="1"/>
          <p:nvPr/>
        </p:nvSpPr>
        <p:spPr>
          <a:xfrm>
            <a:off x="-2" y="-12684"/>
            <a:ext cx="12192001" cy="400110"/>
          </a:xfrm>
          <a:prstGeom prst="rect">
            <a:avLst/>
          </a:prstGeom>
          <a:gradFill>
            <a:gsLst>
              <a:gs pos="0">
                <a:srgbClr val="9DB8D3"/>
              </a:gs>
              <a:gs pos="100000">
                <a:srgbClr val="8DC9C6"/>
              </a:gs>
              <a:gs pos="39000">
                <a:srgbClr val="A1C8D7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113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年度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-〈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高階製造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HEAT2.0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輔導計畫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〉</a:t>
            </a:r>
            <a:endParaRPr lang="zh-TW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F099D1C-3988-D880-3C0D-B8394160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2</a:t>
            </a:fld>
            <a:endParaRPr lang="en-US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3116F5D-EBBB-DD46-5B28-9D80612E6025}"/>
              </a:ext>
            </a:extLst>
          </p:cNvPr>
          <p:cNvSpPr txBox="1"/>
          <p:nvPr/>
        </p:nvSpPr>
        <p:spPr>
          <a:xfrm>
            <a:off x="5802942" y="33482"/>
            <a:ext cx="6463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400" b="1" dirty="0">
                <a:solidFill>
                  <a:schemeClr val="bg1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執行單位：財團法人中國生產力中心</a:t>
            </a:r>
          </a:p>
        </p:txBody>
      </p:sp>
      <p:sp>
        <p:nvSpPr>
          <p:cNvPr id="33" name="圓角矩形 32">
            <a:extLst>
              <a:ext uri="{FF2B5EF4-FFF2-40B4-BE49-F238E27FC236}">
                <a16:creationId xmlns:a16="http://schemas.microsoft.com/office/drawing/2014/main" id="{30CF03C4-FB1D-73BE-760E-D2E8A44352E2}"/>
              </a:ext>
            </a:extLst>
          </p:cNvPr>
          <p:cNvSpPr/>
          <p:nvPr/>
        </p:nvSpPr>
        <p:spPr>
          <a:xfrm>
            <a:off x="77869" y="453322"/>
            <a:ext cx="569763" cy="479212"/>
          </a:xfrm>
          <a:prstGeom prst="roundRect">
            <a:avLst>
              <a:gd name="adj" fmla="val 9936"/>
            </a:avLst>
          </a:prstGeom>
          <a:solidFill>
            <a:srgbClr val="67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計畫類型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7203424-44F9-48C6-5010-EBAE88003B8B}"/>
              </a:ext>
            </a:extLst>
          </p:cNvPr>
          <p:cNvSpPr/>
          <p:nvPr/>
        </p:nvSpPr>
        <p:spPr>
          <a:xfrm>
            <a:off x="2081348" y="458276"/>
            <a:ext cx="6096000" cy="10593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廠商名稱：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OO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股份有限公司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　　　　　　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計畫名稱：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XXXXXXXXXXXX</a:t>
            </a:r>
            <a:endParaRPr lang="en-US" altLang="zh-TW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內容概述：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說明本計畫之執行概要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673283A-5F46-41B0-97C2-F3ACE7646DEA}"/>
              </a:ext>
            </a:extLst>
          </p:cNvPr>
          <p:cNvSpPr/>
          <p:nvPr/>
        </p:nvSpPr>
        <p:spPr>
          <a:xfrm>
            <a:off x="2081348" y="1857404"/>
            <a:ext cx="9504815" cy="4050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1.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計畫亮點 ：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說明執行</a:t>
            </a:r>
            <a:r>
              <a:rPr lang="zh-TW" altLang="en-US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目標成果與特色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endParaRPr lang="en-US" altLang="zh-TW" b="1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endParaRPr lang="en-US" altLang="zh-TW" b="1" dirty="0">
              <a:solidFill>
                <a:srgbClr val="FF0000"/>
              </a:solidFill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2.</a:t>
            </a:r>
            <a:r>
              <a:rPr lang="zh-TW" altLang="en-US" b="1" dirty="0">
                <a:solidFill>
                  <a:srgbClr val="DCDCDC">
                    <a:lumMod val="10000"/>
                  </a:srgb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預期效益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請同步比對結案報告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-</a:t>
            </a:r>
            <a:r>
              <a:rPr lang="zh-TW" altLang="en-US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根據貴案申請項目填寫相對應之績效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(1)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淨零碳排導入效益：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(2)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產品附加價值提升：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(3)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跨領域應用連結：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(4)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計畫總經費：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    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                                               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algn="just">
              <a:lnSpc>
                <a:spcPct val="120000"/>
              </a:lnSpc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(5)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促成研發費用：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    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千元</a:t>
            </a: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  <a:p>
            <a:pPr lvl="0" algn="just">
              <a:lnSpc>
                <a:spcPct val="120000"/>
              </a:lnSpc>
              <a:defRPr/>
            </a:pPr>
            <a:r>
              <a:rPr lang="en-US" altLang="zh-TW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(6)</a:t>
            </a:r>
            <a:r>
              <a:rPr lang="zh-TW" altLang="en-US" b="1" dirty="0">
                <a:solidFill>
                  <a:srgbClr val="DCDCDC">
                    <a:lumMod val="10000"/>
                  </a:srgbClr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成果展示</a:t>
            </a:r>
            <a:r>
              <a:rPr lang="zh-TW" altLang="en-US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：</a:t>
            </a:r>
            <a:r>
              <a:rPr lang="en-US" altLang="zh-TW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 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(</a:t>
            </a:r>
            <a:r>
              <a:rPr lang="zh-TW" altLang="en-US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請附成果照片呈現</a:t>
            </a:r>
            <a:r>
              <a:rPr lang="en-US" altLang="zh-TW" sz="1600" b="1" dirty="0">
                <a:solidFill>
                  <a:srgbClr val="FF0000"/>
                </a:solidFill>
                <a:latin typeface="Noto Sans CJK TC DemiLight" panose="020B0400000000000000" pitchFamily="34" charset="-120"/>
                <a:ea typeface="Noto Sans CJK TC DemiLight" panose="020B0400000000000000" pitchFamily="34" charset="-120"/>
                <a:cs typeface="Noto Mono" panose="020B0609030804020204" pitchFamily="49" charset="0"/>
              </a:rPr>
              <a:t>)</a:t>
            </a:r>
          </a:p>
          <a:p>
            <a:pPr algn="just">
              <a:lnSpc>
                <a:spcPct val="120000"/>
              </a:lnSpc>
            </a:pPr>
            <a:endParaRPr lang="en-US" altLang="zh-TW" b="1" dirty="0">
              <a:latin typeface="Noto Sans CJK TC DemiLight" panose="020B0400000000000000" pitchFamily="34" charset="-120"/>
              <a:ea typeface="Noto Sans CJK TC DemiLight" panose="020B0400000000000000" pitchFamily="34" charset="-120"/>
              <a:cs typeface="Noto Mono" panose="020B0609030804020204" pitchFamily="49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EE4BF5D-2CAA-C4DF-32E0-B0E00B76B260}"/>
              </a:ext>
            </a:extLst>
          </p:cNvPr>
          <p:cNvSpPr txBox="1"/>
          <p:nvPr/>
        </p:nvSpPr>
        <p:spPr>
          <a:xfrm>
            <a:off x="870857" y="1080435"/>
            <a:ext cx="97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縣市別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A2F45D5-7550-553E-7249-29B7C25F4C4D}"/>
              </a:ext>
            </a:extLst>
          </p:cNvPr>
          <p:cNvSpPr txBox="1"/>
          <p:nvPr/>
        </p:nvSpPr>
        <p:spPr>
          <a:xfrm>
            <a:off x="870857" y="2142776"/>
            <a:ext cx="97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B7C777AB-07C8-731A-A685-6A54166DAEDD}"/>
              </a:ext>
            </a:extLst>
          </p:cNvPr>
          <p:cNvSpPr txBox="1"/>
          <p:nvPr/>
        </p:nvSpPr>
        <p:spPr>
          <a:xfrm>
            <a:off x="870857" y="2697383"/>
            <a:ext cx="975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E72EBE7-0B92-A984-CC83-780B5A316CDB}"/>
              </a:ext>
            </a:extLst>
          </p:cNvPr>
          <p:cNvSpPr txBox="1"/>
          <p:nvPr/>
        </p:nvSpPr>
        <p:spPr>
          <a:xfrm>
            <a:off x="643439" y="1611605"/>
            <a:ext cx="1443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中小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大企業</a:t>
            </a:r>
          </a:p>
        </p:txBody>
      </p:sp>
      <p:sp>
        <p:nvSpPr>
          <p:cNvPr id="8" name="圓角矩形 6">
            <a:extLst>
              <a:ext uri="{FF2B5EF4-FFF2-40B4-BE49-F238E27FC236}">
                <a16:creationId xmlns:a16="http://schemas.microsoft.com/office/drawing/2014/main" id="{3E536781-2B28-9078-810E-E8D89C800EE6}"/>
              </a:ext>
            </a:extLst>
          </p:cNvPr>
          <p:cNvSpPr/>
          <p:nvPr/>
        </p:nvSpPr>
        <p:spPr>
          <a:xfrm>
            <a:off x="2061372" y="433592"/>
            <a:ext cx="10126175" cy="64244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Noto Sans CJK TC DemiLight" panose="020B0400000000000000" pitchFamily="34" charset="-120"/>
              <a:ea typeface="Noto Sans CJK TC DemiLight" panose="020B0400000000000000" pitchFamily="34" charset="-120"/>
            </a:endParaRPr>
          </a:p>
        </p:txBody>
      </p:sp>
      <p:sp>
        <p:nvSpPr>
          <p:cNvPr id="9" name="圓角矩形 7">
            <a:extLst>
              <a:ext uri="{FF2B5EF4-FFF2-40B4-BE49-F238E27FC236}">
                <a16:creationId xmlns:a16="http://schemas.microsoft.com/office/drawing/2014/main" id="{0755C8CD-D946-72DF-3382-ADCF093A1A46}"/>
              </a:ext>
            </a:extLst>
          </p:cNvPr>
          <p:cNvSpPr/>
          <p:nvPr/>
        </p:nvSpPr>
        <p:spPr>
          <a:xfrm>
            <a:off x="-2" y="433591"/>
            <a:ext cx="2061374" cy="325725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Noto Sans CJK TC DemiLight" panose="020B0400000000000000" pitchFamily="34" charset="-120"/>
              <a:ea typeface="Noto Sans CJK TC DemiLight" panose="020B0400000000000000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D16E4D3-FBAB-E6B7-73A9-068A7A8A6566}"/>
              </a:ext>
            </a:extLst>
          </p:cNvPr>
          <p:cNvSpPr/>
          <p:nvPr/>
        </p:nvSpPr>
        <p:spPr>
          <a:xfrm>
            <a:off x="2687005" y="5903757"/>
            <a:ext cx="8742995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>
                <a:latin typeface="Noto Sans CJK TC DemiLight" panose="020B0400000000000000" pitchFamily="34" charset="-120"/>
                <a:ea typeface="Noto Sans CJK TC DemiLight" panose="020B0400000000000000" pitchFamily="34" charset="-120"/>
              </a:rPr>
              <a:t>紅框需填寫，其餘格式請勿隨意調整或改變顏色</a:t>
            </a:r>
          </a:p>
        </p:txBody>
      </p:sp>
    </p:spTree>
    <p:extLst>
      <p:ext uri="{BB962C8B-B14F-4D97-AF65-F5344CB8AC3E}">
        <p14:creationId xmlns:p14="http://schemas.microsoft.com/office/powerpoint/2010/main" val="3672362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紫蘿蘭色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</TotalTime>
  <Words>303</Words>
  <Application>Microsoft Office PowerPoint</Application>
  <PresentationFormat>寬螢幕</PresentationFormat>
  <Paragraphs>49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Noto Sans CJK TC DemiLight</vt:lpstr>
      <vt:lpstr>微軟正黑體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產科會張天慧</dc:creator>
  <cp:lastModifiedBy>03458陳品妤</cp:lastModifiedBy>
  <cp:revision>171</cp:revision>
  <cp:lastPrinted>2022-10-05T00:40:21Z</cp:lastPrinted>
  <dcterms:created xsi:type="dcterms:W3CDTF">2018-01-08T02:18:07Z</dcterms:created>
  <dcterms:modified xsi:type="dcterms:W3CDTF">2025-03-11T06:20:52Z</dcterms:modified>
</cp:coreProperties>
</file>