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7"/>
  </p:notesMasterIdLst>
  <p:handoutMasterIdLst>
    <p:handoutMasterId r:id="rId28"/>
  </p:handoutMasterIdLst>
  <p:sldIdLst>
    <p:sldId id="256" r:id="rId3"/>
    <p:sldId id="258" r:id="rId4"/>
    <p:sldId id="257" r:id="rId5"/>
    <p:sldId id="280" r:id="rId6"/>
    <p:sldId id="281" r:id="rId7"/>
    <p:sldId id="282" r:id="rId8"/>
    <p:sldId id="266" r:id="rId9"/>
    <p:sldId id="283" r:id="rId10"/>
    <p:sldId id="284" r:id="rId11"/>
    <p:sldId id="285" r:id="rId12"/>
    <p:sldId id="286" r:id="rId13"/>
    <p:sldId id="290" r:id="rId14"/>
    <p:sldId id="289" r:id="rId15"/>
    <p:sldId id="293" r:id="rId16"/>
    <p:sldId id="294" r:id="rId17"/>
    <p:sldId id="288" r:id="rId18"/>
    <p:sldId id="291" r:id="rId19"/>
    <p:sldId id="352" r:id="rId20"/>
    <p:sldId id="262" r:id="rId21"/>
    <p:sldId id="263" r:id="rId22"/>
    <p:sldId id="277" r:id="rId23"/>
    <p:sldId id="275" r:id="rId24"/>
    <p:sldId id="350" r:id="rId25"/>
    <p:sldId id="351" r:id="rId26"/>
  </p:sldIdLst>
  <p:sldSz cx="9144000" cy="5143500" type="screen16x9"/>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6F9"/>
    <a:srgbClr val="10253F"/>
    <a:srgbClr val="000099"/>
    <a:srgbClr val="000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94660"/>
  </p:normalViewPr>
  <p:slideViewPr>
    <p:cSldViewPr>
      <p:cViewPr varScale="1">
        <p:scale>
          <a:sx n="83" d="100"/>
          <a:sy n="83" d="100"/>
        </p:scale>
        <p:origin x="476" y="2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1"/>
            <a:ext cx="2949413" cy="49656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defRPr sz="1200"/>
            </a:lvl1pPr>
          </a:lstStyle>
          <a:p>
            <a:pPr>
              <a:defRPr/>
            </a:pPr>
            <a:endParaRPr lang="en-US" altLang="zh-TW"/>
          </a:p>
        </p:txBody>
      </p:sp>
      <p:sp>
        <p:nvSpPr>
          <p:cNvPr id="55299" name="Rectangle 3"/>
          <p:cNvSpPr>
            <a:spLocks noGrp="1" noChangeArrowheads="1"/>
          </p:cNvSpPr>
          <p:nvPr>
            <p:ph type="dt" sz="quarter" idx="1"/>
          </p:nvPr>
        </p:nvSpPr>
        <p:spPr bwMode="auto">
          <a:xfrm>
            <a:off x="3856186" y="1"/>
            <a:ext cx="2949412" cy="49656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r">
              <a:defRPr sz="1200"/>
            </a:lvl1pPr>
          </a:lstStyle>
          <a:p>
            <a:pPr>
              <a:defRPr/>
            </a:pPr>
            <a:fld id="{519CD131-0F8F-45F5-8F58-164401FC45C5}" type="datetimeFigureOut">
              <a:rPr lang="zh-TW" altLang="en-US"/>
              <a:pPr>
                <a:defRPr/>
              </a:pPr>
              <a:t>2024/12/16</a:t>
            </a:fld>
            <a:endParaRPr lang="en-US" altLang="zh-TW"/>
          </a:p>
        </p:txBody>
      </p:sp>
      <p:sp>
        <p:nvSpPr>
          <p:cNvPr id="55300" name="Rectangle 4"/>
          <p:cNvSpPr>
            <a:spLocks noGrp="1" noChangeArrowheads="1"/>
          </p:cNvSpPr>
          <p:nvPr>
            <p:ph type="ftr" sz="quarter" idx="2"/>
          </p:nvPr>
        </p:nvSpPr>
        <p:spPr bwMode="auto">
          <a:xfrm>
            <a:off x="0" y="9441174"/>
            <a:ext cx="2949413" cy="49656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defRPr sz="1200"/>
            </a:lvl1pPr>
          </a:lstStyle>
          <a:p>
            <a:pPr>
              <a:defRPr/>
            </a:pPr>
            <a:endParaRPr lang="en-US" altLang="zh-TW"/>
          </a:p>
        </p:txBody>
      </p:sp>
      <p:sp>
        <p:nvSpPr>
          <p:cNvPr id="55301" name="Rectangle 5"/>
          <p:cNvSpPr>
            <a:spLocks noGrp="1" noChangeArrowheads="1"/>
          </p:cNvSpPr>
          <p:nvPr>
            <p:ph type="sldNum" sz="quarter" idx="3"/>
          </p:nvPr>
        </p:nvSpPr>
        <p:spPr bwMode="auto">
          <a:xfrm>
            <a:off x="3856186" y="9441174"/>
            <a:ext cx="2949412" cy="49656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r">
              <a:defRPr sz="1200"/>
            </a:lvl1pPr>
          </a:lstStyle>
          <a:p>
            <a:pPr>
              <a:defRPr/>
            </a:pPr>
            <a:fld id="{9C8BE474-6417-4672-8093-3812F430F3D4}" type="slidenum">
              <a:rPr lang="zh-TW" altLang="en-US"/>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9413" cy="496568"/>
          </a:xfrm>
          <a:prstGeom prst="rect">
            <a:avLst/>
          </a:prstGeom>
        </p:spPr>
        <p:txBody>
          <a:bodyPr vert="horz" lIns="92089" tIns="46045" rIns="92089" bIns="46045"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6186" y="1"/>
            <a:ext cx="2949412" cy="496568"/>
          </a:xfrm>
          <a:prstGeom prst="rect">
            <a:avLst/>
          </a:prstGeom>
        </p:spPr>
        <p:txBody>
          <a:bodyPr vert="horz" lIns="92089" tIns="46045" rIns="92089" bIns="46045" rtlCol="0"/>
          <a:lstStyle>
            <a:lvl1pPr algn="r" fontAlgn="auto">
              <a:spcBef>
                <a:spcPts val="0"/>
              </a:spcBef>
              <a:spcAft>
                <a:spcPts val="0"/>
              </a:spcAft>
              <a:defRPr kumimoji="0" sz="1200">
                <a:latin typeface="+mn-lt"/>
                <a:ea typeface="+mn-ea"/>
              </a:defRPr>
            </a:lvl1pPr>
          </a:lstStyle>
          <a:p>
            <a:pPr>
              <a:defRPr/>
            </a:pPr>
            <a:fld id="{8ABF4861-1965-492C-99A4-C003ECC4679E}" type="datetimeFigureOut">
              <a:rPr lang="zh-TW" altLang="en-US"/>
              <a:pPr>
                <a:defRPr/>
              </a:pPr>
              <a:t>2024/12/16</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2089" tIns="46045" rIns="92089" bIns="46045" rtlCol="0" anchor="ctr"/>
          <a:lstStyle/>
          <a:p>
            <a:pPr lvl="0"/>
            <a:endParaRPr lang="zh-TW" altLang="en-US" noProof="0"/>
          </a:p>
        </p:txBody>
      </p:sp>
      <p:sp>
        <p:nvSpPr>
          <p:cNvPr id="5" name="備忘稿版面配置區 4"/>
          <p:cNvSpPr>
            <a:spLocks noGrp="1"/>
          </p:cNvSpPr>
          <p:nvPr>
            <p:ph type="body" sz="quarter" idx="3"/>
          </p:nvPr>
        </p:nvSpPr>
        <p:spPr>
          <a:xfrm>
            <a:off x="680881" y="4721386"/>
            <a:ext cx="5445439" cy="4472302"/>
          </a:xfrm>
          <a:prstGeom prst="rect">
            <a:avLst/>
          </a:prstGeom>
        </p:spPr>
        <p:txBody>
          <a:bodyPr vert="horz" lIns="92089" tIns="46045" rIns="92089" bIns="46045"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41174"/>
            <a:ext cx="2949413" cy="496567"/>
          </a:xfrm>
          <a:prstGeom prst="rect">
            <a:avLst/>
          </a:prstGeom>
        </p:spPr>
        <p:txBody>
          <a:bodyPr vert="horz" lIns="92089" tIns="46045" rIns="92089" bIns="46045"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6186" y="9441174"/>
            <a:ext cx="2949412" cy="496567"/>
          </a:xfrm>
          <a:prstGeom prst="rect">
            <a:avLst/>
          </a:prstGeom>
        </p:spPr>
        <p:txBody>
          <a:bodyPr vert="horz" lIns="92089" tIns="46045" rIns="92089" bIns="46045" rtlCol="0" anchor="b"/>
          <a:lstStyle>
            <a:lvl1pPr algn="r" fontAlgn="auto">
              <a:spcBef>
                <a:spcPts val="0"/>
              </a:spcBef>
              <a:spcAft>
                <a:spcPts val="0"/>
              </a:spcAft>
              <a:defRPr kumimoji="0" sz="1200">
                <a:latin typeface="+mn-lt"/>
                <a:ea typeface="+mn-ea"/>
              </a:defRPr>
            </a:lvl1pPr>
          </a:lstStyle>
          <a:p>
            <a:pPr>
              <a:defRPr/>
            </a:pPr>
            <a:fld id="{753EF031-84AB-46FE-BCD5-C1F8BF253D3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投影片圖像版面配置區 1"/>
          <p:cNvSpPr>
            <a:spLocks noGrp="1" noRot="1" noChangeAspect="1"/>
          </p:cNvSpPr>
          <p:nvPr>
            <p:ph type="sldImg"/>
          </p:nvPr>
        </p:nvSpPr>
        <p:spPr bwMode="auto">
          <a:noFill/>
          <a:ln>
            <a:solidFill>
              <a:srgbClr val="000000"/>
            </a:solidFill>
            <a:miter lim="800000"/>
            <a:headEnd/>
            <a:tailEnd/>
          </a:ln>
        </p:spPr>
      </p:sp>
      <p:sp>
        <p:nvSpPr>
          <p:cNvPr id="430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19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743BF6-4C3F-4040-8451-8111711A3854}" type="slidenum">
              <a:rPr lang="zh-TW" altLang="en-US"/>
              <a:pPr fontAlgn="base">
                <a:spcBef>
                  <a:spcPct val="0"/>
                </a:spcBef>
                <a:spcAft>
                  <a:spcPct val="0"/>
                </a:spcAft>
                <a:defRPr/>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DC4FFB52-6EA5-44A7-9F2A-DC3A9E0C8663}" type="slidenum">
              <a:rPr lang="zh-TW" altLang="en-US" smtClean="0"/>
              <a:pPr>
                <a:defRPr/>
              </a:pPr>
              <a:t>23</a:t>
            </a:fld>
            <a:endParaRPr lang="en-US" altLang="zh-TW"/>
          </a:p>
        </p:txBody>
      </p:sp>
    </p:spTree>
    <p:extLst>
      <p:ext uri="{BB962C8B-B14F-4D97-AF65-F5344CB8AC3E}">
        <p14:creationId xmlns:p14="http://schemas.microsoft.com/office/powerpoint/2010/main" val="1675290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10"/>
          <p:cNvPicPr>
            <a:picLocks noChangeAspect="1"/>
          </p:cNvPicPr>
          <p:nvPr/>
        </p:nvPicPr>
        <p:blipFill>
          <a:blip r:embed="rId2"/>
          <a:srcRect t="25456" b="11827"/>
          <a:stretch>
            <a:fillRect/>
          </a:stretch>
        </p:blipFill>
        <p:spPr bwMode="auto">
          <a:xfrm>
            <a:off x="0" y="1355725"/>
            <a:ext cx="9144000" cy="3106738"/>
          </a:xfrm>
          <a:prstGeom prst="rect">
            <a:avLst/>
          </a:prstGeom>
          <a:noFill/>
          <a:ln w="9525">
            <a:noFill/>
            <a:miter lim="800000"/>
            <a:headEnd/>
            <a:tailEnd/>
          </a:ln>
        </p:spPr>
      </p:pic>
      <p:pic>
        <p:nvPicPr>
          <p:cNvPr id="5" name="Picture 6"/>
          <p:cNvPicPr>
            <a:picLocks noChangeAspect="1"/>
          </p:cNvPicPr>
          <p:nvPr/>
        </p:nvPicPr>
        <p:blipFill>
          <a:blip r:embed="rId3"/>
          <a:srcRect/>
          <a:stretch>
            <a:fillRect/>
          </a:stretch>
        </p:blipFill>
        <p:spPr bwMode="auto">
          <a:xfrm>
            <a:off x="-11113" y="0"/>
            <a:ext cx="9155113" cy="3489325"/>
          </a:xfrm>
          <a:prstGeom prst="rect">
            <a:avLst/>
          </a:prstGeom>
          <a:noFill/>
          <a:ln w="9525">
            <a:noFill/>
            <a:miter lim="800000"/>
            <a:headEnd/>
            <a:tailEnd/>
          </a:ln>
        </p:spPr>
      </p:pic>
      <p:sp>
        <p:nvSpPr>
          <p:cNvPr id="2" name="Title 1"/>
          <p:cNvSpPr>
            <a:spLocks noGrp="1"/>
          </p:cNvSpPr>
          <p:nvPr>
            <p:ph type="ctrTitle"/>
          </p:nvPr>
        </p:nvSpPr>
        <p:spPr>
          <a:xfrm>
            <a:off x="417989" y="967374"/>
            <a:ext cx="5616327" cy="551259"/>
          </a:xfrm>
        </p:spPr>
        <p:txBody>
          <a:bodyPr/>
          <a:lstStyle>
            <a:lvl1pPr>
              <a:defRPr/>
            </a:lvl1pPr>
          </a:lstStyle>
          <a:p>
            <a:r>
              <a:rPr lang="zh-TW" altLang="en-US"/>
              <a:t>按一下以編輯母片標題樣式</a:t>
            </a:r>
            <a:endParaRPr lang="en-GB" dirty="0"/>
          </a:p>
        </p:txBody>
      </p:sp>
      <p:sp>
        <p:nvSpPr>
          <p:cNvPr id="3" name="Subtitle 2"/>
          <p:cNvSpPr>
            <a:spLocks noGrp="1"/>
          </p:cNvSpPr>
          <p:nvPr>
            <p:ph type="subTitle" idx="1"/>
          </p:nvPr>
        </p:nvSpPr>
        <p:spPr>
          <a:xfrm>
            <a:off x="417693" y="1707616"/>
            <a:ext cx="5327650" cy="216062"/>
          </a:xfrm>
        </p:spPr>
        <p:txBody>
          <a:bodyPr>
            <a:normAutofit/>
          </a:bodyPr>
          <a:lstStyle>
            <a:lvl1pPr marL="0" indent="0" algn="l">
              <a:buNone/>
              <a:defRPr sz="1500">
                <a:solidFill>
                  <a:srgbClr val="00AEEC"/>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zh-TW" altLang="en-US"/>
              <a:t>按一下以編輯母片副標題樣式</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2"/>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54CA80B-3C48-4325-8F5B-96F213EC22FC}" type="datetimeFigureOut">
              <a:rPr lang="zh-TW" altLang="en-US"/>
              <a:pPr>
                <a:defRPr/>
              </a:pPr>
              <a:t>2024/12/16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37E1A31-DCDD-46F1-82D2-03DDB01C5E8E}"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092C159B-975B-4040-8639-48639401000F}" type="datetimeFigureOut">
              <a:rPr lang="zh-TW" altLang="en-US"/>
              <a:pPr>
                <a:defRPr/>
              </a:pPr>
              <a:t>2024/12/16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616EA7C-7759-4DDF-B30E-A55FE1F58EF6}" type="slidenum">
              <a:rPr lang="zh-TW" altLang="en-US"/>
              <a:pPr>
                <a:defRPr/>
              </a:pPr>
              <a:t>‹#›</a:t>
            </a:fld>
            <a:endParaRPr lang="zh-TW"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E4FC7C8-3783-4B18-8F74-DAC069F1390B}" type="datetimeFigureOut">
              <a:rPr lang="zh-TW" altLang="en-US"/>
              <a:pPr>
                <a:defRPr/>
              </a:pPr>
              <a:t>2024/12/16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45C3E12-CB2A-468F-B79D-1D6742EE44DD}" type="slidenum">
              <a:rPr lang="zh-TW" altLang="en-US"/>
              <a:pPr>
                <a:defRPr/>
              </a:pPr>
              <a:t>‹#›</a:t>
            </a:fld>
            <a:endParaRPr lang="zh-TW"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DA463060-0801-445B-85F8-A18AD1932C8E}" type="datetimeFigureOut">
              <a:rPr lang="zh-TW" altLang="en-US"/>
              <a:pPr>
                <a:defRPr/>
              </a:pPr>
              <a:t>2024/12/16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D77FC25-0594-4EDD-AB04-9EB737BF582F}" type="slidenum">
              <a:rPr lang="zh-TW" altLang="en-US"/>
              <a:pPr>
                <a:defRPr/>
              </a:pPr>
              <a:t>‹#›</a:t>
            </a:fld>
            <a:endParaRPr lang="zh-TW" alt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8229600" cy="8572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62C826FD-9271-40C5-948C-25EA2D99AE09}" type="datetimeFigureOut">
              <a:rPr lang="zh-TW" altLang="en-US"/>
              <a:pPr>
                <a:defRPr/>
              </a:pPr>
              <a:t>2024/12/16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B4CD6133-2F38-4BC9-880F-02694EA3D269}" type="slidenum">
              <a:rPr lang="zh-TW" altLang="en-US"/>
              <a:pPr>
                <a:defRPr/>
              </a:pPr>
              <a:t>‹#›</a:t>
            </a:fld>
            <a:endParaRPr lang="zh-TW"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711F62B4-DCC1-415E-A76E-EB47E7639394}" type="datetimeFigureOut">
              <a:rPr lang="zh-TW" altLang="en-US"/>
              <a:pPr>
                <a:defRPr/>
              </a:pPr>
              <a:t>2024/12/16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3685E2B-A52E-458B-BC64-AE52DB7DDFFA}" type="slidenum">
              <a:rPr lang="zh-TW" altLang="en-US"/>
              <a:pPr>
                <a:defRPr/>
              </a:pPr>
              <a:t>‹#›</a:t>
            </a:fld>
            <a:endParaRPr lang="zh-TW"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DD89266-62A9-4E04-BDEB-E2EA2F7E7BBD}" type="datetimeFigureOut">
              <a:rPr lang="zh-TW" altLang="en-US"/>
              <a:pPr>
                <a:defRPr/>
              </a:pPr>
              <a:t>2024/12/16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C97B4BE-C8B7-4032-B0E3-522A85606C98}"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539A0FA-E391-4F7B-BEE2-3CE14181E76D}" type="datetimeFigureOut">
              <a:rPr lang="zh-TW" altLang="en-US"/>
              <a:pPr>
                <a:defRPr/>
              </a:pPr>
              <a:t>2024/12/16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7DF51FE-F587-47F1-8C52-11D6C2078347}" type="slidenum">
              <a:rPr lang="zh-TW" altLang="en-US"/>
              <a:pPr>
                <a:defRPr/>
              </a:pPr>
              <a:t>‹#›</a:t>
            </a:fld>
            <a:endParaRPr lang="zh-TW"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1886570-3765-44B1-94F9-2CD9C1C39804}" type="datetimeFigureOut">
              <a:rPr lang="zh-TW" altLang="en-US"/>
              <a:pPr>
                <a:defRPr/>
              </a:pPr>
              <a:t>2024/12/16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1AFAA6D-A7F3-43C5-B663-678A4997D1F2}" type="slidenum">
              <a:rPr lang="zh-TW" altLang="en-US"/>
              <a:pPr>
                <a:defRPr/>
              </a:pPr>
              <a:t>‹#›</a:t>
            </a:fld>
            <a:endParaRPr lang="zh-TW" alt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2493CFA-F653-494B-898D-F6503C8A2AEE}" type="datetimeFigureOut">
              <a:rPr lang="zh-TW" altLang="en-US"/>
              <a:pPr>
                <a:defRPr/>
              </a:pPr>
              <a:t>2024/12/16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7A0A42A-D0DD-4659-B9A7-29ADF3FAE25B}" type="slidenum">
              <a:rPr lang="zh-TW" altLang="en-US"/>
              <a:pPr>
                <a:defRPr/>
              </a:pPr>
              <a:t>‹#›</a:t>
            </a:fld>
            <a:endParaRPr lang="zh-TW"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ontents Page">
    <p:spTree>
      <p:nvGrpSpPr>
        <p:cNvPr id="1" name=""/>
        <p:cNvGrpSpPr/>
        <p:nvPr/>
      </p:nvGrpSpPr>
      <p:grpSpPr>
        <a:xfrm>
          <a:off x="0" y="0"/>
          <a:ext cx="0" cy="0"/>
          <a:chOff x="0" y="0"/>
          <a:chExt cx="0" cy="0"/>
        </a:xfrm>
      </p:grpSpPr>
      <p:sp>
        <p:nvSpPr>
          <p:cNvPr id="2" name="Title 1"/>
          <p:cNvSpPr>
            <a:spLocks noGrp="1"/>
          </p:cNvSpPr>
          <p:nvPr>
            <p:ph type="title"/>
          </p:nvPr>
        </p:nvSpPr>
        <p:spPr>
          <a:xfrm>
            <a:off x="417636" y="411510"/>
            <a:ext cx="5393673"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417636" y="1356123"/>
            <a:ext cx="5451230" cy="3106340"/>
          </a:xfrm>
        </p:spPr>
        <p:txBody>
          <a:bodyPr/>
          <a:lstStyle>
            <a:lvl1pPr marL="0" indent="0">
              <a:buNone/>
              <a:defRPr sz="2400">
                <a:solidFill>
                  <a:schemeClr val="tx1">
                    <a:lumMod val="85000"/>
                    <a:lumOff val="15000"/>
                  </a:schemeClr>
                </a:solidFill>
              </a:defRPr>
            </a:lvl1pPr>
            <a:lvl2pPr>
              <a:defRPr sz="2000">
                <a:solidFill>
                  <a:schemeClr val="tx1">
                    <a:lumMod val="85000"/>
                    <a:lumOff val="15000"/>
                  </a:schemeClr>
                </a:solidFill>
              </a:defRPr>
            </a:lvl2pPr>
            <a:lvl3pPr>
              <a:defRPr sz="1700">
                <a:solidFill>
                  <a:schemeClr val="tx1">
                    <a:lumMod val="85000"/>
                    <a:lumOff val="15000"/>
                  </a:schemeClr>
                </a:solidFill>
              </a:defRPr>
            </a:lvl3pPr>
            <a:lvl4pPr>
              <a:defRPr sz="15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4" name="Content Placeholder 3"/>
          <p:cNvSpPr>
            <a:spLocks noGrp="1"/>
          </p:cNvSpPr>
          <p:nvPr>
            <p:ph sz="half" idx="2"/>
          </p:nvPr>
        </p:nvSpPr>
        <p:spPr>
          <a:xfrm>
            <a:off x="6134100" y="1356123"/>
            <a:ext cx="2592266" cy="3106340"/>
          </a:xfrm>
        </p:spPr>
        <p:txBody>
          <a:bodyPr>
            <a:normAutofit/>
          </a:bodyPr>
          <a:lstStyle>
            <a:lvl1pPr marL="0" indent="0">
              <a:buNone/>
              <a:defRPr sz="2400">
                <a:solidFill>
                  <a:srgbClr val="00AEEC"/>
                </a:solidFill>
              </a:defRPr>
            </a:lvl1pPr>
            <a:lvl2pPr marL="389626" indent="0">
              <a:buNone/>
              <a:defRPr sz="1700">
                <a:solidFill>
                  <a:srgbClr val="00AEEC"/>
                </a:solidFill>
              </a:defRPr>
            </a:lvl2pPr>
            <a:lvl3pPr marL="779252" indent="0">
              <a:buNone/>
              <a:defRPr sz="1500">
                <a:solidFill>
                  <a:srgbClr val="00AEEC"/>
                </a:solidFill>
              </a:defRPr>
            </a:lvl3pPr>
            <a:lvl4pPr marL="1168878" indent="0">
              <a:buNone/>
              <a:defRPr sz="1400">
                <a:solidFill>
                  <a:srgbClr val="00AEEC"/>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54781"/>
            <a:ext cx="2057400" cy="329088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54781"/>
            <a:ext cx="6019800" cy="329088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CDFD697-6EFE-445E-8471-DF3F38FC1DF3}" type="datetimeFigureOut">
              <a:rPr lang="zh-TW" altLang="en-US"/>
              <a:pPr>
                <a:defRPr/>
              </a:pPr>
              <a:t>2024/12/16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2CD0D5-B9C8-4EEC-B6E6-21AF37267BDD}" type="slidenum">
              <a:rPr lang="zh-TW" altLang="en-US"/>
              <a:pPr>
                <a:defRPr/>
              </a:pPr>
              <a:t>‹#›</a:t>
            </a:fld>
            <a:endParaRPr lang="zh-TW"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3 columns across">
    <p:spTree>
      <p:nvGrpSpPr>
        <p:cNvPr id="1" name=""/>
        <p:cNvGrpSpPr/>
        <p:nvPr/>
      </p:nvGrpSpPr>
      <p:grpSpPr>
        <a:xfrm>
          <a:off x="0" y="0"/>
          <a:ext cx="0" cy="0"/>
          <a:chOff x="0" y="0"/>
          <a:chExt cx="0" cy="0"/>
        </a:xfrm>
      </p:grpSpPr>
      <p:sp>
        <p:nvSpPr>
          <p:cNvPr id="4" name="Rectangle 3"/>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36CE5025-C5C1-4815-8C30-ABABDED32D8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5"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17635" y="422002"/>
            <a:ext cx="5594228" cy="367550"/>
          </a:xfrm>
        </p:spPr>
        <p:txBody>
          <a:bodyPr>
            <a:noAutofit/>
          </a:bodyPr>
          <a:lstStyle>
            <a:lvl1pPr>
              <a:defRPr sz="2600">
                <a:solidFill>
                  <a:srgbClr val="002138"/>
                </a:solidFill>
              </a:defRPr>
            </a:lvl1pPr>
          </a:lstStyle>
          <a:p>
            <a:r>
              <a:rPr lang="zh-TW" altLang="en-US"/>
              <a:t>按一下以編輯母片標題樣式</a:t>
            </a:r>
            <a:endParaRPr lang="en-GB" dirty="0"/>
          </a:p>
        </p:txBody>
      </p:sp>
      <p:sp>
        <p:nvSpPr>
          <p:cNvPr id="3" name="Content Placeholder 2"/>
          <p:cNvSpPr>
            <a:spLocks noGrp="1"/>
          </p:cNvSpPr>
          <p:nvPr>
            <p:ph idx="1"/>
          </p:nvPr>
        </p:nvSpPr>
        <p:spPr>
          <a:xfrm>
            <a:off x="417636" y="1356123"/>
            <a:ext cx="8332646" cy="3106340"/>
          </a:xfrm>
        </p:spPr>
        <p:txBody>
          <a:bodyPr>
            <a:normAutofit/>
          </a:bodyPr>
          <a:lstStyle>
            <a:lvl1pPr marL="0" indent="0">
              <a:buNone/>
              <a:defRPr sz="900">
                <a:solidFill>
                  <a:schemeClr val="tx1">
                    <a:lumMod val="85000"/>
                    <a:lumOff val="1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sz="1400">
                <a:solidFill>
                  <a:schemeClr val="tx1">
                    <a:lumMod val="75000"/>
                    <a:lumOff val="25000"/>
                  </a:schemeClr>
                </a:solidFill>
              </a:defRPr>
            </a:lvl4pPr>
            <a:lvl5pPr>
              <a:defRPr>
                <a:solidFill>
                  <a:schemeClr val="tx1">
                    <a:lumMod val="75000"/>
                    <a:lumOff val="25000"/>
                  </a:schemeClr>
                </a:solidFill>
              </a:defRPr>
            </a:lvl5pPr>
          </a:lstStyle>
          <a:p>
            <a:pPr lvl="0"/>
            <a:r>
              <a:rPr lang="zh-TW" altLang="en-US"/>
              <a:t>按一下以編輯母片文字樣式</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p:cNvSpPr/>
          <p:nvPr/>
        </p:nvSpPr>
        <p:spPr>
          <a:xfrm>
            <a:off x="8391525" y="349250"/>
            <a:ext cx="757238"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F0BEE589-0DF9-4CBA-9555-037E6BE683C7}"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417636" y="1356123"/>
            <a:ext cx="5451231" cy="3106340"/>
          </a:xfrm>
        </p:spPr>
        <p:txBody>
          <a:bodyPr>
            <a:normAutofit/>
          </a:bodyPr>
          <a:lstStyle>
            <a:lvl1pPr marL="0" indent="0">
              <a:buNone/>
              <a:defRPr sz="10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4" name="Content Placeholder 3"/>
          <p:cNvSpPr>
            <a:spLocks noGrp="1"/>
          </p:cNvSpPr>
          <p:nvPr>
            <p:ph sz="half" idx="2"/>
          </p:nvPr>
        </p:nvSpPr>
        <p:spPr>
          <a:xfrm>
            <a:off x="6134100" y="1356123"/>
            <a:ext cx="2616182" cy="3106340"/>
          </a:xfrm>
        </p:spPr>
        <p:txBody>
          <a:bodyPr>
            <a:normAutofit/>
          </a:bodyPr>
          <a:lstStyle>
            <a:lvl1pPr marL="0" indent="0">
              <a:buNone/>
              <a:defRPr sz="1200">
                <a:solidFill>
                  <a:srgbClr val="00AEEC"/>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Right">
    <p:spTree>
      <p:nvGrpSpPr>
        <p:cNvPr id="1" name=""/>
        <p:cNvGrpSpPr/>
        <p:nvPr/>
      </p:nvGrpSpPr>
      <p:grpSpPr>
        <a:xfrm>
          <a:off x="0" y="0"/>
          <a:ext cx="0" cy="0"/>
          <a:chOff x="0" y="0"/>
          <a:chExt cx="0" cy="0"/>
        </a:xfrm>
      </p:grpSpPr>
      <p:sp>
        <p:nvSpPr>
          <p:cNvPr id="5" name="Rectangle 4"/>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7ACF796F-BB70-4673-840D-390EBAC162B1}"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6"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3279604" y="1356123"/>
            <a:ext cx="5451231" cy="3106340"/>
          </a:xfrm>
        </p:spPr>
        <p:txBody>
          <a:bodyPr>
            <a:normAutofit/>
          </a:bodyPr>
          <a:lstStyle>
            <a:lvl1pPr marL="0" indent="0">
              <a:buNone/>
              <a:defRPr sz="900">
                <a:solidFill>
                  <a:schemeClr val="tx1">
                    <a:lumMod val="85000"/>
                    <a:lumOff val="15000"/>
                  </a:schemeClr>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7" name="Content Placeholder 3"/>
          <p:cNvSpPr>
            <a:spLocks noGrp="1"/>
          </p:cNvSpPr>
          <p:nvPr>
            <p:ph sz="half" idx="10"/>
          </p:nvPr>
        </p:nvSpPr>
        <p:spPr>
          <a:xfrm>
            <a:off x="403799" y="1356123"/>
            <a:ext cx="2616182" cy="3106340"/>
          </a:xfrm>
        </p:spPr>
        <p:txBody>
          <a:bodyPr>
            <a:normAutofit/>
          </a:bodyPr>
          <a:lstStyle>
            <a:lvl1pPr marL="0" indent="0">
              <a:buNone/>
              <a:defRPr sz="1200">
                <a:solidFill>
                  <a:srgbClr val="00AEEC"/>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lumn Right">
    <p:spTree>
      <p:nvGrpSpPr>
        <p:cNvPr id="1" name=""/>
        <p:cNvGrpSpPr/>
        <p:nvPr/>
      </p:nvGrpSpPr>
      <p:grpSpPr>
        <a:xfrm>
          <a:off x="0" y="0"/>
          <a:ext cx="0" cy="0"/>
          <a:chOff x="0" y="0"/>
          <a:chExt cx="0" cy="0"/>
        </a:xfrm>
      </p:grpSpPr>
      <p:sp>
        <p:nvSpPr>
          <p:cNvPr id="5" name="Rectangle 4"/>
          <p:cNvSpPr/>
          <p:nvPr/>
        </p:nvSpPr>
        <p:spPr>
          <a:xfrm>
            <a:off x="8372475"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83D0035E-D970-4CE5-9040-4276839E82A0}"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3279604" y="1356123"/>
            <a:ext cx="5451231" cy="3106340"/>
          </a:xfrm>
        </p:spPr>
        <p:txBody>
          <a:bodyPr>
            <a:normAutofit/>
          </a:bodyPr>
          <a:lstStyle>
            <a:lvl1pPr marL="0" indent="0">
              <a:buNone/>
              <a:defRPr sz="900">
                <a:solidFill>
                  <a:schemeClr val="tx1">
                    <a:lumMod val="85000"/>
                    <a:lumOff val="15000"/>
                  </a:schemeClr>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7" name="Content Placeholder 3"/>
          <p:cNvSpPr>
            <a:spLocks noGrp="1"/>
          </p:cNvSpPr>
          <p:nvPr>
            <p:ph sz="half" idx="10"/>
          </p:nvPr>
        </p:nvSpPr>
        <p:spPr>
          <a:xfrm>
            <a:off x="403799" y="1356123"/>
            <a:ext cx="2616182" cy="3106340"/>
          </a:xfrm>
        </p:spPr>
        <p:txBody>
          <a:bodyPr>
            <a:normAutofit/>
          </a:bodyPr>
          <a:lstStyle>
            <a:lvl1pPr marL="0" indent="0">
              <a:buNone/>
              <a:defRPr sz="1200">
                <a:solidFill>
                  <a:srgbClr val="00AEEC"/>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 Three Columns">
    <p:spTree>
      <p:nvGrpSpPr>
        <p:cNvPr id="1" name=""/>
        <p:cNvGrpSpPr/>
        <p:nvPr/>
      </p:nvGrpSpPr>
      <p:grpSpPr>
        <a:xfrm>
          <a:off x="0" y="0"/>
          <a:ext cx="0" cy="0"/>
          <a:chOff x="0" y="0"/>
          <a:chExt cx="0" cy="0"/>
        </a:xfrm>
      </p:grpSpPr>
      <p:sp>
        <p:nvSpPr>
          <p:cNvPr id="7" name="Rectangle 6"/>
          <p:cNvSpPr/>
          <p:nvPr/>
        </p:nvSpPr>
        <p:spPr>
          <a:xfrm>
            <a:off x="8372475" y="357188"/>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E7BCE173-9C5F-46DA-A2F2-75EF2A1FB7E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p:txBody>
          <a:bodyPr/>
          <a:lstStyle/>
          <a:p>
            <a:r>
              <a:rPr lang="zh-TW" altLang="en-US"/>
              <a:t>按一下以編輯母片標題樣式</a:t>
            </a:r>
            <a:endParaRPr lang="en-GB" dirty="0"/>
          </a:p>
        </p:txBody>
      </p:sp>
      <p:sp>
        <p:nvSpPr>
          <p:cNvPr id="4" name="Text Placeholder 3"/>
          <p:cNvSpPr>
            <a:spLocks noGrp="1"/>
          </p:cNvSpPr>
          <p:nvPr>
            <p:ph type="body" sz="quarter" idx="10"/>
          </p:nvPr>
        </p:nvSpPr>
        <p:spPr>
          <a:xfrm>
            <a:off x="417636" y="1356122"/>
            <a:ext cx="2592265"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
        <p:nvSpPr>
          <p:cNvPr id="5" name="Text Placeholder 3"/>
          <p:cNvSpPr>
            <a:spLocks noGrp="1"/>
          </p:cNvSpPr>
          <p:nvPr>
            <p:ph type="body" sz="quarter" idx="11"/>
          </p:nvPr>
        </p:nvSpPr>
        <p:spPr>
          <a:xfrm>
            <a:off x="3275135" y="1356122"/>
            <a:ext cx="2593731"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
        <p:nvSpPr>
          <p:cNvPr id="6" name="Text Placeholder 3"/>
          <p:cNvSpPr>
            <a:spLocks noGrp="1"/>
          </p:cNvSpPr>
          <p:nvPr>
            <p:ph type="body" sz="quarter" idx="12"/>
          </p:nvPr>
        </p:nvSpPr>
        <p:spPr>
          <a:xfrm>
            <a:off x="6134100" y="1356122"/>
            <a:ext cx="2616182"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3" name="Rectangle 3"/>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8FFF2DF3-7291-4734-B89D-850C6C431DF1}"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01413" y="422002"/>
            <a:ext cx="5610450" cy="367550"/>
          </a:xfrm>
        </p:spPr>
        <p:txBody>
          <a:bodyPr/>
          <a:lstStyle/>
          <a:p>
            <a:r>
              <a:rPr lang="zh-TW" altLang="en-US"/>
              <a:t>按一下以編輯母片標題樣式</a:t>
            </a:r>
            <a:endParaRPr lang="en-GB"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30F4D830-82F6-40E6-81B7-A9331B8137D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7513" y="420688"/>
            <a:ext cx="5594350" cy="368300"/>
          </a:xfrm>
          <a:prstGeom prst="rect">
            <a:avLst/>
          </a:prstGeom>
          <a:noFill/>
          <a:ln w="9525">
            <a:noFill/>
            <a:miter lim="800000"/>
            <a:headEnd/>
            <a:tailEnd/>
          </a:ln>
        </p:spPr>
        <p:txBody>
          <a:bodyPr vert="horz" wrap="square" lIns="77925" tIns="38963" rIns="77925" bIns="38963" numCol="1" anchor="ctr" anchorCtr="0" compatLnSpc="1">
            <a:prstTxWarp prst="textNoShape">
              <a:avLst/>
            </a:prstTxWarp>
          </a:bodyPr>
          <a:lstStyle/>
          <a:p>
            <a:pPr lvl="0"/>
            <a:r>
              <a:rPr lang="en-US" altLang="zh-TW"/>
              <a:t>Click to edit Master style</a:t>
            </a:r>
            <a:endParaRPr lang="en-GB" altLang="zh-TW"/>
          </a:p>
        </p:txBody>
      </p:sp>
      <p:sp>
        <p:nvSpPr>
          <p:cNvPr id="1027" name="Text Placeholder 2"/>
          <p:cNvSpPr>
            <a:spLocks noGrp="1"/>
          </p:cNvSpPr>
          <p:nvPr>
            <p:ph type="body" idx="1"/>
          </p:nvPr>
        </p:nvSpPr>
        <p:spPr bwMode="auto">
          <a:xfrm>
            <a:off x="417513" y="1274763"/>
            <a:ext cx="8308975" cy="3241675"/>
          </a:xfrm>
          <a:prstGeom prst="rect">
            <a:avLst/>
          </a:prstGeom>
          <a:noFill/>
          <a:ln w="9525">
            <a:noFill/>
            <a:miter lim="800000"/>
            <a:headEnd/>
            <a:tailEnd/>
          </a:ln>
        </p:spPr>
        <p:txBody>
          <a:bodyPr vert="horz" wrap="square" lIns="77925" tIns="38963" rIns="77925" bIns="38963"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p:txBody>
      </p:sp>
    </p:spTree>
  </p:cSld>
  <p:clrMap bg1="lt1" tx1="dk1" bg2="lt2" tx2="dk2" accent1="accent1" accent2="accent2" accent3="accent3" accent4="accent4" accent5="accent5" accent6="accent6" hlink="hlink" folHlink="folHlink"/>
  <p:sldLayoutIdLst>
    <p:sldLayoutId id="2147483691" r:id="rId1"/>
    <p:sldLayoutId id="2147483679" r:id="rId2"/>
    <p:sldLayoutId id="2147483692" r:id="rId3"/>
    <p:sldLayoutId id="2147483693" r:id="rId4"/>
    <p:sldLayoutId id="2147483694" r:id="rId5"/>
    <p:sldLayoutId id="2147483695" r:id="rId6"/>
    <p:sldLayoutId id="2147483696" r:id="rId7"/>
    <p:sldLayoutId id="2147483697" r:id="rId8"/>
    <p:sldLayoutId id="2147483698" r:id="rId9"/>
  </p:sldLayoutIdLst>
  <p:hf hdr="0" ftr="0" dt="0"/>
  <p:txStyles>
    <p:titleStyle>
      <a:lvl1pPr algn="l" rtl="0" eaLnBrk="0" fontAlgn="base" hangingPunct="0">
        <a:spcBef>
          <a:spcPct val="0"/>
        </a:spcBef>
        <a:spcAft>
          <a:spcPct val="0"/>
        </a:spcAft>
        <a:defRPr sz="2600" b="1" kern="1200">
          <a:solidFill>
            <a:srgbClr val="002138"/>
          </a:solidFill>
          <a:latin typeface="Arial" pitchFamily="34" charset="0"/>
          <a:ea typeface="+mj-ea"/>
          <a:cs typeface="Arial" pitchFamily="34" charset="0"/>
        </a:defRPr>
      </a:lvl1pPr>
      <a:lvl2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2pPr>
      <a:lvl3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3pPr>
      <a:lvl4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4pPr>
      <a:lvl5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5pPr>
      <a:lvl6pPr marL="389626"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6pPr>
      <a:lvl7pPr marL="779252"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7pPr>
      <a:lvl8pPr marL="1168878"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8pPr>
      <a:lvl9pPr marL="1558503"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9pPr>
    </p:titleStyle>
    <p:bodyStyle>
      <a:lvl1pPr marL="292100" indent="-292100" algn="l" rtl="0" eaLnBrk="0" fontAlgn="base" hangingPunct="0">
        <a:spcBef>
          <a:spcPct val="20000"/>
        </a:spcBef>
        <a:spcAft>
          <a:spcPct val="0"/>
        </a:spcAft>
        <a:buFont typeface="Arial" charset="0"/>
        <a:buChar char="•"/>
        <a:defRPr sz="2400" kern="1200">
          <a:solidFill>
            <a:srgbClr val="262626"/>
          </a:solidFill>
          <a:latin typeface="Arial" pitchFamily="34" charset="0"/>
          <a:ea typeface="+mn-ea"/>
          <a:cs typeface="Arial" pitchFamily="34" charset="0"/>
        </a:defRPr>
      </a:lvl1pPr>
      <a:lvl2pPr marL="631825" indent="-242888" algn="l" rtl="0" eaLnBrk="0" fontAlgn="base" hangingPunct="0">
        <a:spcBef>
          <a:spcPct val="20000"/>
        </a:spcBef>
        <a:spcAft>
          <a:spcPct val="0"/>
        </a:spcAft>
        <a:buFont typeface="Arial" charset="0"/>
        <a:buChar char="•"/>
        <a:defRPr sz="2000" kern="1200">
          <a:solidFill>
            <a:srgbClr val="262626"/>
          </a:solidFill>
          <a:latin typeface="Arial" pitchFamily="34" charset="0"/>
          <a:ea typeface="+mn-ea"/>
          <a:cs typeface="Arial" pitchFamily="34" charset="0"/>
        </a:defRPr>
      </a:lvl2pPr>
      <a:lvl3pPr marL="973138" indent="-193675" algn="l" rtl="0" eaLnBrk="0" fontAlgn="base" hangingPunct="0">
        <a:spcBef>
          <a:spcPct val="20000"/>
        </a:spcBef>
        <a:spcAft>
          <a:spcPct val="0"/>
        </a:spcAft>
        <a:buFont typeface="Arial" charset="0"/>
        <a:buChar char="•"/>
        <a:defRPr sz="1700" kern="1200">
          <a:solidFill>
            <a:srgbClr val="262626"/>
          </a:solidFill>
          <a:latin typeface="Arial" pitchFamily="34" charset="0"/>
          <a:ea typeface="+mn-ea"/>
          <a:cs typeface="Arial" pitchFamily="34" charset="0"/>
        </a:defRPr>
      </a:lvl3pPr>
      <a:lvl4pPr marL="1460500" indent="-292100" algn="l" rtl="0" eaLnBrk="0" fontAlgn="base" hangingPunct="0">
        <a:spcBef>
          <a:spcPct val="20000"/>
        </a:spcBef>
        <a:spcAft>
          <a:spcPct val="0"/>
        </a:spcAft>
        <a:buFont typeface="Arial" charset="0"/>
        <a:buChar char="•"/>
        <a:defRPr sz="1700" kern="1200">
          <a:solidFill>
            <a:srgbClr val="262626"/>
          </a:solidFill>
          <a:latin typeface="Arial" pitchFamily="34" charset="0"/>
          <a:ea typeface="+mn-ea"/>
          <a:cs typeface="Arial" pitchFamily="34" charset="0"/>
        </a:defRPr>
      </a:lvl4pPr>
      <a:lvl5pPr marL="1752600" indent="-193675" algn="l" rtl="0" eaLnBrk="0" fontAlgn="base" hangingPunct="0">
        <a:spcBef>
          <a:spcPct val="20000"/>
        </a:spcBef>
        <a:spcAft>
          <a:spcPct val="0"/>
        </a:spcAft>
        <a:buFont typeface="Arial" charset="0"/>
        <a:buChar char="»"/>
        <a:defRPr sz="1700" kern="1200">
          <a:solidFill>
            <a:schemeClr val="tx1"/>
          </a:solidFill>
          <a:latin typeface="Arial" pitchFamily="34" charset="0"/>
          <a:ea typeface="+mn-ea"/>
          <a:cs typeface="Arial"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標題版面配置區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1267" name="文字版面配置區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600A9827-8C57-4074-9897-9858F42F2340}" type="datetimeFigureOut">
              <a:rPr lang="zh-TW" altLang="en-US"/>
              <a:pPr>
                <a:defRPr/>
              </a:pPr>
              <a:t>2024/12/16</a:t>
            </a:fld>
            <a:endParaRPr lang="zh-TW" altLang="en-US"/>
          </a:p>
        </p:txBody>
      </p:sp>
      <p:sp>
        <p:nvSpPr>
          <p:cNvPr id="5" name="頁尾版面配置區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A552083E-B281-4862-9972-1B958C391F90}" type="slidenum">
              <a:rPr lang="zh-TW" altLang="en-US"/>
              <a:pPr>
                <a:defRPr/>
              </a:pPr>
              <a:t>‹#›</a:t>
            </a:fld>
            <a:endParaRPr lang="zh-TW" altLang="en-US"/>
          </a:p>
        </p:txBody>
      </p:sp>
      <p:pic>
        <p:nvPicPr>
          <p:cNvPr id="11271" name="Picture 9" descr="00-01"/>
          <p:cNvPicPr>
            <a:picLocks noChangeAspect="1" noChangeArrowheads="1"/>
          </p:cNvPicPr>
          <p:nvPr userDrawn="1"/>
        </p:nvPicPr>
        <p:blipFill>
          <a:blip r:embed="rId13"/>
          <a:srcRect/>
          <a:stretch>
            <a:fillRect/>
          </a:stretch>
        </p:blipFill>
        <p:spPr bwMode="auto">
          <a:xfrm>
            <a:off x="0" y="0"/>
            <a:ext cx="1746250" cy="1247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emf"/><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9.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10.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11.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12.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7" descr="00-01"/>
          <p:cNvPicPr>
            <a:picLocks noChangeAspect="1" noChangeArrowheads="1"/>
          </p:cNvPicPr>
          <p:nvPr/>
        </p:nvPicPr>
        <p:blipFill>
          <a:blip r:embed="rId2"/>
          <a:srcRect/>
          <a:stretch>
            <a:fillRect/>
          </a:stretch>
        </p:blipFill>
        <p:spPr bwMode="auto">
          <a:xfrm>
            <a:off x="0" y="0"/>
            <a:ext cx="1463675" cy="1044575"/>
          </a:xfrm>
          <a:prstGeom prst="rect">
            <a:avLst/>
          </a:prstGeom>
          <a:noFill/>
          <a:ln w="9525">
            <a:noFill/>
            <a:miter lim="800000"/>
            <a:headEnd/>
            <a:tailEnd/>
          </a:ln>
        </p:spPr>
      </p:pic>
      <p:pic>
        <p:nvPicPr>
          <p:cNvPr id="3" name="圖片 2">
            <a:extLst>
              <a:ext uri="{FF2B5EF4-FFF2-40B4-BE49-F238E27FC236}">
                <a16:creationId xmlns:a16="http://schemas.microsoft.com/office/drawing/2014/main" id="{C598C4DD-C7E8-870B-43AB-A66F2F8797FD}"/>
              </a:ext>
            </a:extLst>
          </p:cNvPr>
          <p:cNvPicPr>
            <a:picLocks noChangeAspect="1"/>
          </p:cNvPicPr>
          <p:nvPr/>
        </p:nvPicPr>
        <p:blipFill>
          <a:blip r:embed="rId3"/>
          <a:stretch>
            <a:fillRect/>
          </a:stretch>
        </p:blipFill>
        <p:spPr>
          <a:xfrm>
            <a:off x="35496" y="0"/>
            <a:ext cx="1419048" cy="1047619"/>
          </a:xfrm>
          <a:prstGeom prst="rect">
            <a:avLst/>
          </a:prstGeom>
        </p:spPr>
      </p:pic>
      <p:sp>
        <p:nvSpPr>
          <p:cNvPr id="2" name="標題 1"/>
          <p:cNvSpPr>
            <a:spLocks noGrp="1"/>
          </p:cNvSpPr>
          <p:nvPr>
            <p:ph type="ctrTitle"/>
          </p:nvPr>
        </p:nvSpPr>
        <p:spPr>
          <a:xfrm>
            <a:off x="445840" y="951753"/>
            <a:ext cx="8604448" cy="951111"/>
          </a:xfrm>
        </p:spPr>
        <p:txBody>
          <a:bodyPr>
            <a:noAutofit/>
          </a:bodyPr>
          <a:lstStyle/>
          <a:p>
            <a:pPr eaLnBrk="1" hangingPunct="1">
              <a:defRPr/>
            </a:pPr>
            <a:r>
              <a:rPr lang="zh-TW" altLang="en-US" sz="2800" dirty="0">
                <a:solidFill>
                  <a:schemeClr val="tx2">
                    <a:lumMod val="60000"/>
                    <a:lumOff val="40000"/>
                  </a:schemeClr>
                </a:solidFill>
                <a:effectLst>
                  <a:outerShdw blurRad="38100" dist="38100" dir="2700000" algn="tl">
                    <a:srgbClr val="C0C0C0"/>
                  </a:outerShdw>
                </a:effectLst>
                <a:latin typeface="標楷體" pitchFamily="65" charset="-120"/>
                <a:ea typeface="標楷體" pitchFamily="65" charset="-120"/>
                <a:cs typeface="Arial" charset="0"/>
              </a:rPr>
              <a:t>經濟部產業發展署「高階製造</a:t>
            </a:r>
            <a:r>
              <a:rPr lang="en-US" altLang="zh-TW" sz="2800" dirty="0">
                <a:solidFill>
                  <a:schemeClr val="tx2">
                    <a:lumMod val="60000"/>
                    <a:lumOff val="40000"/>
                  </a:schemeClr>
                </a:solidFill>
                <a:effectLst>
                  <a:outerShdw blurRad="38100" dist="38100" dir="2700000" algn="tl">
                    <a:srgbClr val="C0C0C0"/>
                  </a:outerShdw>
                </a:effectLst>
                <a:latin typeface="標楷體" pitchFamily="65" charset="-120"/>
                <a:ea typeface="標楷體" pitchFamily="65" charset="-120"/>
                <a:cs typeface="Arial" charset="0"/>
              </a:rPr>
              <a:t>HEAT2.0</a:t>
            </a:r>
            <a:r>
              <a:rPr lang="zh-TW" altLang="en-US" sz="2800" dirty="0">
                <a:solidFill>
                  <a:schemeClr val="tx2">
                    <a:lumMod val="60000"/>
                    <a:lumOff val="40000"/>
                  </a:schemeClr>
                </a:solidFill>
                <a:effectLst>
                  <a:outerShdw blurRad="38100" dist="38100" dir="2700000" algn="tl">
                    <a:srgbClr val="C0C0C0"/>
                  </a:outerShdw>
                </a:effectLst>
                <a:latin typeface="標楷體" pitchFamily="65" charset="-120"/>
                <a:ea typeface="標楷體" pitchFamily="65" charset="-120"/>
                <a:cs typeface="Arial" charset="0"/>
              </a:rPr>
              <a:t>輔導計畫」</a:t>
            </a:r>
            <a:br>
              <a:rPr lang="zh-TW" altLang="en-US" sz="2800" dirty="0">
                <a:solidFill>
                  <a:schemeClr val="tx2">
                    <a:lumMod val="60000"/>
                    <a:lumOff val="40000"/>
                  </a:schemeClr>
                </a:solidFill>
                <a:effectLst>
                  <a:outerShdw blurRad="38100" dist="38100" dir="2700000" algn="tl">
                    <a:srgbClr val="C0C0C0"/>
                  </a:outerShdw>
                </a:effectLst>
                <a:latin typeface="標楷體" pitchFamily="65" charset="-120"/>
                <a:ea typeface="標楷體" pitchFamily="65" charset="-120"/>
                <a:cs typeface="Arial" charset="0"/>
              </a:rPr>
            </a:br>
            <a:r>
              <a:rPr lang="zh-TW" altLang="en-US" sz="2800" dirty="0">
                <a:solidFill>
                  <a:schemeClr val="tx2">
                    <a:lumMod val="60000"/>
                    <a:lumOff val="40000"/>
                  </a:schemeClr>
                </a:solidFill>
                <a:effectLst>
                  <a:outerShdw blurRad="38100" dist="38100" dir="2700000" algn="tl">
                    <a:srgbClr val="C0C0C0"/>
                  </a:outerShdw>
                </a:effectLst>
                <a:latin typeface="標楷體" pitchFamily="65" charset="-120"/>
                <a:ea typeface="標楷體" pitchFamily="65" charset="-120"/>
                <a:cs typeface="Arial" charset="0"/>
              </a:rPr>
              <a:t>主題式研發計畫補助</a:t>
            </a:r>
            <a:br>
              <a:rPr lang="zh-TW" altLang="en-US" sz="2800" dirty="0">
                <a:solidFill>
                  <a:schemeClr val="tx2">
                    <a:lumMod val="60000"/>
                    <a:lumOff val="40000"/>
                  </a:schemeClr>
                </a:solidFill>
                <a:effectLst>
                  <a:outerShdw blurRad="38100" dist="38100" dir="2700000" algn="tl">
                    <a:srgbClr val="C0C0C0"/>
                  </a:outerShdw>
                </a:effectLst>
                <a:latin typeface="標楷體" pitchFamily="65" charset="-120"/>
                <a:ea typeface="標楷體" pitchFamily="65" charset="-120"/>
                <a:cs typeface="Arial" charset="0"/>
              </a:rPr>
            </a:br>
            <a:endParaRPr lang="zh-TW" altLang="en-US" sz="2800" dirty="0">
              <a:solidFill>
                <a:schemeClr val="tx2">
                  <a:lumMod val="60000"/>
                  <a:lumOff val="40000"/>
                </a:schemeClr>
              </a:solidFill>
              <a:latin typeface="標楷體" pitchFamily="65" charset="-120"/>
              <a:ea typeface="標楷體" pitchFamily="65" charset="-120"/>
              <a:cs typeface="Arial" charset="0"/>
            </a:endParaRPr>
          </a:p>
        </p:txBody>
      </p:sp>
      <p:sp>
        <p:nvSpPr>
          <p:cNvPr id="25602" name="副標題 2"/>
          <p:cNvSpPr>
            <a:spLocks noGrp="1"/>
          </p:cNvSpPr>
          <p:nvPr>
            <p:ph type="subTitle" idx="1"/>
          </p:nvPr>
        </p:nvSpPr>
        <p:spPr>
          <a:xfrm>
            <a:off x="1547664" y="1833355"/>
            <a:ext cx="6400800" cy="1314450"/>
          </a:xfrm>
        </p:spPr>
        <p:txBody>
          <a:bodyPr>
            <a:normAutofit/>
          </a:bodyPr>
          <a:lstStyle/>
          <a:p>
            <a:pPr eaLnBrk="1" hangingPunct="1">
              <a:lnSpc>
                <a:spcPct val="80000"/>
              </a:lnSpc>
            </a:pPr>
            <a:r>
              <a:rPr lang="zh-TW" altLang="en-US" sz="3200" b="1" dirty="0">
                <a:solidFill>
                  <a:schemeClr val="tx1">
                    <a:lumMod val="50000"/>
                    <a:lumOff val="50000"/>
                  </a:schemeClr>
                </a:solidFill>
                <a:latin typeface="標楷體" pitchFamily="65" charset="-120"/>
                <a:ea typeface="標楷體" pitchFamily="65" charset="-120"/>
                <a:cs typeface="Arial" charset="0"/>
              </a:rPr>
              <a:t>期中經費查核作業說明</a:t>
            </a:r>
            <a:br>
              <a:rPr lang="en-US" altLang="zh-TW" sz="1600" b="1" dirty="0">
                <a:solidFill>
                  <a:schemeClr val="tx1">
                    <a:lumMod val="50000"/>
                    <a:lumOff val="50000"/>
                  </a:schemeClr>
                </a:solidFill>
                <a:latin typeface="標楷體" pitchFamily="65" charset="-120"/>
                <a:ea typeface="標楷體" pitchFamily="65" charset="-120"/>
                <a:cs typeface="Arial" charset="0"/>
              </a:rPr>
            </a:br>
            <a:endParaRPr lang="zh-TW" altLang="en-US" sz="1600" b="1" dirty="0">
              <a:solidFill>
                <a:schemeClr val="tx1">
                  <a:lumMod val="50000"/>
                  <a:lumOff val="50000"/>
                </a:schemeClr>
              </a:solidFill>
              <a:latin typeface="標楷體" pitchFamily="65" charset="-120"/>
              <a:ea typeface="標楷體" pitchFamily="65" charset="-120"/>
              <a:cs typeface="Arial" charset="0"/>
            </a:endParaRPr>
          </a:p>
        </p:txBody>
      </p:sp>
      <p:sp>
        <p:nvSpPr>
          <p:cNvPr id="25603" name="投影片編號版面配置區 8"/>
          <p:cNvSpPr>
            <a:spLocks noGrp="1"/>
          </p:cNvSpPr>
          <p:nvPr>
            <p:ph type="sldNum" sz="quarter" idx="4294967295"/>
          </p:nvPr>
        </p:nvSpPr>
        <p:spPr bwMode="auto">
          <a:xfrm>
            <a:off x="7010400" y="4875213"/>
            <a:ext cx="2133600" cy="274637"/>
          </a:xfrm>
          <a:prstGeom prst="rect">
            <a:avLst/>
          </a:prstGeom>
          <a:noFill/>
          <a:ln>
            <a:miter lim="800000"/>
            <a:headEnd/>
            <a:tailEnd/>
          </a:ln>
        </p:spPr>
        <p:txBody>
          <a:bodyPr/>
          <a:lstStyle/>
          <a:p>
            <a:fld id="{2BE7D9F9-AB8F-43CE-B8A5-5F0A0896FD1C}" type="slidenum">
              <a:rPr kumimoji="0" lang="zh-TW" altLang="en-US" sz="1600">
                <a:solidFill>
                  <a:schemeClr val="bg1"/>
                </a:solidFill>
                <a:latin typeface="Times New Roman" pitchFamily="18" charset="0"/>
                <a:cs typeface="Times New Roman" pitchFamily="18" charset="0"/>
              </a:rPr>
              <a:pPr/>
              <a:t>1</a:t>
            </a:fld>
            <a:endParaRPr kumimoji="0" lang="en-US" altLang="zh-TW" sz="1600">
              <a:solidFill>
                <a:schemeClr val="bg1"/>
              </a:solidFill>
              <a:latin typeface="Times New Roman" pitchFamily="18" charset="0"/>
              <a:cs typeface="Times New Roman" pitchFamily="18" charset="0"/>
            </a:endParaRPr>
          </a:p>
        </p:txBody>
      </p:sp>
      <p:pic>
        <p:nvPicPr>
          <p:cNvPr id="7" name="Picture 2" descr="The global network of Baker Tilly International - The TPA Group">
            <a:extLst>
              <a:ext uri="{FF2B5EF4-FFF2-40B4-BE49-F238E27FC236}">
                <a16:creationId xmlns:a16="http://schemas.microsoft.com/office/drawing/2014/main" id="{6795B940-7647-46F0-8722-8D2BBDD59F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8039" y="4515966"/>
            <a:ext cx="1395961" cy="593041"/>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a:extLst>
              <a:ext uri="{FF2B5EF4-FFF2-40B4-BE49-F238E27FC236}">
                <a16:creationId xmlns:a16="http://schemas.microsoft.com/office/drawing/2014/main" id="{AE107CB0-CC31-000F-2308-798C2700F9A9}"/>
              </a:ext>
            </a:extLst>
          </p:cNvPr>
          <p:cNvPicPr>
            <a:picLocks noChangeAspect="1"/>
          </p:cNvPicPr>
          <p:nvPr/>
        </p:nvPicPr>
        <p:blipFill>
          <a:blip r:embed="rId5"/>
          <a:stretch>
            <a:fillRect/>
          </a:stretch>
        </p:blipFill>
        <p:spPr>
          <a:xfrm>
            <a:off x="0" y="24457"/>
            <a:ext cx="1836085" cy="5102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E9B37CDE-0800-46DC-9BF8-9C3A726734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379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2BE53E1-D5FF-4A4A-899C-449F5266C324}"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10</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fontScale="92500" lnSpcReduction="10000"/>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zh-TW" b="1" kern="100" dirty="0">
                <a:latin typeface="標楷體" pitchFamily="65" charset="-120"/>
                <a:ea typeface="標楷體" pitchFamily="65" charset="-120"/>
                <a:cs typeface="Times New Roman"/>
              </a:rPr>
              <a:t>人員變更未於時效內呈計畫辦公室核准</a:t>
            </a: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b="1" kern="100" dirty="0">
                <a:latin typeface="標楷體" pitchFamily="65" charset="-120"/>
                <a:ea typeface="標楷體" pitchFamily="65" charset="-120"/>
                <a:cs typeface="Times New Roman"/>
              </a:rPr>
              <a:t>薪資計算表之投入工時比率與工時記錄表不符</a:t>
            </a: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b="1" kern="100" dirty="0">
                <a:latin typeface="標楷體" pitchFamily="65" charset="-120"/>
                <a:ea typeface="標楷體" pitchFamily="65" charset="-120"/>
                <a:cs typeface="Times New Roman"/>
              </a:rPr>
              <a:t>薪資計算表列帳金額與薪資清冊不符</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b="1" kern="100" dirty="0">
                <a:latin typeface="標楷體" pitchFamily="65" charset="-120"/>
                <a:ea typeface="標楷體" pitchFamily="65" charset="-120"/>
                <a:cs typeface="Times New Roman"/>
              </a:rPr>
              <a:t>薪資清冊實領薪資與</a:t>
            </a:r>
            <a:r>
              <a:rPr kumimoji="0" lang="zh-TW" altLang="en-US" b="1" u="sng" kern="100" dirty="0">
                <a:solidFill>
                  <a:srgbClr val="FF0000"/>
                </a:solidFill>
                <a:latin typeface="標楷體" pitchFamily="65" charset="-120"/>
                <a:ea typeface="標楷體" pitchFamily="65" charset="-120"/>
                <a:cs typeface="Times New Roman"/>
              </a:rPr>
              <a:t>銀行轉帳記錄</a:t>
            </a:r>
            <a:r>
              <a:rPr kumimoji="0" lang="zh-TW" altLang="en-US" b="1" kern="100" dirty="0">
                <a:latin typeface="標楷體" pitchFamily="65" charset="-120"/>
                <a:ea typeface="標楷體" pitchFamily="65" charset="-120"/>
                <a:cs typeface="Times New Roman"/>
              </a:rPr>
              <a:t>不符</a:t>
            </a:r>
            <a:endParaRPr kumimoji="0" lang="zh-TW"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b="1" kern="100" dirty="0">
                <a:latin typeface="標楷體" pitchFamily="65" charset="-120"/>
                <a:ea typeface="標楷體" pitchFamily="65" charset="-120"/>
                <a:cs typeface="Times New Roman"/>
              </a:rPr>
              <a:t>將非固定給付薪資如特別獎金等列入專帳</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b="1" kern="100" dirty="0">
                <a:latin typeface="標楷體" pitchFamily="65" charset="-120"/>
                <a:ea typeface="標楷體" pitchFamily="65" charset="-120"/>
                <a:cs typeface="Times New Roman"/>
              </a:rPr>
              <a:t>將估計給付如年終獎金等列入專帳</a:t>
            </a:r>
            <a:endParaRPr kumimoji="0" lang="zh-TW"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b="1" kern="100" dirty="0">
                <a:latin typeface="標楷體" pitchFamily="65" charset="-120"/>
                <a:ea typeface="標楷體" pitchFamily="65" charset="-120"/>
                <a:cs typeface="Times New Roman"/>
              </a:rPr>
              <a:t>工時記錄表正常工時填寫有誤</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每月假日天數應不相同，因此需調整修改</a:t>
            </a:r>
            <a:r>
              <a:rPr kumimoji="0" lang="en-US" altLang="zh-TW" b="1" kern="100" dirty="0">
                <a:latin typeface="標楷體" pitchFamily="65" charset="-120"/>
                <a:ea typeface="標楷體" pitchFamily="65" charset="-120"/>
                <a:cs typeface="Times New Roman"/>
              </a:rPr>
              <a:t>)</a:t>
            </a:r>
          </a:p>
        </p:txBody>
      </p:sp>
      <p:sp>
        <p:nvSpPr>
          <p:cNvPr id="34822" name="文字方塊 12"/>
          <p:cNvSpPr txBox="1">
            <a:spLocks noChangeArrowheads="1"/>
          </p:cNvSpPr>
          <p:nvPr/>
        </p:nvSpPr>
        <p:spPr bwMode="auto">
          <a:xfrm>
            <a:off x="539750" y="1606550"/>
            <a:ext cx="1511300" cy="460375"/>
          </a:xfrm>
          <a:prstGeom prst="rect">
            <a:avLst/>
          </a:prstGeom>
          <a:noFill/>
          <a:ln w="9525">
            <a:noFill/>
            <a:miter lim="800000"/>
            <a:headEnd/>
            <a:tailEnd/>
          </a:ln>
        </p:spPr>
        <p:txBody>
          <a:bodyPr>
            <a:spAutoFit/>
          </a:bodyPr>
          <a:lstStyle/>
          <a:p>
            <a:pPr algn="ctr"/>
            <a:r>
              <a:rPr kumimoji="0" lang="zh-TW" altLang="en-US" sz="2400" b="1">
                <a:latin typeface="標楷體" pitchFamily="65" charset="-120"/>
                <a:ea typeface="標楷體" pitchFamily="65" charset="-120"/>
              </a:rPr>
              <a:t>人事費</a:t>
            </a:r>
          </a:p>
        </p:txBody>
      </p:sp>
      <p:sp>
        <p:nvSpPr>
          <p:cNvPr id="34823"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(1/8)</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7B39E674-57D4-42BF-09B1-82144F4542A2}"/>
              </a:ext>
            </a:extLst>
          </p:cNvPr>
          <p:cNvPicPr>
            <a:picLocks noChangeAspect="1"/>
          </p:cNvPicPr>
          <p:nvPr/>
        </p:nvPicPr>
        <p:blipFill>
          <a:blip r:embed="rId3"/>
          <a:stretch>
            <a:fillRect/>
          </a:stretch>
        </p:blipFill>
        <p:spPr>
          <a:xfrm>
            <a:off x="35496" y="0"/>
            <a:ext cx="1512316" cy="1047619"/>
          </a:xfrm>
          <a:prstGeom prst="rect">
            <a:avLst/>
          </a:prstGeom>
        </p:spPr>
      </p:pic>
      <p:pic>
        <p:nvPicPr>
          <p:cNvPr id="3" name="圖片 2">
            <a:extLst>
              <a:ext uri="{FF2B5EF4-FFF2-40B4-BE49-F238E27FC236}">
                <a16:creationId xmlns:a16="http://schemas.microsoft.com/office/drawing/2014/main" id="{349D822E-DF1E-0D16-261E-B3263D46B85B}"/>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The global network of Baker Tilly International - The TPA Group">
            <a:extLst>
              <a:ext uri="{FF2B5EF4-FFF2-40B4-BE49-F238E27FC236}">
                <a16:creationId xmlns:a16="http://schemas.microsoft.com/office/drawing/2014/main" id="{1A89255C-63B2-45BE-8D59-3EF2508E15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482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3740487-DDDA-4B92-A0EF-FB299DC66405}"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11</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99792" y="1077913"/>
            <a:ext cx="5843588" cy="300600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專帳入帳金額含營業稅</a:t>
            </a:r>
          </a:p>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核銷憑證之項目名稱與計畫書編列項目不符</a:t>
            </a:r>
            <a:endParaRPr kumimoji="0" lang="en-US" altLang="zh-TW"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列報計畫書未編列之耗材逾本預算科目經費之</a:t>
            </a:r>
            <a:r>
              <a:rPr kumimoji="0" lang="en-US" altLang="zh-TW" b="1" dirty="0">
                <a:latin typeface="標楷體" pitchFamily="65" charset="-120"/>
                <a:ea typeface="標楷體" pitchFamily="65" charset="-120"/>
                <a:cs typeface="Times New Roman" pitchFamily="18" charset="0"/>
              </a:rPr>
              <a:t>20%</a:t>
            </a:r>
            <a:endParaRPr kumimoji="0" lang="zh-TW" altLang="en-US"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國外採購之材料未提供</a:t>
            </a:r>
            <a:r>
              <a:rPr kumimoji="0" lang="en-US" altLang="zh-TW" b="1" dirty="0">
                <a:latin typeface="Times New Roman" pitchFamily="18" charset="0"/>
                <a:ea typeface="標楷體" pitchFamily="65" charset="-120"/>
                <a:cs typeface="Times New Roman" pitchFamily="18" charset="0"/>
              </a:rPr>
              <a:t>INVOICE</a:t>
            </a:r>
            <a:r>
              <a:rPr kumimoji="0" lang="zh-TW" altLang="en-US" b="1" dirty="0">
                <a:latin typeface="Times New Roman" pitchFamily="18" charset="0"/>
                <a:ea typeface="標楷體" pitchFamily="65" charset="-120"/>
                <a:cs typeface="Times New Roman" pitchFamily="18" charset="0"/>
              </a:rPr>
              <a:t>、進口報單及</a:t>
            </a:r>
            <a:br>
              <a:rPr kumimoji="0" lang="en-US" altLang="zh-TW" b="1" dirty="0">
                <a:latin typeface="Times New Roman" pitchFamily="18" charset="0"/>
                <a:ea typeface="標楷體" pitchFamily="65" charset="-120"/>
                <a:cs typeface="Times New Roman" pitchFamily="18" charset="0"/>
              </a:rPr>
            </a:br>
            <a:r>
              <a:rPr kumimoji="0" lang="zh-TW" altLang="en-US" b="1" dirty="0">
                <a:latin typeface="Times New Roman" pitchFamily="18" charset="0"/>
                <a:ea typeface="標楷體" pitchFamily="65" charset="-120"/>
                <a:cs typeface="Times New Roman" pitchFamily="18" charset="0"/>
              </a:rPr>
              <a:t>進口結匯單據</a:t>
            </a:r>
            <a:endParaRPr kumimoji="0" lang="en-US" altLang="zh-TW"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ea typeface="標楷體" pitchFamily="65" charset="-120"/>
                <a:cs typeface="Times New Roman" pitchFamily="18" charset="0"/>
              </a:rPr>
              <a:t>領料單僅註記研發領料未註明為本計畫領料</a:t>
            </a:r>
          </a:p>
        </p:txBody>
      </p:sp>
      <p:sp>
        <p:nvSpPr>
          <p:cNvPr id="35846" name="文字方塊 10"/>
          <p:cNvSpPr txBox="1">
            <a:spLocks noChangeArrowheads="1"/>
          </p:cNvSpPr>
          <p:nvPr/>
        </p:nvSpPr>
        <p:spPr bwMode="auto">
          <a:xfrm>
            <a:off x="539750" y="1503363"/>
            <a:ext cx="1511300" cy="708025"/>
          </a:xfrm>
          <a:prstGeom prst="rect">
            <a:avLst/>
          </a:prstGeom>
          <a:noFill/>
          <a:ln w="9525">
            <a:noFill/>
            <a:miter lim="800000"/>
            <a:headEnd/>
            <a:tailEnd/>
          </a:ln>
        </p:spPr>
        <p:txBody>
          <a:bodyPr>
            <a:spAutoFit/>
          </a:bodyPr>
          <a:lstStyle/>
          <a:p>
            <a:pPr algn="ctr"/>
            <a:r>
              <a:rPr kumimoji="0" lang="zh-TW" altLang="en-US" sz="2000" b="1">
                <a:latin typeface="標楷體" pitchFamily="65" charset="-120"/>
                <a:ea typeface="標楷體" pitchFamily="65" charset="-120"/>
              </a:rPr>
              <a:t>消耗性器材及原材料費</a:t>
            </a:r>
          </a:p>
        </p:txBody>
      </p:sp>
      <p:sp>
        <p:nvSpPr>
          <p:cNvPr id="35847"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(2/8)</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A51A015F-26DE-3362-710F-01CA3C70E0F9}"/>
              </a:ext>
            </a:extLst>
          </p:cNvPr>
          <p:cNvPicPr>
            <a:picLocks noChangeAspect="1"/>
          </p:cNvPicPr>
          <p:nvPr/>
        </p:nvPicPr>
        <p:blipFill>
          <a:blip r:embed="rId3"/>
          <a:stretch>
            <a:fillRect/>
          </a:stretch>
        </p:blipFill>
        <p:spPr>
          <a:xfrm>
            <a:off x="35496" y="0"/>
            <a:ext cx="1512316" cy="1047619"/>
          </a:xfrm>
          <a:prstGeom prst="rect">
            <a:avLst/>
          </a:prstGeom>
        </p:spPr>
      </p:pic>
      <p:pic>
        <p:nvPicPr>
          <p:cNvPr id="3" name="圖片 2">
            <a:extLst>
              <a:ext uri="{FF2B5EF4-FFF2-40B4-BE49-F238E27FC236}">
                <a16:creationId xmlns:a16="http://schemas.microsoft.com/office/drawing/2014/main" id="{DEE4EF5A-B0B9-9078-FCEB-34E5B0DB0370}"/>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7270C1FE-9B7C-4F3E-B0FB-83A8BEF3D3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891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1BB275C-6B40-4459-B65C-3FD84F707262}"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12</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列報非計畫書所列之計畫投入人員差旅費</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a:t>
            </a:r>
            <a:r>
              <a:rPr kumimoji="0" lang="zh-TW" altLang="en-US" b="1" dirty="0">
                <a:solidFill>
                  <a:srgbClr val="FF0000"/>
                </a:solidFill>
                <a:latin typeface="標楷體" pitchFamily="65" charset="-120"/>
                <a:ea typeface="標楷體" pitchFamily="65" charset="-120"/>
                <a:cs typeface="Times New Roman" pitchFamily="18" charset="0"/>
              </a:rPr>
              <a:t>非因執行本計畫所需支出</a:t>
            </a:r>
            <a:r>
              <a:rPr kumimoji="0" lang="zh-TW" altLang="en-US" b="1" dirty="0">
                <a:latin typeface="標楷體" pitchFamily="65" charset="-120"/>
                <a:ea typeface="標楷體" pitchFamily="65" charset="-120"/>
                <a:cs typeface="Times New Roman" pitchFamily="18" charset="0"/>
              </a:rPr>
              <a:t>之差旅費</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日支生活費支付高於營利事業查核準則日支標準</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出差報告單未列記出差地點</a:t>
            </a:r>
            <a:br>
              <a:rPr kumimoji="0" lang="en-US" altLang="zh-TW" b="1" dirty="0">
                <a:latin typeface="標楷體" pitchFamily="65" charset="-120"/>
                <a:ea typeface="標楷體" pitchFamily="65" charset="-120"/>
                <a:cs typeface="Times New Roman" pitchFamily="18" charset="0"/>
              </a:rPr>
            </a:br>
            <a:r>
              <a:rPr kumimoji="0" lang="en-US" altLang="zh-TW" b="1" dirty="0">
                <a:latin typeface="標楷體" pitchFamily="65" charset="-120"/>
                <a:ea typeface="標楷體" pitchFamily="65" charset="-120"/>
                <a:cs typeface="Times New Roman" pitchFamily="18" charset="0"/>
              </a:rPr>
              <a:t>(</a:t>
            </a:r>
            <a:r>
              <a:rPr kumimoji="0" lang="zh-TW" altLang="en-US" b="1" dirty="0">
                <a:latin typeface="標楷體" pitchFamily="65" charset="-120"/>
                <a:ea typeface="標楷體" pitchFamily="65" charset="-120"/>
                <a:cs typeface="Times New Roman" pitchFamily="18" charset="0"/>
              </a:rPr>
              <a:t>如非本計畫之委外合作單位應說明出差事由</a:t>
            </a:r>
            <a:r>
              <a:rPr kumimoji="0" lang="en-US" altLang="zh-TW" b="1" dirty="0">
                <a:latin typeface="標楷體" pitchFamily="65" charset="-120"/>
                <a:ea typeface="標楷體" pitchFamily="65" charset="-120"/>
                <a:cs typeface="Times New Roman" pitchFamily="18" charset="0"/>
              </a:rPr>
              <a:t>)</a:t>
            </a:r>
            <a:endParaRPr kumimoji="0" lang="zh-TW" altLang="en-US" b="1" dirty="0">
              <a:latin typeface="標楷體" pitchFamily="65" charset="-120"/>
              <a:ea typeface="標楷體" pitchFamily="65" charset="-120"/>
              <a:cs typeface="Times New Roman" pitchFamily="18" charset="0"/>
            </a:endParaRPr>
          </a:p>
        </p:txBody>
      </p:sp>
      <p:sp>
        <p:nvSpPr>
          <p:cNvPr id="39942" name="文字方塊 10"/>
          <p:cNvSpPr txBox="1">
            <a:spLocks noChangeArrowheads="1"/>
          </p:cNvSpPr>
          <p:nvPr/>
        </p:nvSpPr>
        <p:spPr bwMode="auto">
          <a:xfrm>
            <a:off x="535135" y="1362562"/>
            <a:ext cx="1511300" cy="830997"/>
          </a:xfrm>
          <a:prstGeom prst="rect">
            <a:avLst/>
          </a:prstGeom>
          <a:noFill/>
          <a:ln w="9525">
            <a:noFill/>
            <a:miter lim="800000"/>
            <a:headEnd/>
            <a:tailEnd/>
          </a:ln>
        </p:spPr>
        <p:txBody>
          <a:bodyPr>
            <a:spAutoFit/>
          </a:bodyPr>
          <a:lstStyle/>
          <a:p>
            <a:pPr algn="ctr"/>
            <a:r>
              <a:rPr kumimoji="0" lang="zh-TW" altLang="en-US" sz="2400" b="1" dirty="0">
                <a:latin typeface="標楷體" pitchFamily="65" charset="-120"/>
                <a:ea typeface="標楷體" pitchFamily="65" charset="-120"/>
              </a:rPr>
              <a:t>國內</a:t>
            </a:r>
            <a:endParaRPr kumimoji="0" lang="en-US" altLang="zh-TW" sz="2400" b="1" dirty="0">
              <a:latin typeface="標楷體" pitchFamily="65" charset="-120"/>
              <a:ea typeface="標楷體" pitchFamily="65" charset="-120"/>
            </a:endParaRPr>
          </a:p>
          <a:p>
            <a:pPr algn="ctr"/>
            <a:r>
              <a:rPr kumimoji="0" lang="zh-TW" altLang="en-US" sz="2400" b="1" dirty="0">
                <a:latin typeface="標楷體" pitchFamily="65" charset="-120"/>
                <a:ea typeface="標楷體" pitchFamily="65" charset="-120"/>
              </a:rPr>
              <a:t>差旅費</a:t>
            </a:r>
          </a:p>
        </p:txBody>
      </p:sp>
      <p:sp>
        <p:nvSpPr>
          <p:cNvPr id="39943"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(3/8)</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8A07D570-89B5-4741-9EB0-2D8F1DDB05DB}"/>
              </a:ext>
            </a:extLst>
          </p:cNvPr>
          <p:cNvPicPr>
            <a:picLocks noChangeAspect="1"/>
          </p:cNvPicPr>
          <p:nvPr/>
        </p:nvPicPr>
        <p:blipFill>
          <a:blip r:embed="rId3"/>
          <a:stretch>
            <a:fillRect/>
          </a:stretch>
        </p:blipFill>
        <p:spPr>
          <a:xfrm>
            <a:off x="35496" y="0"/>
            <a:ext cx="1512316" cy="1047619"/>
          </a:xfrm>
          <a:prstGeom prst="rect">
            <a:avLst/>
          </a:prstGeom>
        </p:spPr>
      </p:pic>
      <p:pic>
        <p:nvPicPr>
          <p:cNvPr id="3" name="圖片 2">
            <a:extLst>
              <a:ext uri="{FF2B5EF4-FFF2-40B4-BE49-F238E27FC236}">
                <a16:creationId xmlns:a16="http://schemas.microsoft.com/office/drawing/2014/main" id="{CBD184A4-DCC6-A9D7-1619-3451C3DA7AC6}"/>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DE9356A4-AB5D-4B04-A2F0-8A54FE285A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89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CF7A46A-0E53-4252-9D26-DDC50A6DFAB1}"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13</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107902" y="1013898"/>
            <a:ext cx="2375866" cy="1989900"/>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1"/>
            <a:ext cx="5843588" cy="2883768"/>
          </a:xfrm>
          <a:prstGeom prst="roundRect">
            <a:avLst/>
          </a:prstGeom>
          <a:solidFill>
            <a:schemeClr val="bg1"/>
          </a:solidFill>
          <a:ln w="19050">
            <a:solidFill>
              <a:schemeClr val="accent5">
                <a:lumMod val="50000"/>
              </a:schemeClr>
            </a:solidFill>
          </a:ln>
        </p:spPr>
        <p:txBody>
          <a:bodyPr anchor="ctr">
            <a:normAutofit/>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憑證</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發票</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開立之營業人與計畫書編列之合作單位不相符</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u="sng" kern="100" dirty="0">
                <a:latin typeface="標楷體" pitchFamily="65" charset="-120"/>
                <a:ea typeface="標楷體" pitchFamily="65" charset="-120"/>
                <a:cs typeface="Times New Roman"/>
              </a:rPr>
              <a:t>憑證內容</a:t>
            </a:r>
            <a:r>
              <a:rPr kumimoji="0" lang="zh-TW" altLang="en-US" b="1" kern="100" dirty="0">
                <a:solidFill>
                  <a:srgbClr val="FF0000"/>
                </a:solidFill>
                <a:latin typeface="標楷體" pitchFamily="65" charset="-120"/>
                <a:ea typeface="標楷體" pitchFamily="65" charset="-120"/>
                <a:cs typeface="Times New Roman"/>
              </a:rPr>
              <a:t>與</a:t>
            </a:r>
            <a:r>
              <a:rPr kumimoji="0" lang="zh-TW" altLang="en-US" b="1" u="sng" kern="100" dirty="0">
                <a:latin typeface="標楷體" pitchFamily="65" charset="-120"/>
                <a:ea typeface="標楷體" pitchFamily="65" charset="-120"/>
                <a:cs typeface="Times New Roman"/>
              </a:rPr>
              <a:t>計畫書編列之合作內容</a:t>
            </a:r>
            <a:r>
              <a:rPr kumimoji="0" lang="zh-TW" altLang="en-US" b="1" kern="100" dirty="0">
                <a:solidFill>
                  <a:srgbClr val="FF0000"/>
                </a:solidFill>
                <a:latin typeface="標楷體" pitchFamily="65" charset="-120"/>
                <a:ea typeface="標楷體" pitchFamily="65" charset="-120"/>
                <a:cs typeface="Times New Roman"/>
              </a:rPr>
              <a:t>及</a:t>
            </a:r>
            <a:r>
              <a:rPr kumimoji="0" lang="zh-TW" altLang="en-US" b="1" u="sng" kern="100" dirty="0">
                <a:latin typeface="標楷體" pitchFamily="65" charset="-120"/>
                <a:ea typeface="標楷體" pitchFamily="65" charset="-120"/>
                <a:cs typeface="Times New Roman"/>
              </a:rPr>
              <a:t>雙方合約所列委託項目或驗證項目</a:t>
            </a:r>
            <a:r>
              <a:rPr kumimoji="0" lang="zh-TW" altLang="en-US" b="1" kern="100" dirty="0">
                <a:latin typeface="標楷體" pitchFamily="65" charset="-120"/>
                <a:ea typeface="標楷體" pitchFamily="65" charset="-120"/>
                <a:cs typeface="Times New Roman"/>
              </a:rPr>
              <a:t>不相符</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專帳入帳金額含營業稅</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實際付款與合約之付款條件不符</a:t>
            </a:r>
          </a:p>
        </p:txBody>
      </p:sp>
      <p:sp>
        <p:nvSpPr>
          <p:cNvPr id="38918" name="文字方塊 10"/>
          <p:cNvSpPr txBox="1">
            <a:spLocks noChangeArrowheads="1"/>
          </p:cNvSpPr>
          <p:nvPr/>
        </p:nvSpPr>
        <p:spPr bwMode="auto">
          <a:xfrm>
            <a:off x="179711" y="1567049"/>
            <a:ext cx="2232248" cy="1015663"/>
          </a:xfrm>
          <a:prstGeom prst="rect">
            <a:avLst/>
          </a:prstGeom>
          <a:noFill/>
          <a:ln w="9525">
            <a:noFill/>
            <a:miter lim="800000"/>
            <a:headEnd/>
            <a:tailEnd/>
          </a:ln>
        </p:spPr>
        <p:txBody>
          <a:bodyPr wrap="square">
            <a:spAutoFit/>
          </a:bodyPr>
          <a:lstStyle/>
          <a:p>
            <a:pPr algn="ctr"/>
            <a:r>
              <a:rPr kumimoji="0" lang="zh-TW" altLang="en-US" sz="2000" b="1" dirty="0">
                <a:latin typeface="標楷體" pitchFamily="65" charset="-120"/>
                <a:ea typeface="標楷體" pitchFamily="65" charset="-120"/>
              </a:rPr>
              <a:t>委託研究或驗證費</a:t>
            </a:r>
            <a:br>
              <a:rPr kumimoji="0" lang="en-US" altLang="zh-TW" sz="2000" b="1" dirty="0">
                <a:latin typeface="標楷體" pitchFamily="65" charset="-120"/>
                <a:ea typeface="標楷體" pitchFamily="65" charset="-120"/>
              </a:rPr>
            </a:br>
            <a:r>
              <a:rPr kumimoji="0" lang="zh-TW" altLang="en-US" sz="2000" b="1" dirty="0">
                <a:latin typeface="標楷體" pitchFamily="65" charset="-120"/>
                <a:ea typeface="標楷體" pitchFamily="65" charset="-120"/>
              </a:rPr>
              <a:t>委託勞務費</a:t>
            </a:r>
            <a:br>
              <a:rPr kumimoji="0" lang="en-US" altLang="zh-TW" sz="2000" b="1" dirty="0">
                <a:latin typeface="標楷體" pitchFamily="65" charset="-120"/>
                <a:ea typeface="標楷體" pitchFamily="65" charset="-120"/>
              </a:rPr>
            </a:br>
            <a:r>
              <a:rPr kumimoji="0" lang="zh-TW" altLang="en-US" sz="2000" b="1" dirty="0">
                <a:latin typeface="標楷體" pitchFamily="65" charset="-120"/>
                <a:ea typeface="標楷體" pitchFamily="65" charset="-120"/>
              </a:rPr>
              <a:t>技術購買費</a:t>
            </a:r>
            <a:endParaRPr kumimoji="0" lang="en-US" altLang="zh-TW" sz="2000" b="1" dirty="0">
              <a:latin typeface="標楷體" pitchFamily="65" charset="-120"/>
              <a:ea typeface="標楷體" pitchFamily="65" charset="-120"/>
            </a:endParaRPr>
          </a:p>
        </p:txBody>
      </p:sp>
      <p:sp>
        <p:nvSpPr>
          <p:cNvPr id="38919"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(4/8)</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AD9BB194-6735-9B15-5EBE-BC6039B30404}"/>
              </a:ext>
            </a:extLst>
          </p:cNvPr>
          <p:cNvPicPr>
            <a:picLocks noChangeAspect="1"/>
          </p:cNvPicPr>
          <p:nvPr/>
        </p:nvPicPr>
        <p:blipFill>
          <a:blip r:embed="rId3"/>
          <a:stretch>
            <a:fillRect/>
          </a:stretch>
        </p:blipFill>
        <p:spPr>
          <a:xfrm>
            <a:off x="35496" y="0"/>
            <a:ext cx="1512316" cy="1047619"/>
          </a:xfrm>
          <a:prstGeom prst="rect">
            <a:avLst/>
          </a:prstGeom>
        </p:spPr>
      </p:pic>
      <p:pic>
        <p:nvPicPr>
          <p:cNvPr id="3" name="圖片 2">
            <a:extLst>
              <a:ext uri="{FF2B5EF4-FFF2-40B4-BE49-F238E27FC236}">
                <a16:creationId xmlns:a16="http://schemas.microsoft.com/office/drawing/2014/main" id="{54123D2A-842D-B881-A97E-97DD86256D68}"/>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2E1BACBF-477C-45D1-A3E4-79BD2C1C2A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89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CF7A46A-0E53-4252-9D26-DDC50A6DFAB1}"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14</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730558" y="1286991"/>
            <a:ext cx="5843588" cy="2742555"/>
          </a:xfrm>
          <a:prstGeom prst="roundRect">
            <a:avLst/>
          </a:prstGeom>
          <a:solidFill>
            <a:schemeClr val="bg1"/>
          </a:solidFill>
          <a:ln w="19050">
            <a:solidFill>
              <a:schemeClr val="accent5">
                <a:lumMod val="50000"/>
              </a:schemeClr>
            </a:solidFill>
          </a:ln>
        </p:spPr>
        <p:txBody>
          <a:bodyPr anchor="ctr">
            <a:normAutofit fontScale="92500"/>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專利實際送件所取得憑證，載明之專利名稱與計畫書預算編列名稱不同，未提出計畫變更經核准</a:t>
            </a:r>
          </a:p>
          <a:p>
            <a:pPr marL="342900" indent="-342900" fontAlgn="auto">
              <a:lnSpc>
                <a:spcPct val="150000"/>
              </a:lnSpc>
              <a:spcBef>
                <a:spcPts val="0"/>
              </a:spcBef>
              <a:spcAft>
                <a:spcPts val="0"/>
              </a:spcAft>
              <a:buFont typeface="Wingdings" panose="05000000000000000000" pitchFamily="2" charset="2"/>
              <a:buAutoNum type="circleNumWdWhitePlain" startAt="2"/>
              <a:tabLst>
                <a:tab pos="4515485" algn="l"/>
              </a:tabLst>
              <a:defRPr/>
            </a:pPr>
            <a:r>
              <a:rPr kumimoji="0" lang="zh-TW" altLang="en-US" b="1" kern="100" dirty="0">
                <a:latin typeface="標楷體" pitchFamily="65" charset="-120"/>
                <a:ea typeface="標楷體" pitchFamily="65" charset="-120"/>
                <a:cs typeface="Times New Roman"/>
              </a:rPr>
              <a:t>憑證</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智財局、專利事務所收據</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日期非於計畫執行期間</a:t>
            </a:r>
          </a:p>
          <a:p>
            <a:pPr marL="342900" indent="-342900" fontAlgn="auto">
              <a:lnSpc>
                <a:spcPct val="150000"/>
              </a:lnSpc>
              <a:spcBef>
                <a:spcPts val="0"/>
              </a:spcBef>
              <a:spcAft>
                <a:spcPts val="0"/>
              </a:spcAft>
              <a:buFont typeface="Wingdings" panose="05000000000000000000" pitchFamily="2" charset="2"/>
              <a:buAutoNum type="circleNumWdWhitePlain" startAt="3"/>
              <a:tabLst>
                <a:tab pos="4515485" algn="l"/>
              </a:tabLst>
              <a:defRPr/>
            </a:pPr>
            <a:r>
              <a:rPr kumimoji="0" lang="zh-TW" altLang="en-US" b="1" kern="100" dirty="0">
                <a:latin typeface="標楷體" pitchFamily="65" charset="-120"/>
                <a:ea typeface="標楷體" pitchFamily="65" charset="-120"/>
                <a:cs typeface="Times New Roman"/>
              </a:rPr>
              <a:t>專帳入帳金額含營業稅</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startAt="3"/>
              <a:tabLst>
                <a:tab pos="4515485" algn="l"/>
              </a:tabLst>
              <a:defRPr/>
            </a:pPr>
            <a:r>
              <a:rPr kumimoji="0" lang="zh-TW" altLang="en-US" b="1" kern="100" dirty="0">
                <a:latin typeface="標楷體" pitchFamily="65" charset="-120"/>
                <a:ea typeface="標楷體" pitchFamily="65" charset="-120"/>
                <a:cs typeface="Times New Roman"/>
              </a:rPr>
              <a:t>列報金額逾上限</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每案國內</a:t>
            </a:r>
            <a:r>
              <a:rPr kumimoji="0" lang="en-US" altLang="zh-TW" b="1" kern="100" dirty="0">
                <a:latin typeface="標楷體" pitchFamily="65" charset="-120"/>
                <a:ea typeface="標楷體" pitchFamily="65" charset="-120"/>
                <a:cs typeface="Times New Roman"/>
              </a:rPr>
              <a:t>30,000</a:t>
            </a:r>
            <a:r>
              <a:rPr kumimoji="0" lang="zh-TW" altLang="en-US" b="1" kern="100" dirty="0">
                <a:latin typeface="標楷體" pitchFamily="65" charset="-120"/>
                <a:ea typeface="標楷體" pitchFamily="65" charset="-120"/>
                <a:cs typeface="Times New Roman"/>
              </a:rPr>
              <a:t>元；國外</a:t>
            </a:r>
            <a:r>
              <a:rPr kumimoji="0" lang="en-US" altLang="zh-TW" b="1" kern="100" dirty="0">
                <a:latin typeface="標楷體" pitchFamily="65" charset="-120"/>
                <a:ea typeface="標楷體" pitchFamily="65" charset="-120"/>
                <a:cs typeface="Times New Roman"/>
              </a:rPr>
              <a:t>100,000</a:t>
            </a:r>
            <a:r>
              <a:rPr kumimoji="0" lang="zh-TW" altLang="en-US" b="1" kern="100" dirty="0">
                <a:latin typeface="標楷體" pitchFamily="65" charset="-120"/>
                <a:ea typeface="標楷體" pitchFamily="65" charset="-120"/>
                <a:cs typeface="Times New Roman"/>
              </a:rPr>
              <a:t>元</a:t>
            </a:r>
            <a:r>
              <a:rPr kumimoji="0" lang="en-US" altLang="zh-TW" b="1" kern="100" dirty="0">
                <a:latin typeface="標楷體" pitchFamily="65" charset="-120"/>
                <a:ea typeface="標楷體" pitchFamily="65" charset="-120"/>
                <a:cs typeface="Times New Roman"/>
              </a:rPr>
              <a:t>)</a:t>
            </a:r>
            <a:endParaRPr kumimoji="0" lang="zh-TW" altLang="en-US" b="1" kern="100" dirty="0">
              <a:latin typeface="標楷體" pitchFamily="65" charset="-120"/>
              <a:ea typeface="標楷體" pitchFamily="65" charset="-120"/>
              <a:cs typeface="Times New Roman"/>
            </a:endParaRPr>
          </a:p>
        </p:txBody>
      </p:sp>
      <p:sp>
        <p:nvSpPr>
          <p:cNvPr id="38918" name="文字方塊 10"/>
          <p:cNvSpPr txBox="1">
            <a:spLocks noChangeArrowheads="1"/>
          </p:cNvSpPr>
          <p:nvPr/>
        </p:nvSpPr>
        <p:spPr bwMode="auto">
          <a:xfrm>
            <a:off x="539750" y="1419225"/>
            <a:ext cx="1511300" cy="830997"/>
          </a:xfrm>
          <a:prstGeom prst="rect">
            <a:avLst/>
          </a:prstGeom>
          <a:noFill/>
          <a:ln w="9525">
            <a:noFill/>
            <a:miter lim="800000"/>
            <a:headEnd/>
            <a:tailEnd/>
          </a:ln>
        </p:spPr>
        <p:txBody>
          <a:bodyPr>
            <a:spAutoFit/>
          </a:bodyPr>
          <a:lstStyle/>
          <a:p>
            <a:pPr algn="ctr"/>
            <a:r>
              <a:rPr kumimoji="0" lang="zh-TW" altLang="en-US" sz="2400" b="1" dirty="0">
                <a:latin typeface="標楷體" pitchFamily="65" charset="-120"/>
                <a:ea typeface="標楷體" pitchFamily="65" charset="-120"/>
              </a:rPr>
              <a:t>專利</a:t>
            </a:r>
            <a:endParaRPr kumimoji="0" lang="en-US" altLang="zh-TW" sz="2400" b="1" dirty="0">
              <a:latin typeface="標楷體" pitchFamily="65" charset="-120"/>
              <a:ea typeface="標楷體" pitchFamily="65" charset="-120"/>
            </a:endParaRPr>
          </a:p>
          <a:p>
            <a:pPr algn="ctr"/>
            <a:r>
              <a:rPr kumimoji="0" lang="zh-TW" altLang="en-US" sz="2400" b="1" dirty="0">
                <a:latin typeface="標楷體" pitchFamily="65" charset="-120"/>
                <a:ea typeface="標楷體" pitchFamily="65" charset="-120"/>
              </a:rPr>
              <a:t>申請費</a:t>
            </a:r>
          </a:p>
        </p:txBody>
      </p:sp>
      <p:sp>
        <p:nvSpPr>
          <p:cNvPr id="38919"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(5/8)</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0F56D8FC-31A2-F5E7-D5AE-803436338C81}"/>
              </a:ext>
            </a:extLst>
          </p:cNvPr>
          <p:cNvPicPr>
            <a:picLocks noChangeAspect="1"/>
          </p:cNvPicPr>
          <p:nvPr/>
        </p:nvPicPr>
        <p:blipFill>
          <a:blip r:embed="rId3"/>
          <a:stretch>
            <a:fillRect/>
          </a:stretch>
        </p:blipFill>
        <p:spPr>
          <a:xfrm>
            <a:off x="35496" y="0"/>
            <a:ext cx="1512316" cy="1047619"/>
          </a:xfrm>
          <a:prstGeom prst="rect">
            <a:avLst/>
          </a:prstGeom>
        </p:spPr>
      </p:pic>
      <p:pic>
        <p:nvPicPr>
          <p:cNvPr id="3" name="圖片 2">
            <a:extLst>
              <a:ext uri="{FF2B5EF4-FFF2-40B4-BE49-F238E27FC236}">
                <a16:creationId xmlns:a16="http://schemas.microsoft.com/office/drawing/2014/main" id="{488FFCFC-4473-9ECA-CACB-87B968E4CEB4}"/>
              </a:ext>
            </a:extLst>
          </p:cNvPr>
          <p:cNvPicPr>
            <a:picLocks noChangeAspect="1"/>
          </p:cNvPicPr>
          <p:nvPr/>
        </p:nvPicPr>
        <p:blipFill>
          <a:blip r:embed="rId4"/>
          <a:stretch>
            <a:fillRect/>
          </a:stretch>
        </p:blipFill>
        <p:spPr>
          <a:xfrm>
            <a:off x="0" y="24457"/>
            <a:ext cx="1836085" cy="510246"/>
          </a:xfrm>
          <a:prstGeom prst="rect">
            <a:avLst/>
          </a:prstGeom>
        </p:spPr>
      </p:pic>
    </p:spTree>
    <p:extLst>
      <p:ext uri="{BB962C8B-B14F-4D97-AF65-F5344CB8AC3E}">
        <p14:creationId xmlns:p14="http://schemas.microsoft.com/office/powerpoint/2010/main" val="22184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28336155-033E-4BE7-8D57-69A3F70C72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584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4052741-1BD5-48E1-8127-4CDFBD2B716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15</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107504" y="1058864"/>
            <a:ext cx="2476523" cy="144087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研發設備雖投入本計畫使用，惟財產目錄所顯示之帳面價值已偏低，於計畫預算估列過高，致無法全數核銷</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計劃書編列之設備名稱與財產目錄不相符</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研發設備使用費計算未依規定，以計畫開始日該設備之帳面價值為核算基礎</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使用費計算表之投入比率與研發設備使用記錄表不符</a:t>
            </a:r>
          </a:p>
        </p:txBody>
      </p:sp>
      <p:sp>
        <p:nvSpPr>
          <p:cNvPr id="36870" name="文字方塊 10"/>
          <p:cNvSpPr txBox="1">
            <a:spLocks noChangeArrowheads="1"/>
          </p:cNvSpPr>
          <p:nvPr/>
        </p:nvSpPr>
        <p:spPr bwMode="auto">
          <a:xfrm>
            <a:off x="218653" y="1487021"/>
            <a:ext cx="2365375" cy="646331"/>
          </a:xfrm>
          <a:prstGeom prst="rect">
            <a:avLst/>
          </a:prstGeom>
          <a:noFill/>
          <a:ln w="9525">
            <a:noFill/>
            <a:miter lim="800000"/>
            <a:headEnd/>
            <a:tailEnd/>
          </a:ln>
        </p:spPr>
        <p:txBody>
          <a:bodyPr wrap="square">
            <a:spAutoFit/>
          </a:bodyPr>
          <a:lstStyle/>
          <a:p>
            <a:pPr algn="ctr"/>
            <a:r>
              <a:rPr kumimoji="0" lang="zh-TW" altLang="en-US" b="1" dirty="0">
                <a:latin typeface="標楷體" pitchFamily="65" charset="-120"/>
                <a:ea typeface="標楷體" pitchFamily="65" charset="-120"/>
              </a:rPr>
              <a:t>創新或研究發展設備</a:t>
            </a:r>
            <a:r>
              <a:rPr kumimoji="0" lang="en-US" altLang="zh-TW" b="1" dirty="0">
                <a:latin typeface="標楷體" pitchFamily="65" charset="-120"/>
                <a:ea typeface="標楷體" pitchFamily="65" charset="-120"/>
              </a:rPr>
              <a:t>-</a:t>
            </a:r>
            <a:r>
              <a:rPr kumimoji="0" lang="zh-TW" altLang="en-US" b="1" dirty="0">
                <a:latin typeface="標楷體" pitchFamily="65" charset="-120"/>
                <a:ea typeface="標楷體" pitchFamily="65" charset="-120"/>
              </a:rPr>
              <a:t>研發設備使用費</a:t>
            </a:r>
          </a:p>
        </p:txBody>
      </p:sp>
      <p:sp>
        <p:nvSpPr>
          <p:cNvPr id="36871"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(6/8)</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6271EAD2-8460-C2EE-7D6E-7FCF01D6AFF9}"/>
              </a:ext>
            </a:extLst>
          </p:cNvPr>
          <p:cNvPicPr>
            <a:picLocks noChangeAspect="1"/>
          </p:cNvPicPr>
          <p:nvPr/>
        </p:nvPicPr>
        <p:blipFill>
          <a:blip r:embed="rId3"/>
          <a:stretch>
            <a:fillRect/>
          </a:stretch>
        </p:blipFill>
        <p:spPr>
          <a:xfrm>
            <a:off x="35496" y="0"/>
            <a:ext cx="1512316" cy="1047619"/>
          </a:xfrm>
          <a:prstGeom prst="rect">
            <a:avLst/>
          </a:prstGeom>
        </p:spPr>
      </p:pic>
      <p:pic>
        <p:nvPicPr>
          <p:cNvPr id="3" name="圖片 2">
            <a:extLst>
              <a:ext uri="{FF2B5EF4-FFF2-40B4-BE49-F238E27FC236}">
                <a16:creationId xmlns:a16="http://schemas.microsoft.com/office/drawing/2014/main" id="{04E71075-088F-C15E-8FA5-A2F8176A806A}"/>
              </a:ext>
            </a:extLst>
          </p:cNvPr>
          <p:cNvPicPr>
            <a:picLocks noChangeAspect="1"/>
          </p:cNvPicPr>
          <p:nvPr/>
        </p:nvPicPr>
        <p:blipFill>
          <a:blip r:embed="rId4"/>
          <a:stretch>
            <a:fillRect/>
          </a:stretch>
        </p:blipFill>
        <p:spPr>
          <a:xfrm>
            <a:off x="0" y="24457"/>
            <a:ext cx="1836085" cy="510246"/>
          </a:xfrm>
          <a:prstGeom prst="rect">
            <a:avLst/>
          </a:prstGeom>
        </p:spPr>
      </p:pic>
    </p:spTree>
    <p:extLst>
      <p:ext uri="{BB962C8B-B14F-4D97-AF65-F5344CB8AC3E}">
        <p14:creationId xmlns:p14="http://schemas.microsoft.com/office/powerpoint/2010/main" val="113989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E463364F-EBC7-473C-AAA2-37B19D54BA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869"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E439A9E-C32E-49DE-AED9-DEFE8FA090B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16</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22264" y="1189869"/>
            <a:ext cx="2521074" cy="1453889"/>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771800" y="1503746"/>
            <a:ext cx="5843588" cy="2451720"/>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所列報之設備非計畫書所編列</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核銷憑證內容及維修記錄所列設備名稱與計畫書所編列之設備名稱不相符</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設備未投入本計畫研發使用，卻列報研發設備</a:t>
            </a:r>
            <a:br>
              <a:rPr kumimoji="0" lang="en-US" altLang="zh-TW" b="1" dirty="0">
                <a:latin typeface="標楷體" pitchFamily="65" charset="-120"/>
                <a:ea typeface="標楷體" pitchFamily="65" charset="-120"/>
                <a:cs typeface="Times New Roman" pitchFamily="18" charset="0"/>
              </a:rPr>
            </a:br>
            <a:r>
              <a:rPr kumimoji="0" lang="zh-TW" altLang="en-US" b="1" dirty="0">
                <a:latin typeface="標楷體" pitchFamily="65" charset="-120"/>
                <a:ea typeface="標楷體" pitchFamily="65" charset="-120"/>
                <a:cs typeface="Times New Roman" pitchFamily="18" charset="0"/>
              </a:rPr>
              <a:t>維護費</a:t>
            </a:r>
          </a:p>
        </p:txBody>
      </p:sp>
      <p:sp>
        <p:nvSpPr>
          <p:cNvPr id="37894" name="文字方塊 10"/>
          <p:cNvSpPr txBox="1">
            <a:spLocks noChangeArrowheads="1"/>
          </p:cNvSpPr>
          <p:nvPr/>
        </p:nvSpPr>
        <p:spPr bwMode="auto">
          <a:xfrm>
            <a:off x="108161" y="1617562"/>
            <a:ext cx="2376066" cy="646331"/>
          </a:xfrm>
          <a:prstGeom prst="rect">
            <a:avLst/>
          </a:prstGeom>
          <a:noFill/>
          <a:ln w="9525">
            <a:noFill/>
            <a:miter lim="800000"/>
            <a:headEnd/>
            <a:tailEnd/>
          </a:ln>
        </p:spPr>
        <p:txBody>
          <a:bodyPr wrap="square">
            <a:spAutoFit/>
          </a:bodyPr>
          <a:lstStyle/>
          <a:p>
            <a:pPr algn="ctr"/>
            <a:r>
              <a:rPr kumimoji="0" lang="zh-TW" altLang="en-US" b="1" dirty="0">
                <a:latin typeface="標楷體" pitchFamily="65" charset="-120"/>
                <a:ea typeface="標楷體" pitchFamily="65" charset="-120"/>
              </a:rPr>
              <a:t>創新或研究發展設備</a:t>
            </a:r>
            <a:r>
              <a:rPr kumimoji="0" lang="en-US" altLang="zh-TW" b="1" dirty="0">
                <a:latin typeface="標楷體" pitchFamily="65" charset="-120"/>
                <a:ea typeface="標楷體" pitchFamily="65" charset="-120"/>
              </a:rPr>
              <a:t>-</a:t>
            </a:r>
            <a:r>
              <a:rPr kumimoji="0" lang="zh-TW" altLang="en-US" b="1" dirty="0">
                <a:latin typeface="標楷體" pitchFamily="65" charset="-120"/>
                <a:ea typeface="標楷體" pitchFamily="65" charset="-120"/>
              </a:rPr>
              <a:t>研發設備維護費</a:t>
            </a:r>
          </a:p>
        </p:txBody>
      </p:sp>
      <p:sp>
        <p:nvSpPr>
          <p:cNvPr id="37895" name="標題 1"/>
          <p:cNvSpPr>
            <a:spLocks noGrp="1"/>
          </p:cNvSpPr>
          <p:nvPr>
            <p:ph type="ctrTitle"/>
          </p:nvPr>
        </p:nvSpPr>
        <p:spPr>
          <a:xfrm>
            <a:off x="1439863" y="0"/>
            <a:ext cx="6264275"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(7/8)</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242B457A-2D40-B4FA-9716-25FA0DFCFC93}"/>
              </a:ext>
            </a:extLst>
          </p:cNvPr>
          <p:cNvPicPr>
            <a:picLocks noChangeAspect="1"/>
          </p:cNvPicPr>
          <p:nvPr/>
        </p:nvPicPr>
        <p:blipFill>
          <a:blip r:embed="rId3"/>
          <a:stretch>
            <a:fillRect/>
          </a:stretch>
        </p:blipFill>
        <p:spPr>
          <a:xfrm>
            <a:off x="35496" y="0"/>
            <a:ext cx="1512316" cy="1047619"/>
          </a:xfrm>
          <a:prstGeom prst="rect">
            <a:avLst/>
          </a:prstGeom>
        </p:spPr>
      </p:pic>
      <p:pic>
        <p:nvPicPr>
          <p:cNvPr id="3" name="圖片 2">
            <a:extLst>
              <a:ext uri="{FF2B5EF4-FFF2-40B4-BE49-F238E27FC236}">
                <a16:creationId xmlns:a16="http://schemas.microsoft.com/office/drawing/2014/main" id="{6B948A28-708A-777E-797F-AD5F3CC85FB5}"/>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AA976102-0D6D-424F-8CEA-0801891A26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994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9FB954A-8AED-463F-9F63-9BE5A30D6B5E}"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17</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4" y="1200150"/>
            <a:ext cx="5987231"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核銷之憑證日期非於計畫執行期間</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專帳金額僅有政府補助款未含公司自籌款</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所提供資料影本未蓋「與正本相符」字樣</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所提供發票及收據未蓋「</a:t>
            </a:r>
            <a:r>
              <a:rPr kumimoji="0" lang="en-US" altLang="zh-TW" b="1" dirty="0">
                <a:solidFill>
                  <a:srgbClr val="FF0000"/>
                </a:solidFill>
                <a:latin typeface="Times New Roman" pitchFamily="18" charset="0"/>
                <a:ea typeface="標楷體" pitchFamily="65" charset="-120"/>
                <a:cs typeface="Times New Roman" pitchFamily="18" charset="0"/>
              </a:rPr>
              <a:t> HEAT2.0</a:t>
            </a:r>
            <a:r>
              <a:rPr kumimoji="0" lang="zh-TW" altLang="en-US" b="1" dirty="0">
                <a:solidFill>
                  <a:srgbClr val="FF0000"/>
                </a:solidFill>
                <a:latin typeface="Times New Roman" pitchFamily="18" charset="0"/>
                <a:ea typeface="標楷體" pitchFamily="65" charset="-120"/>
                <a:cs typeface="Times New Roman" pitchFamily="18" charset="0"/>
              </a:rPr>
              <a:t>計畫專用</a:t>
            </a:r>
            <a:r>
              <a:rPr kumimoji="0" lang="zh-TW" altLang="en-US" b="1" dirty="0">
                <a:latin typeface="Times New Roman" pitchFamily="18" charset="0"/>
                <a:ea typeface="標楷體" pitchFamily="65" charset="-120"/>
                <a:cs typeface="Times New Roman" pitchFamily="18" charset="0"/>
              </a:rPr>
              <a:t>」字樣</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核銷之憑證含營業稅</a:t>
            </a:r>
          </a:p>
        </p:txBody>
      </p:sp>
      <p:sp>
        <p:nvSpPr>
          <p:cNvPr id="40966" name="文字方塊 10"/>
          <p:cNvSpPr txBox="1">
            <a:spLocks noChangeArrowheads="1"/>
          </p:cNvSpPr>
          <p:nvPr/>
        </p:nvSpPr>
        <p:spPr bwMode="auto">
          <a:xfrm>
            <a:off x="539750" y="1606550"/>
            <a:ext cx="1511300" cy="460375"/>
          </a:xfrm>
          <a:prstGeom prst="rect">
            <a:avLst/>
          </a:prstGeom>
          <a:noFill/>
          <a:ln w="9525">
            <a:noFill/>
            <a:miter lim="800000"/>
            <a:headEnd/>
            <a:tailEnd/>
          </a:ln>
        </p:spPr>
        <p:txBody>
          <a:bodyPr>
            <a:spAutoFit/>
          </a:bodyPr>
          <a:lstStyle/>
          <a:p>
            <a:pPr algn="ctr"/>
            <a:r>
              <a:rPr kumimoji="0" lang="zh-TW" altLang="en-US" sz="2400" b="1">
                <a:latin typeface="標楷體" pitchFamily="65" charset="-120"/>
                <a:ea typeface="標楷體" pitchFamily="65" charset="-120"/>
              </a:rPr>
              <a:t>其他</a:t>
            </a:r>
          </a:p>
        </p:txBody>
      </p:sp>
      <p:sp>
        <p:nvSpPr>
          <p:cNvPr id="40967" name="標題 1"/>
          <p:cNvSpPr>
            <a:spLocks noGrp="1"/>
          </p:cNvSpPr>
          <p:nvPr>
            <p:ph type="ctrTitle"/>
          </p:nvPr>
        </p:nvSpPr>
        <p:spPr>
          <a:xfrm>
            <a:off x="1512888" y="0"/>
            <a:ext cx="6118225"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(8/8)</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2D2858DE-10C2-940C-B48C-882130D85112}"/>
              </a:ext>
            </a:extLst>
          </p:cNvPr>
          <p:cNvPicPr>
            <a:picLocks noChangeAspect="1"/>
          </p:cNvPicPr>
          <p:nvPr/>
        </p:nvPicPr>
        <p:blipFill>
          <a:blip r:embed="rId3"/>
          <a:stretch>
            <a:fillRect/>
          </a:stretch>
        </p:blipFill>
        <p:spPr>
          <a:xfrm>
            <a:off x="35496" y="0"/>
            <a:ext cx="1512316" cy="1047619"/>
          </a:xfrm>
          <a:prstGeom prst="rect">
            <a:avLst/>
          </a:prstGeom>
        </p:spPr>
      </p:pic>
      <p:pic>
        <p:nvPicPr>
          <p:cNvPr id="3" name="圖片 2">
            <a:extLst>
              <a:ext uri="{FF2B5EF4-FFF2-40B4-BE49-F238E27FC236}">
                <a16:creationId xmlns:a16="http://schemas.microsoft.com/office/drawing/2014/main" id="{CFE79156-B476-C35E-A97C-65FA5F6353ED}"/>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A0B71-82E5-35F1-AB29-4D1DC84A6B8D}"/>
            </a:ext>
          </a:extLst>
        </p:cNvPr>
        <p:cNvGrpSpPr/>
        <p:nvPr/>
      </p:nvGrpSpPr>
      <p:grpSpPr>
        <a:xfrm>
          <a:off x="0" y="0"/>
          <a:ext cx="0" cy="0"/>
          <a:chOff x="0" y="0"/>
          <a:chExt cx="0" cy="0"/>
        </a:xfrm>
      </p:grpSpPr>
      <p:pic>
        <p:nvPicPr>
          <p:cNvPr id="4" name="圖片 3">
            <a:extLst>
              <a:ext uri="{FF2B5EF4-FFF2-40B4-BE49-F238E27FC236}">
                <a16:creationId xmlns:a16="http://schemas.microsoft.com/office/drawing/2014/main" id="{2E94DD28-3F87-A93E-6E87-43143976B872}"/>
              </a:ext>
            </a:extLst>
          </p:cNvPr>
          <p:cNvPicPr>
            <a:picLocks noChangeAspect="1"/>
          </p:cNvPicPr>
          <p:nvPr/>
        </p:nvPicPr>
        <p:blipFill>
          <a:blip r:embed="rId2"/>
          <a:stretch>
            <a:fillRect/>
          </a:stretch>
        </p:blipFill>
        <p:spPr>
          <a:xfrm>
            <a:off x="224217" y="553753"/>
            <a:ext cx="8695566" cy="3937183"/>
          </a:xfrm>
          <a:prstGeom prst="rect">
            <a:avLst/>
          </a:prstGeom>
        </p:spPr>
      </p:pic>
      <p:pic>
        <p:nvPicPr>
          <p:cNvPr id="10" name="Picture 2" descr="The global network of Baker Tilly International - The TPA Group">
            <a:extLst>
              <a:ext uri="{FF2B5EF4-FFF2-40B4-BE49-F238E27FC236}">
                <a16:creationId xmlns:a16="http://schemas.microsoft.com/office/drawing/2014/main" id="{EB5D990C-4DA6-EEEE-3D52-3911B3B8FC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D09B3510-4464-50E2-C996-5A3E08FFA0D5}"/>
              </a:ext>
            </a:extLst>
          </p:cNvPr>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9940" name="投影片編號版面配置區 8">
            <a:extLst>
              <a:ext uri="{FF2B5EF4-FFF2-40B4-BE49-F238E27FC236}">
                <a16:creationId xmlns:a16="http://schemas.microsoft.com/office/drawing/2014/main" id="{D7C88A90-16EE-145D-27CF-A7CBDD8EC9C8}"/>
              </a:ext>
            </a:extLst>
          </p:cNvPr>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9FB954A-8AED-463F-9F63-9BE5A30D6B5E}"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18</a:t>
            </a:fld>
            <a:endParaRPr lang="zh-TW" altLang="en-US" sz="1600">
              <a:solidFill>
                <a:schemeClr val="bg1"/>
              </a:solidFill>
              <a:latin typeface="Times New Roman" pitchFamily="18" charset="0"/>
              <a:cs typeface="Times New Roman" pitchFamily="18" charset="0"/>
            </a:endParaRPr>
          </a:p>
        </p:txBody>
      </p:sp>
      <p:pic>
        <p:nvPicPr>
          <p:cNvPr id="2" name="圖片 1">
            <a:extLst>
              <a:ext uri="{FF2B5EF4-FFF2-40B4-BE49-F238E27FC236}">
                <a16:creationId xmlns:a16="http://schemas.microsoft.com/office/drawing/2014/main" id="{A324A205-188E-4084-FFFB-7BB3BA58D259}"/>
              </a:ext>
            </a:extLst>
          </p:cNvPr>
          <p:cNvPicPr>
            <a:picLocks noChangeAspect="1"/>
          </p:cNvPicPr>
          <p:nvPr/>
        </p:nvPicPr>
        <p:blipFill>
          <a:blip r:embed="rId4"/>
          <a:stretch>
            <a:fillRect/>
          </a:stretch>
        </p:blipFill>
        <p:spPr>
          <a:xfrm>
            <a:off x="35496" y="0"/>
            <a:ext cx="1512316" cy="1047619"/>
          </a:xfrm>
          <a:prstGeom prst="rect">
            <a:avLst/>
          </a:prstGeom>
        </p:spPr>
      </p:pic>
      <p:pic>
        <p:nvPicPr>
          <p:cNvPr id="3" name="圖片 2">
            <a:extLst>
              <a:ext uri="{FF2B5EF4-FFF2-40B4-BE49-F238E27FC236}">
                <a16:creationId xmlns:a16="http://schemas.microsoft.com/office/drawing/2014/main" id="{FBD1E98D-C972-44CF-FBED-4AC7860E2AB5}"/>
              </a:ext>
            </a:extLst>
          </p:cNvPr>
          <p:cNvPicPr>
            <a:picLocks noChangeAspect="1"/>
          </p:cNvPicPr>
          <p:nvPr/>
        </p:nvPicPr>
        <p:blipFill>
          <a:blip r:embed="rId5"/>
          <a:stretch>
            <a:fillRect/>
          </a:stretch>
        </p:blipFill>
        <p:spPr>
          <a:xfrm>
            <a:off x="0" y="24457"/>
            <a:ext cx="1836085" cy="510246"/>
          </a:xfrm>
          <a:prstGeom prst="rect">
            <a:avLst/>
          </a:prstGeom>
        </p:spPr>
      </p:pic>
      <p:sp>
        <p:nvSpPr>
          <p:cNvPr id="5" name="橢圓 4">
            <a:extLst>
              <a:ext uri="{FF2B5EF4-FFF2-40B4-BE49-F238E27FC236}">
                <a16:creationId xmlns:a16="http://schemas.microsoft.com/office/drawing/2014/main" id="{EEA7123D-69FD-9997-DD51-3009FC21E462}"/>
              </a:ext>
            </a:extLst>
          </p:cNvPr>
          <p:cNvSpPr/>
          <p:nvPr/>
        </p:nvSpPr>
        <p:spPr>
          <a:xfrm>
            <a:off x="4139952" y="1106680"/>
            <a:ext cx="655859" cy="2695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kumimoji="0" lang="zh-TW" altLang="en-US"/>
          </a:p>
        </p:txBody>
      </p:sp>
      <p:sp>
        <p:nvSpPr>
          <p:cNvPr id="7" name="橢圓 6">
            <a:extLst>
              <a:ext uri="{FF2B5EF4-FFF2-40B4-BE49-F238E27FC236}">
                <a16:creationId xmlns:a16="http://schemas.microsoft.com/office/drawing/2014/main" id="{5B9D322A-4D0E-48A4-0051-DBD1EDCAA8F0}"/>
              </a:ext>
            </a:extLst>
          </p:cNvPr>
          <p:cNvSpPr/>
          <p:nvPr/>
        </p:nvSpPr>
        <p:spPr>
          <a:xfrm>
            <a:off x="4795811" y="1107511"/>
            <a:ext cx="655859" cy="2695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kumimoji="0" lang="zh-TW" altLang="en-US"/>
          </a:p>
        </p:txBody>
      </p:sp>
      <p:sp>
        <p:nvSpPr>
          <p:cNvPr id="13" name="文字方塊 12">
            <a:extLst>
              <a:ext uri="{FF2B5EF4-FFF2-40B4-BE49-F238E27FC236}">
                <a16:creationId xmlns:a16="http://schemas.microsoft.com/office/drawing/2014/main" id="{9E6FE394-34BF-A89A-1F76-1E9D28873F1D}"/>
              </a:ext>
            </a:extLst>
          </p:cNvPr>
          <p:cNvSpPr txBox="1"/>
          <p:nvPr/>
        </p:nvSpPr>
        <p:spPr>
          <a:xfrm>
            <a:off x="5685957" y="793384"/>
            <a:ext cx="969487" cy="307777"/>
          </a:xfrm>
          <a:prstGeom prst="rect">
            <a:avLst/>
          </a:prstGeom>
          <a:noFill/>
          <a:ln>
            <a:solidFill>
              <a:schemeClr val="accent1">
                <a:lumMod val="75000"/>
              </a:schemeClr>
            </a:solidFill>
          </a:ln>
        </p:spPr>
        <p:txBody>
          <a:bodyPr wrap="square" rtlCol="0">
            <a:spAutoFit/>
          </a:bodyPr>
          <a:lstStyle/>
          <a:p>
            <a:r>
              <a:rPr lang="zh-TW" altLang="en-US" sz="1400" dirty="0">
                <a:latin typeface="標楷體" panose="03000509000000000000" pitchFamily="65" charset="-120"/>
                <a:ea typeface="標楷體" panose="03000509000000000000" pitchFamily="65" charset="-120"/>
              </a:rPr>
              <a:t>每月月底</a:t>
            </a:r>
          </a:p>
        </p:txBody>
      </p:sp>
      <p:cxnSp>
        <p:nvCxnSpPr>
          <p:cNvPr id="14" name="直線單箭頭接點 13">
            <a:extLst>
              <a:ext uri="{FF2B5EF4-FFF2-40B4-BE49-F238E27FC236}">
                <a16:creationId xmlns:a16="http://schemas.microsoft.com/office/drawing/2014/main" id="{9152A481-7AF0-E649-95FB-3E76AFB9EC08}"/>
              </a:ext>
            </a:extLst>
          </p:cNvPr>
          <p:cNvCxnSpPr>
            <a:cxnSpLocks/>
          </p:cNvCxnSpPr>
          <p:nvPr/>
        </p:nvCxnSpPr>
        <p:spPr>
          <a:xfrm flipV="1">
            <a:off x="5432251" y="1027140"/>
            <a:ext cx="309403" cy="153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4DE42FD5-23DA-4532-7A37-90BED3BC33AF}"/>
              </a:ext>
            </a:extLst>
          </p:cNvPr>
          <p:cNvSpPr txBox="1"/>
          <p:nvPr/>
        </p:nvSpPr>
        <p:spPr>
          <a:xfrm>
            <a:off x="2721384" y="651883"/>
            <a:ext cx="1128584" cy="307777"/>
          </a:xfrm>
          <a:prstGeom prst="rect">
            <a:avLst/>
          </a:prstGeom>
          <a:noFill/>
          <a:ln>
            <a:solidFill>
              <a:schemeClr val="accent1">
                <a:lumMod val="75000"/>
              </a:schemeClr>
            </a:solidFill>
          </a:ln>
        </p:spPr>
        <p:txBody>
          <a:bodyPr wrap="square" rtlCol="0">
            <a:spAutoFit/>
          </a:bodyPr>
          <a:lstStyle/>
          <a:p>
            <a:r>
              <a:rPr lang="zh-TW" altLang="en-US" sz="1400" dirty="0">
                <a:latin typeface="標楷體" panose="03000509000000000000" pitchFamily="65" charset="-120"/>
                <a:ea typeface="標楷體" panose="03000509000000000000" pitchFamily="65" charset="-120"/>
              </a:rPr>
              <a:t>計畫開始日</a:t>
            </a:r>
          </a:p>
        </p:txBody>
      </p:sp>
      <p:cxnSp>
        <p:nvCxnSpPr>
          <p:cNvPr id="16" name="直線單箭頭接點 15">
            <a:extLst>
              <a:ext uri="{FF2B5EF4-FFF2-40B4-BE49-F238E27FC236}">
                <a16:creationId xmlns:a16="http://schemas.microsoft.com/office/drawing/2014/main" id="{DA2BDCE4-FCBB-D651-50BF-D81ABAA96EF0}"/>
              </a:ext>
            </a:extLst>
          </p:cNvPr>
          <p:cNvCxnSpPr>
            <a:cxnSpLocks/>
          </p:cNvCxnSpPr>
          <p:nvPr/>
        </p:nvCxnSpPr>
        <p:spPr>
          <a:xfrm flipH="1" flipV="1">
            <a:off x="3849968" y="991996"/>
            <a:ext cx="288287" cy="204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39CB2AFA-17F4-A05A-794B-94CDC94A15CB}"/>
              </a:ext>
            </a:extLst>
          </p:cNvPr>
          <p:cNvSpPr/>
          <p:nvPr/>
        </p:nvSpPr>
        <p:spPr bwMode="auto">
          <a:xfrm>
            <a:off x="7048313" y="403652"/>
            <a:ext cx="939800" cy="779463"/>
          </a:xfrm>
          <a:prstGeom prst="rect">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zh-TW" altLang="en-US" dirty="0">
                <a:solidFill>
                  <a:srgbClr val="000000"/>
                </a:solidFill>
                <a:latin typeface="標楷體" panose="03000509000000000000" pitchFamily="65" charset="-120"/>
                <a:ea typeface="標楷體" panose="03000509000000000000" pitchFamily="65" charset="-120"/>
              </a:rPr>
              <a:t>公司</a:t>
            </a:r>
            <a:endParaRPr lang="en-US" altLang="zh-TW" dirty="0">
              <a:solidFill>
                <a:srgbClr val="000000"/>
              </a:solidFill>
              <a:latin typeface="標楷體" panose="03000509000000000000" pitchFamily="65" charset="-120"/>
              <a:ea typeface="標楷體" panose="03000509000000000000" pitchFamily="65" charset="-120"/>
            </a:endParaRPr>
          </a:p>
          <a:p>
            <a:pPr algn="ctr" eaLnBrk="1" hangingPunct="1">
              <a:defRPr/>
            </a:pPr>
            <a:r>
              <a:rPr lang="zh-TW" altLang="en-US" dirty="0">
                <a:solidFill>
                  <a:srgbClr val="000000"/>
                </a:solidFill>
                <a:latin typeface="標楷體" panose="03000509000000000000" pitchFamily="65" charset="-120"/>
                <a:ea typeface="標楷體" panose="03000509000000000000" pitchFamily="65" charset="-120"/>
              </a:rPr>
              <a:t>大章</a:t>
            </a:r>
          </a:p>
        </p:txBody>
      </p:sp>
      <p:sp>
        <p:nvSpPr>
          <p:cNvPr id="18" name="矩形 17">
            <a:extLst>
              <a:ext uri="{FF2B5EF4-FFF2-40B4-BE49-F238E27FC236}">
                <a16:creationId xmlns:a16="http://schemas.microsoft.com/office/drawing/2014/main" id="{91AD3F35-26CB-6F20-E60A-1BF044CBD921}"/>
              </a:ext>
            </a:extLst>
          </p:cNvPr>
          <p:cNvSpPr/>
          <p:nvPr/>
        </p:nvSpPr>
        <p:spPr bwMode="auto">
          <a:xfrm>
            <a:off x="8172234" y="541264"/>
            <a:ext cx="545548" cy="558800"/>
          </a:xfrm>
          <a:prstGeom prst="rect">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zh-TW" altLang="en-US" dirty="0">
                <a:solidFill>
                  <a:srgbClr val="000000"/>
                </a:solidFill>
                <a:latin typeface="標楷體" panose="03000509000000000000" pitchFamily="65" charset="-120"/>
                <a:ea typeface="標楷體" panose="03000509000000000000" pitchFamily="65" charset="-120"/>
              </a:rPr>
              <a:t>小</a:t>
            </a:r>
            <a:endParaRPr lang="en-US" altLang="zh-TW" dirty="0">
              <a:solidFill>
                <a:srgbClr val="000000"/>
              </a:solidFill>
              <a:latin typeface="標楷體" panose="03000509000000000000" pitchFamily="65" charset="-120"/>
              <a:ea typeface="標楷體" panose="03000509000000000000" pitchFamily="65" charset="-120"/>
            </a:endParaRPr>
          </a:p>
          <a:p>
            <a:pPr algn="ctr" eaLnBrk="1" hangingPunct="1">
              <a:defRPr/>
            </a:pPr>
            <a:r>
              <a:rPr lang="zh-TW" altLang="en-US" dirty="0">
                <a:solidFill>
                  <a:srgbClr val="000000"/>
                </a:solidFill>
                <a:latin typeface="標楷體" panose="03000509000000000000" pitchFamily="65" charset="-120"/>
                <a:ea typeface="標楷體" panose="03000509000000000000" pitchFamily="65" charset="-120"/>
              </a:rPr>
              <a:t>章</a:t>
            </a:r>
          </a:p>
        </p:txBody>
      </p:sp>
      <p:sp>
        <p:nvSpPr>
          <p:cNvPr id="20" name="橢圓 19">
            <a:extLst>
              <a:ext uri="{FF2B5EF4-FFF2-40B4-BE49-F238E27FC236}">
                <a16:creationId xmlns:a16="http://schemas.microsoft.com/office/drawing/2014/main" id="{E1AA9ABB-47B6-C69F-62EC-3A2C9C136506}"/>
              </a:ext>
            </a:extLst>
          </p:cNvPr>
          <p:cNvSpPr/>
          <p:nvPr/>
        </p:nvSpPr>
        <p:spPr>
          <a:xfrm>
            <a:off x="7440167" y="3363838"/>
            <a:ext cx="655859" cy="2695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kumimoji="0" lang="zh-TW" altLang="en-US"/>
          </a:p>
        </p:txBody>
      </p:sp>
      <p:sp>
        <p:nvSpPr>
          <p:cNvPr id="23" name="文字方塊 22">
            <a:extLst>
              <a:ext uri="{FF2B5EF4-FFF2-40B4-BE49-F238E27FC236}">
                <a16:creationId xmlns:a16="http://schemas.microsoft.com/office/drawing/2014/main" id="{6C1D4B16-D826-3024-E896-29030500951F}"/>
              </a:ext>
            </a:extLst>
          </p:cNvPr>
          <p:cNvSpPr txBox="1"/>
          <p:nvPr/>
        </p:nvSpPr>
        <p:spPr>
          <a:xfrm>
            <a:off x="7440168" y="3839311"/>
            <a:ext cx="1277614" cy="307777"/>
          </a:xfrm>
          <a:prstGeom prst="rect">
            <a:avLst/>
          </a:prstGeom>
          <a:noFill/>
          <a:ln>
            <a:solidFill>
              <a:schemeClr val="accent1">
                <a:lumMod val="75000"/>
              </a:schemeClr>
            </a:solidFill>
          </a:ln>
        </p:spPr>
        <p:txBody>
          <a:bodyPr wrap="square" rtlCol="0">
            <a:spAutoFit/>
          </a:bodyPr>
          <a:lstStyle/>
          <a:p>
            <a:r>
              <a:rPr lang="zh-TW" altLang="en-US" sz="1400" dirty="0">
                <a:latin typeface="標楷體" panose="03000509000000000000" pitchFamily="65" charset="-120"/>
                <a:ea typeface="標楷體" panose="03000509000000000000" pitchFamily="65" charset="-120"/>
              </a:rPr>
              <a:t>次月可提領數</a:t>
            </a:r>
          </a:p>
        </p:txBody>
      </p:sp>
      <p:cxnSp>
        <p:nvCxnSpPr>
          <p:cNvPr id="24" name="直線單箭頭接點 23">
            <a:extLst>
              <a:ext uri="{FF2B5EF4-FFF2-40B4-BE49-F238E27FC236}">
                <a16:creationId xmlns:a16="http://schemas.microsoft.com/office/drawing/2014/main" id="{887C8391-FCAE-EFE8-B82C-3C95A670C827}"/>
              </a:ext>
            </a:extLst>
          </p:cNvPr>
          <p:cNvCxnSpPr>
            <a:cxnSpLocks/>
          </p:cNvCxnSpPr>
          <p:nvPr/>
        </p:nvCxnSpPr>
        <p:spPr>
          <a:xfrm>
            <a:off x="7745512" y="3652481"/>
            <a:ext cx="0" cy="194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70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BE40341-1A1F-BCB5-2D87-206C9414FC2C}"/>
              </a:ext>
            </a:extLst>
          </p:cNvPr>
          <p:cNvPicPr>
            <a:picLocks noChangeAspect="1"/>
          </p:cNvPicPr>
          <p:nvPr/>
        </p:nvPicPr>
        <p:blipFill>
          <a:blip r:embed="rId3"/>
          <a:stretch>
            <a:fillRect/>
          </a:stretch>
        </p:blipFill>
        <p:spPr>
          <a:xfrm>
            <a:off x="35496" y="0"/>
            <a:ext cx="1512316" cy="1047619"/>
          </a:xfrm>
          <a:prstGeom prst="rect">
            <a:avLst/>
          </a:prstGeom>
        </p:spPr>
      </p:pic>
      <p:pic>
        <p:nvPicPr>
          <p:cNvPr id="7" name="Picture 2" descr="The global network of Baker Tilly International - The TPA Group">
            <a:extLst>
              <a:ext uri="{FF2B5EF4-FFF2-40B4-BE49-F238E27FC236}">
                <a16:creationId xmlns:a16="http://schemas.microsoft.com/office/drawing/2014/main" id="{0602E032-DF64-47FB-B1BA-4010BB42C3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 y="4406790"/>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096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42B2D00-98D6-47D3-9BBB-CAE9EC8BA355}"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19</a:t>
            </a:fld>
            <a:endParaRPr lang="zh-TW" altLang="en-US" sz="1600">
              <a:solidFill>
                <a:schemeClr val="bg1"/>
              </a:solidFill>
              <a:latin typeface="Times New Roman" pitchFamily="18" charset="0"/>
              <a:cs typeface="Times New Roman" pitchFamily="18" charset="0"/>
            </a:endParaRPr>
          </a:p>
        </p:txBody>
      </p:sp>
      <p:graphicFrame>
        <p:nvGraphicFramePr>
          <p:cNvPr id="11" name="表格 10"/>
          <p:cNvGraphicFramePr>
            <a:graphicFrameLocks noGrp="1"/>
          </p:cNvGraphicFramePr>
          <p:nvPr/>
        </p:nvGraphicFramePr>
        <p:xfrm>
          <a:off x="395288" y="915988"/>
          <a:ext cx="8280920" cy="3540760"/>
        </p:xfrm>
        <a:graphic>
          <a:graphicData uri="http://schemas.openxmlformats.org/drawingml/2006/table">
            <a:tbl>
              <a:tblPr firstRow="1" bandRow="1">
                <a:tableStyleId>{5940675A-B579-460E-94D1-54222C63F5DA}</a:tableStyleId>
              </a:tblPr>
              <a:tblGrid>
                <a:gridCol w="1433236">
                  <a:extLst>
                    <a:ext uri="{9D8B030D-6E8A-4147-A177-3AD203B41FA5}">
                      <a16:colId xmlns:a16="http://schemas.microsoft.com/office/drawing/2014/main" val="20000"/>
                    </a:ext>
                  </a:extLst>
                </a:gridCol>
                <a:gridCol w="1035115">
                  <a:extLst>
                    <a:ext uri="{9D8B030D-6E8A-4147-A177-3AD203B41FA5}">
                      <a16:colId xmlns:a16="http://schemas.microsoft.com/office/drawing/2014/main" val="20001"/>
                    </a:ext>
                  </a:extLst>
                </a:gridCol>
                <a:gridCol w="5812569">
                  <a:extLst>
                    <a:ext uri="{9D8B030D-6E8A-4147-A177-3AD203B41FA5}">
                      <a16:colId xmlns:a16="http://schemas.microsoft.com/office/drawing/2014/main" val="20002"/>
                    </a:ext>
                  </a:extLst>
                </a:gridCol>
              </a:tblGrid>
              <a:tr h="370840">
                <a:tc>
                  <a:txBody>
                    <a:bodyPr/>
                    <a:lstStyle/>
                    <a:p>
                      <a:pPr algn="ctr"/>
                      <a:r>
                        <a:rPr lang="zh-TW" altLang="en-US" sz="1400" b="1" dirty="0">
                          <a:latin typeface="Times New Roman" pitchFamily="18" charset="0"/>
                          <a:ea typeface="標楷體" pitchFamily="65" charset="-120"/>
                          <a:cs typeface="Times New Roman" pitchFamily="18" charset="0"/>
                        </a:rPr>
                        <a:t>相關之稅賦</a:t>
                      </a:r>
                    </a:p>
                  </a:txBody>
                  <a:tcPr anchor="ctr"/>
                </a:tc>
                <a:tc>
                  <a:txBody>
                    <a:bodyPr/>
                    <a:lstStyle/>
                    <a:p>
                      <a:pPr algn="ctr"/>
                      <a:r>
                        <a:rPr lang="zh-TW" altLang="en-US" sz="1400" b="1" dirty="0">
                          <a:latin typeface="Times New Roman" pitchFamily="18" charset="0"/>
                          <a:ea typeface="標楷體" pitchFamily="65" charset="-120"/>
                          <a:cs typeface="Times New Roman" pitchFamily="18" charset="0"/>
                        </a:rPr>
                        <a:t>稅目</a:t>
                      </a:r>
                    </a:p>
                  </a:txBody>
                  <a:tcPr anchor="ctr"/>
                </a:tc>
                <a:tc>
                  <a:txBody>
                    <a:bodyPr/>
                    <a:lstStyle/>
                    <a:p>
                      <a:pPr algn="ctr"/>
                      <a:r>
                        <a:rPr lang="zh-TW" altLang="en-US" sz="1400" b="1" dirty="0">
                          <a:latin typeface="Times New Roman" pitchFamily="18" charset="0"/>
                          <a:ea typeface="標楷體" pitchFamily="65" charset="-120"/>
                          <a:cs typeface="Times New Roman" pitchFamily="18" charset="0"/>
                        </a:rPr>
                        <a:t>參考法令</a:t>
                      </a:r>
                    </a:p>
                  </a:txBody>
                  <a:tcPr anchor="ctr"/>
                </a:tc>
                <a:extLst>
                  <a:ext uri="{0D108BD9-81ED-4DB2-BD59-A6C34878D82A}">
                    <a16:rowId xmlns:a16="http://schemas.microsoft.com/office/drawing/2014/main" val="10000"/>
                  </a:ext>
                </a:extLst>
              </a:tr>
              <a:tr h="370840">
                <a:tc>
                  <a:txBody>
                    <a:bodyPr/>
                    <a:lstStyle/>
                    <a:p>
                      <a:r>
                        <a:rPr lang="zh-TW" altLang="en-US" sz="1400" b="1" dirty="0">
                          <a:latin typeface="Times New Roman" pitchFamily="18" charset="0"/>
                          <a:ea typeface="標楷體" pitchFamily="65" charset="-120"/>
                          <a:cs typeface="Times New Roman" pitchFamily="18" charset="0"/>
                        </a:rPr>
                        <a:t>計入當年度營利事業所得稅課稅</a:t>
                      </a:r>
                    </a:p>
                  </a:txBody>
                  <a:tcPr anchor="ctr"/>
                </a:tc>
                <a:tc>
                  <a:txBody>
                    <a:bodyPr/>
                    <a:lstStyle/>
                    <a:p>
                      <a:r>
                        <a:rPr lang="zh-TW" altLang="en-US" sz="1400" b="1" dirty="0">
                          <a:latin typeface="Times New Roman" pitchFamily="18" charset="0"/>
                          <a:ea typeface="標楷體" pitchFamily="65" charset="-120"/>
                          <a:cs typeface="Times New Roman" pitchFamily="18" charset="0"/>
                        </a:rPr>
                        <a:t>營利事業所得稅</a:t>
                      </a:r>
                    </a:p>
                  </a:txBody>
                  <a:tcPr anchor="ctr"/>
                </a:tc>
                <a:tc>
                  <a:txBody>
                    <a:bodyPr/>
                    <a:lstStyle/>
                    <a:p>
                      <a:r>
                        <a:rPr lang="zh-TW" altLang="en-US" sz="1400" b="1" dirty="0">
                          <a:latin typeface="Times New Roman" pitchFamily="18" charset="0"/>
                          <a:ea typeface="標楷體" pitchFamily="65" charset="-120"/>
                          <a:cs typeface="Times New Roman" pitchFamily="18" charset="0"/>
                        </a:rPr>
                        <a:t>依財北國稅審一字第</a:t>
                      </a:r>
                      <a:r>
                        <a:rPr lang="en-US" altLang="zh-TW" sz="1400" b="1" dirty="0">
                          <a:latin typeface="Times New Roman" pitchFamily="18" charset="0"/>
                          <a:ea typeface="標楷體" pitchFamily="65" charset="-120"/>
                          <a:cs typeface="Times New Roman" pitchFamily="18" charset="0"/>
                        </a:rPr>
                        <a:t>0910226523</a:t>
                      </a:r>
                      <a:r>
                        <a:rPr lang="zh-TW" altLang="en-US" sz="1400" b="1" dirty="0">
                          <a:latin typeface="Times New Roman" pitchFamily="18" charset="0"/>
                          <a:ea typeface="標楷體" pitchFamily="65" charset="-120"/>
                          <a:cs typeface="Times New Roman" pitchFamily="18" charset="0"/>
                        </a:rPr>
                        <a:t>號函謂營利事業依規定向政府申請補助之開發經費，應計入當年度所得額課稅。</a:t>
                      </a:r>
                      <a:endParaRPr lang="en-US" altLang="zh-TW" sz="1400" b="1" dirty="0">
                        <a:latin typeface="Times New Roman" pitchFamily="18" charset="0"/>
                        <a:ea typeface="標楷體" pitchFamily="65" charset="-120"/>
                        <a:cs typeface="Times New Roman" pitchFamily="18" charset="0"/>
                      </a:endParaRPr>
                    </a:p>
                  </a:txBody>
                  <a:tcPr anchor="ctr"/>
                </a:tc>
                <a:extLst>
                  <a:ext uri="{0D108BD9-81ED-4DB2-BD59-A6C34878D82A}">
                    <a16:rowId xmlns:a16="http://schemas.microsoft.com/office/drawing/2014/main" val="10001"/>
                  </a:ext>
                </a:extLst>
              </a:tr>
              <a:tr h="370840">
                <a:tc>
                  <a:txBody>
                    <a:bodyPr/>
                    <a:lstStyle/>
                    <a:p>
                      <a:r>
                        <a:rPr lang="zh-TW" altLang="en-US" sz="1400" b="1" dirty="0">
                          <a:latin typeface="Times New Roman" pitchFamily="18" charset="0"/>
                          <a:ea typeface="標楷體" pitchFamily="65" charset="-120"/>
                          <a:cs typeface="Times New Roman" pitchFamily="18" charset="0"/>
                        </a:rPr>
                        <a:t>非營業稅法</a:t>
                      </a:r>
                      <a:br>
                        <a:rPr lang="en-US" altLang="zh-TW" sz="1400" b="1" dirty="0">
                          <a:latin typeface="Times New Roman" pitchFamily="18" charset="0"/>
                          <a:ea typeface="標楷體" pitchFamily="65" charset="-120"/>
                          <a:cs typeface="Times New Roman" pitchFamily="18" charset="0"/>
                        </a:rPr>
                      </a:br>
                      <a:r>
                        <a:rPr lang="zh-TW" altLang="en-US" sz="1400" b="1" dirty="0">
                          <a:latin typeface="Times New Roman" pitchFamily="18" charset="0"/>
                          <a:ea typeface="標楷體" pitchFamily="65" charset="-120"/>
                          <a:cs typeface="Times New Roman" pitchFamily="18" charset="0"/>
                        </a:rPr>
                        <a:t>課徵範圍</a:t>
                      </a:r>
                    </a:p>
                  </a:txBody>
                  <a:tcPr anchor="ctr"/>
                </a:tc>
                <a:tc>
                  <a:txBody>
                    <a:bodyPr/>
                    <a:lstStyle/>
                    <a:p>
                      <a:r>
                        <a:rPr lang="zh-TW" altLang="en-US" sz="1400" b="1" dirty="0">
                          <a:latin typeface="Times New Roman" pitchFamily="18" charset="0"/>
                          <a:ea typeface="標楷體" pitchFamily="65" charset="-120"/>
                          <a:cs typeface="Times New Roman" pitchFamily="18" charset="0"/>
                        </a:rPr>
                        <a:t>營業稅</a:t>
                      </a:r>
                    </a:p>
                  </a:txBody>
                  <a:tcPr anchor="ctr"/>
                </a:tc>
                <a:tc>
                  <a:txBody>
                    <a:bodyPr/>
                    <a:lstStyle/>
                    <a:p>
                      <a:r>
                        <a:rPr lang="zh-TW" altLang="en-US" sz="1400" b="1" dirty="0">
                          <a:solidFill>
                            <a:srgbClr val="FF0000"/>
                          </a:solidFill>
                          <a:latin typeface="Times New Roman" pitchFamily="18" charset="0"/>
                          <a:ea typeface="標楷體" pitchFamily="65" charset="-120"/>
                          <a:cs typeface="Times New Roman" pitchFamily="18" charset="0"/>
                        </a:rPr>
                        <a:t>財政部賦稅署</a:t>
                      </a:r>
                      <a:r>
                        <a:rPr lang="en-US" altLang="zh-TW" sz="1400" b="1" dirty="0">
                          <a:solidFill>
                            <a:srgbClr val="FF0000"/>
                          </a:solidFill>
                          <a:latin typeface="Times New Roman" pitchFamily="18" charset="0"/>
                          <a:ea typeface="標楷體" pitchFamily="65" charset="-120"/>
                          <a:cs typeface="Times New Roman" pitchFamily="18" charset="0"/>
                        </a:rPr>
                        <a:t>75/5/6</a:t>
                      </a:r>
                      <a:r>
                        <a:rPr lang="zh-TW" altLang="en-US" sz="1400" b="1" dirty="0">
                          <a:solidFill>
                            <a:srgbClr val="FF0000"/>
                          </a:solidFill>
                          <a:latin typeface="Times New Roman" pitchFamily="18" charset="0"/>
                          <a:ea typeface="標楷體" pitchFamily="65" charset="-120"/>
                          <a:cs typeface="Times New Roman" pitchFamily="18" charset="0"/>
                        </a:rPr>
                        <a:t>台稅二發</a:t>
                      </a:r>
                      <a:r>
                        <a:rPr lang="en-US" altLang="zh-TW" sz="1400" b="1" dirty="0">
                          <a:solidFill>
                            <a:srgbClr val="FF0000"/>
                          </a:solidFill>
                          <a:latin typeface="Times New Roman" pitchFamily="18" charset="0"/>
                          <a:ea typeface="標楷體" pitchFamily="65" charset="-120"/>
                          <a:cs typeface="Times New Roman" pitchFamily="18" charset="0"/>
                        </a:rPr>
                        <a:t>7546892</a:t>
                      </a:r>
                      <a:r>
                        <a:rPr lang="zh-TW" altLang="en-US" sz="1400" b="1" dirty="0">
                          <a:solidFill>
                            <a:srgbClr val="FF0000"/>
                          </a:solidFill>
                          <a:latin typeface="Times New Roman" pitchFamily="18" charset="0"/>
                          <a:ea typeface="標楷體" pitchFamily="65" charset="-120"/>
                          <a:cs typeface="Times New Roman" pitchFamily="18" charset="0"/>
                        </a:rPr>
                        <a:t>號函</a:t>
                      </a:r>
                      <a:endParaRPr lang="en-US" altLang="zh-TW" sz="1400" b="1" dirty="0">
                        <a:solidFill>
                          <a:srgbClr val="FF0000"/>
                        </a:solidFill>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公司收受政府有關單位補助款，如非因銷售貨物或提供勞務而獲得者，可免開統一發票及免徵營業稅。</a:t>
                      </a:r>
                      <a:endParaRPr lang="en-US" altLang="zh-TW" sz="1400" b="1" dirty="0">
                        <a:latin typeface="Times New Roman" pitchFamily="18" charset="0"/>
                        <a:ea typeface="標楷體" pitchFamily="65" charset="-120"/>
                        <a:cs typeface="Times New Roman" pitchFamily="18" charset="0"/>
                      </a:endParaRPr>
                    </a:p>
                    <a:p>
                      <a:endParaRPr lang="en-US" altLang="zh-TW" sz="1400" b="1" dirty="0">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FF0000"/>
                          </a:solidFill>
                          <a:latin typeface="Times New Roman" pitchFamily="18" charset="0"/>
                          <a:ea typeface="標楷體" pitchFamily="65" charset="-120"/>
                          <a:cs typeface="Times New Roman" pitchFamily="18" charset="0"/>
                        </a:rPr>
                        <a:t>財政部賦稅署</a:t>
                      </a:r>
                      <a:r>
                        <a:rPr lang="en-US" altLang="zh-TW" sz="1400" b="1" dirty="0">
                          <a:solidFill>
                            <a:srgbClr val="FF0000"/>
                          </a:solidFill>
                          <a:latin typeface="Times New Roman" pitchFamily="18" charset="0"/>
                          <a:ea typeface="標楷體" pitchFamily="65" charset="-120"/>
                          <a:cs typeface="Times New Roman" pitchFamily="18" charset="0"/>
                        </a:rPr>
                        <a:t>84/9/11</a:t>
                      </a:r>
                      <a:r>
                        <a:rPr lang="zh-TW" altLang="en-US" sz="1400" b="1" dirty="0">
                          <a:solidFill>
                            <a:srgbClr val="FF0000"/>
                          </a:solidFill>
                          <a:latin typeface="Times New Roman" pitchFamily="18" charset="0"/>
                          <a:ea typeface="標楷體" pitchFamily="65" charset="-120"/>
                          <a:cs typeface="Times New Roman" pitchFamily="18" charset="0"/>
                        </a:rPr>
                        <a:t>台稅二發</a:t>
                      </a:r>
                      <a:r>
                        <a:rPr lang="en-US" altLang="zh-TW" sz="1400" b="1" dirty="0">
                          <a:solidFill>
                            <a:srgbClr val="FF0000"/>
                          </a:solidFill>
                          <a:latin typeface="Times New Roman" pitchFamily="18" charset="0"/>
                          <a:ea typeface="標楷體" pitchFamily="65" charset="-120"/>
                          <a:cs typeface="Times New Roman" pitchFamily="18" charset="0"/>
                        </a:rPr>
                        <a:t>841649923</a:t>
                      </a:r>
                      <a:r>
                        <a:rPr lang="zh-TW" altLang="en-US" sz="1400" b="1" dirty="0">
                          <a:solidFill>
                            <a:srgbClr val="FF0000"/>
                          </a:solidFill>
                          <a:latin typeface="Times New Roman" pitchFamily="18" charset="0"/>
                          <a:ea typeface="標楷體" pitchFamily="65" charset="-120"/>
                          <a:cs typeface="Times New Roman" pitchFamily="18" charset="0"/>
                        </a:rPr>
                        <a:t>號函</a:t>
                      </a:r>
                      <a:endParaRPr lang="en-US" altLang="zh-TW" sz="1400" b="1" dirty="0">
                        <a:solidFill>
                          <a:srgbClr val="FF0000"/>
                        </a:solidFill>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主旨：廠商依行政院訂定之「主導性新產品開發輔導辦法」向政府領取之補助款，可免開立統一發票，毋須課徵營業稅。</a:t>
                      </a:r>
                      <a:endParaRPr lang="en-US" altLang="zh-TW" sz="1400" b="1" dirty="0">
                        <a:latin typeface="Times New Roman" pitchFamily="18" charset="0"/>
                        <a:ea typeface="標楷體" pitchFamily="65" charset="-120"/>
                        <a:cs typeface="Times New Roman" pitchFamily="18" charset="0"/>
                      </a:endParaRPr>
                    </a:p>
                    <a:p>
                      <a:endParaRPr lang="en-US" altLang="zh-TW" sz="1400" b="1" dirty="0">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說明：二、依行政院</a:t>
                      </a:r>
                      <a:r>
                        <a:rPr lang="en-US" altLang="zh-TW" sz="1400" b="1" dirty="0">
                          <a:latin typeface="Times New Roman" pitchFamily="18" charset="0"/>
                          <a:ea typeface="標楷體" pitchFamily="65" charset="-120"/>
                          <a:cs typeface="Times New Roman" pitchFamily="18" charset="0"/>
                        </a:rPr>
                        <a:t>84/6/30</a:t>
                      </a:r>
                      <a:r>
                        <a:rPr lang="zh-TW" altLang="en-US" sz="1400" b="1" dirty="0">
                          <a:latin typeface="Times New Roman" pitchFamily="18" charset="0"/>
                          <a:ea typeface="標楷體" pitchFamily="65" charset="-120"/>
                          <a:cs typeface="Times New Roman" pitchFamily="18" charset="0"/>
                        </a:rPr>
                        <a:t>台</a:t>
                      </a:r>
                      <a:r>
                        <a:rPr lang="en-US" altLang="zh-TW" sz="1400" b="1" dirty="0">
                          <a:latin typeface="Times New Roman" pitchFamily="18" charset="0"/>
                          <a:ea typeface="標楷體" pitchFamily="65" charset="-120"/>
                          <a:cs typeface="Times New Roman" pitchFamily="18" charset="0"/>
                        </a:rPr>
                        <a:t>(84)</a:t>
                      </a:r>
                      <a:r>
                        <a:rPr lang="zh-TW" altLang="en-US" sz="1400" b="1" dirty="0">
                          <a:latin typeface="Times New Roman" pitchFamily="18" charset="0"/>
                          <a:ea typeface="標楷體" pitchFamily="65" charset="-120"/>
                          <a:cs typeface="Times New Roman" pitchFamily="18" charset="0"/>
                        </a:rPr>
                        <a:t>經</a:t>
                      </a:r>
                      <a:r>
                        <a:rPr lang="en-US" altLang="zh-TW" sz="1400" b="1" dirty="0">
                          <a:latin typeface="Times New Roman" pitchFamily="18" charset="0"/>
                          <a:ea typeface="標楷體" pitchFamily="65" charset="-120"/>
                          <a:cs typeface="Times New Roman" pitchFamily="18" charset="0"/>
                        </a:rPr>
                        <a:t>23699</a:t>
                      </a:r>
                      <a:r>
                        <a:rPr lang="zh-TW" altLang="en-US" sz="1400" b="1" dirty="0">
                          <a:latin typeface="Times New Roman" pitchFamily="18" charset="0"/>
                          <a:ea typeface="標楷體" pitchFamily="65" charset="-120"/>
                          <a:cs typeface="Times New Roman" pitchFamily="18" charset="0"/>
                        </a:rPr>
                        <a:t>號函修正之主導性新產品開發輔導辦法第十三條規定，民間事業依該辦法開發完成之主導性新商品，所取得之之各種智慧財產權歸該民間事業所有，故廠商向政府領取之該項補助款，非因銷售貨物或勞務所取得，非屬營業稅課稅範圍。</a:t>
                      </a:r>
                    </a:p>
                  </a:txBody>
                  <a:tcPr anchor="ctr"/>
                </a:tc>
                <a:extLst>
                  <a:ext uri="{0D108BD9-81ED-4DB2-BD59-A6C34878D82A}">
                    <a16:rowId xmlns:a16="http://schemas.microsoft.com/office/drawing/2014/main" val="10002"/>
                  </a:ext>
                </a:extLst>
              </a:tr>
            </a:tbl>
          </a:graphicData>
        </a:graphic>
      </p:graphicFrame>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標楷體" pitchFamily="65" charset="-120"/>
                <a:ea typeface="標楷體" pitchFamily="65" charset="-120"/>
                <a:cs typeface="Times New Roman" pitchFamily="18" charset="0"/>
              </a:rPr>
              <a:t>五、相關稅賦問題</a:t>
            </a:r>
          </a:p>
        </p:txBody>
      </p:sp>
      <p:pic>
        <p:nvPicPr>
          <p:cNvPr id="4" name="圖片 3">
            <a:extLst>
              <a:ext uri="{FF2B5EF4-FFF2-40B4-BE49-F238E27FC236}">
                <a16:creationId xmlns:a16="http://schemas.microsoft.com/office/drawing/2014/main" id="{0E0B3C3C-D90F-06C9-D856-C857584C66A9}"/>
              </a:ext>
            </a:extLst>
          </p:cNvPr>
          <p:cNvPicPr>
            <a:picLocks noChangeAspect="1"/>
          </p:cNvPicPr>
          <p:nvPr/>
        </p:nvPicPr>
        <p:blipFill>
          <a:blip r:embed="rId5"/>
          <a:stretch>
            <a:fillRect/>
          </a:stretch>
        </p:blipFill>
        <p:spPr>
          <a:xfrm>
            <a:off x="0" y="24457"/>
            <a:ext cx="1836085" cy="5102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8B67B79-F6C7-67E0-FB05-A66A876715F8}"/>
              </a:ext>
            </a:extLst>
          </p:cNvPr>
          <p:cNvPicPr>
            <a:picLocks noChangeAspect="1"/>
          </p:cNvPicPr>
          <p:nvPr/>
        </p:nvPicPr>
        <p:blipFill>
          <a:blip r:embed="rId2"/>
          <a:stretch>
            <a:fillRect/>
          </a:stretch>
        </p:blipFill>
        <p:spPr>
          <a:xfrm>
            <a:off x="35496" y="0"/>
            <a:ext cx="1419048" cy="1047619"/>
          </a:xfrm>
          <a:prstGeom prst="rect">
            <a:avLst/>
          </a:prstGeom>
        </p:spPr>
      </p:pic>
      <p:pic>
        <p:nvPicPr>
          <p:cNvPr id="64" name="Picture 2" descr="The global network of Baker Tilly International - The TPA Group">
            <a:extLst>
              <a:ext uri="{FF2B5EF4-FFF2-40B4-BE49-F238E27FC236}">
                <a16:creationId xmlns:a16="http://schemas.microsoft.com/office/drawing/2014/main" id="{36FD62BB-EC8D-4F14-B258-2FDD9851A0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 y="4553881"/>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72" name="橢圓 71"/>
          <p:cNvSpPr/>
          <p:nvPr/>
        </p:nvSpPr>
        <p:spPr>
          <a:xfrm>
            <a:off x="6245225" y="4516438"/>
            <a:ext cx="2503488" cy="37465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標題 1"/>
          <p:cNvSpPr>
            <a:spLocks noGrp="1"/>
          </p:cNvSpPr>
          <p:nvPr>
            <p:ph type="ctrTitle"/>
          </p:nvPr>
        </p:nvSpPr>
        <p:spPr>
          <a:xfrm>
            <a:off x="2122488" y="0"/>
            <a:ext cx="4899025" cy="987425"/>
          </a:xfrm>
        </p:spPr>
        <p:txBody>
          <a:bodyPr rtlCol="0">
            <a:noAutofit/>
          </a:bodyPr>
          <a:lstStyle/>
          <a:p>
            <a:pPr eaLnBrk="1" fontAlgn="auto" hangingPunct="1">
              <a:spcAft>
                <a:spcPts val="0"/>
              </a:spcAft>
              <a:defRPr/>
            </a:pPr>
            <a:r>
              <a:rPr lang="zh-TW" altLang="en-US" sz="4000" b="1" dirty="0">
                <a:solidFill>
                  <a:schemeClr val="accent6">
                    <a:lumMod val="75000"/>
                  </a:schemeClr>
                </a:solidFill>
                <a:latin typeface="Times New Roman" pitchFamily="18" charset="0"/>
                <a:ea typeface="標楷體" pitchFamily="65" charset="-120"/>
                <a:cs typeface="Times New Roman" pitchFamily="18" charset="0"/>
              </a:rPr>
              <a:t>目錄</a:t>
            </a:r>
            <a:r>
              <a:rPr lang="zh-TW" altLang="en-US" sz="3600" b="1" dirty="0">
                <a:solidFill>
                  <a:schemeClr val="accent6">
                    <a:lumMod val="75000"/>
                  </a:schemeClr>
                </a:solidFill>
                <a:latin typeface="Times New Roman" pitchFamily="18" charset="0"/>
                <a:ea typeface="標楷體" pitchFamily="65" charset="-120"/>
                <a:cs typeface="Times New Roman" pitchFamily="18" charset="0"/>
              </a:rPr>
              <a:t> </a:t>
            </a:r>
            <a:r>
              <a:rPr lang="en-US" altLang="zh-TW" sz="3600" b="1" dirty="0">
                <a:solidFill>
                  <a:schemeClr val="accent6">
                    <a:lumMod val="75000"/>
                  </a:schemeClr>
                </a:solidFill>
                <a:latin typeface="Times New Roman" pitchFamily="18" charset="0"/>
                <a:ea typeface="標楷體" pitchFamily="65" charset="-120"/>
                <a:cs typeface="Times New Roman" pitchFamily="18" charset="0"/>
              </a:rPr>
              <a:t>Contents</a:t>
            </a:r>
            <a:endParaRPr lang="zh-TW" altLang="en-US" sz="3600" b="1" dirty="0">
              <a:solidFill>
                <a:schemeClr val="accent6">
                  <a:lumMod val="75000"/>
                </a:schemeClr>
              </a:solidFill>
              <a:latin typeface="Times New Roman" pitchFamily="18" charset="0"/>
              <a:ea typeface="標楷體" pitchFamily="65" charset="-120"/>
              <a:cs typeface="Times New Roman" pitchFamily="18" charset="0"/>
            </a:endParaRPr>
          </a:p>
        </p:txBody>
      </p:sp>
      <p:sp>
        <p:nvSpPr>
          <p:cNvPr id="13" name="內容版面配置區 2"/>
          <p:cNvSpPr>
            <a:spLocks/>
          </p:cNvSpPr>
          <p:nvPr/>
        </p:nvSpPr>
        <p:spPr bwMode="auto">
          <a:xfrm>
            <a:off x="973138" y="889000"/>
            <a:ext cx="4968875" cy="4032250"/>
          </a:xfrm>
          <a:prstGeom prst="wedgeRoundRectCallout">
            <a:avLst>
              <a:gd name="adj1" fmla="val 55685"/>
              <a:gd name="adj2" fmla="val 21968"/>
              <a:gd name="adj3" fmla="val 16667"/>
            </a:avLst>
          </a:prstGeom>
          <a:solidFill>
            <a:srgbClr val="EDF6F9"/>
          </a:solidFill>
          <a:ln w="9525">
            <a:noFill/>
            <a:miter lim="800000"/>
            <a:headEnd/>
            <a:tailEnd/>
          </a:ln>
        </p:spPr>
        <p:txBody>
          <a:bodyPr anchor="ctr"/>
          <a:lstStyle/>
          <a:p>
            <a:pPr>
              <a:lnSpc>
                <a:spcPct val="150000"/>
              </a:lnSpc>
              <a:spcBef>
                <a:spcPct val="20000"/>
              </a:spcBef>
              <a:buFont typeface="Wingdings 2" pitchFamily="18" charset="2"/>
              <a:buNone/>
            </a:pPr>
            <a:r>
              <a:rPr kumimoji="0" lang="zh-TW" altLang="en-US" sz="2000" b="1" dirty="0">
                <a:solidFill>
                  <a:srgbClr val="17375E"/>
                </a:solidFill>
                <a:latin typeface="標楷體" pitchFamily="65" charset="-120"/>
                <a:ea typeface="標楷體" pitchFamily="65" charset="-120"/>
              </a:rPr>
              <a:t>一、期中查核目的</a:t>
            </a:r>
          </a:p>
          <a:p>
            <a:pPr>
              <a:lnSpc>
                <a:spcPct val="150000"/>
              </a:lnSpc>
              <a:spcBef>
                <a:spcPct val="20000"/>
              </a:spcBef>
              <a:buFont typeface="Wingdings 2" pitchFamily="18" charset="2"/>
              <a:buNone/>
            </a:pPr>
            <a:r>
              <a:rPr kumimoji="0" lang="zh-TW" altLang="en-US" sz="2000" b="1" dirty="0">
                <a:solidFill>
                  <a:srgbClr val="17375E"/>
                </a:solidFill>
                <a:latin typeface="標楷體" pitchFamily="65" charset="-120"/>
                <a:ea typeface="標楷體" pitchFamily="65" charset="-120"/>
              </a:rPr>
              <a:t>二、</a:t>
            </a:r>
            <a:r>
              <a:rPr kumimoji="0" lang="zh-TW" altLang="en-US" sz="2000" b="1" dirty="0">
                <a:solidFill>
                  <a:srgbClr val="17375E"/>
                </a:solidFill>
                <a:ea typeface="標楷體" pitchFamily="65" charset="-120"/>
              </a:rPr>
              <a:t>期中</a:t>
            </a:r>
            <a:r>
              <a:rPr kumimoji="0" lang="zh-TW" altLang="en-US" sz="2000" b="1" dirty="0">
                <a:solidFill>
                  <a:srgbClr val="17375E"/>
                </a:solidFill>
                <a:latin typeface="標楷體" pitchFamily="65" charset="-120"/>
                <a:ea typeface="標楷體" pitchFamily="65" charset="-120"/>
              </a:rPr>
              <a:t>查核應備資料</a:t>
            </a:r>
          </a:p>
          <a:p>
            <a:pPr>
              <a:lnSpc>
                <a:spcPct val="150000"/>
              </a:lnSpc>
              <a:spcBef>
                <a:spcPct val="20000"/>
              </a:spcBef>
            </a:pPr>
            <a:r>
              <a:rPr kumimoji="0" lang="zh-TW" altLang="en-US" sz="2000" b="1" dirty="0">
                <a:solidFill>
                  <a:srgbClr val="17375E"/>
                </a:solidFill>
                <a:latin typeface="標楷體" pitchFamily="65" charset="-120"/>
                <a:ea typeface="標楷體" pitchFamily="65" charset="-120"/>
              </a:rPr>
              <a:t>三、應備資料常見缺失</a:t>
            </a:r>
            <a:endParaRPr kumimoji="0" lang="en-US" altLang="zh-TW" sz="2000" b="1" dirty="0">
              <a:solidFill>
                <a:srgbClr val="17375E"/>
              </a:solidFill>
              <a:latin typeface="標楷體" pitchFamily="65" charset="-120"/>
              <a:ea typeface="標楷體" pitchFamily="65" charset="-120"/>
            </a:endParaRPr>
          </a:p>
          <a:p>
            <a:pPr>
              <a:lnSpc>
                <a:spcPct val="150000"/>
              </a:lnSpc>
              <a:spcBef>
                <a:spcPct val="20000"/>
              </a:spcBef>
            </a:pPr>
            <a:r>
              <a:rPr kumimoji="0" lang="zh-TW" altLang="en-US" sz="2000" b="1" dirty="0">
                <a:solidFill>
                  <a:srgbClr val="17375E"/>
                </a:solidFill>
                <a:latin typeface="標楷體" pitchFamily="65" charset="-120"/>
                <a:ea typeface="標楷體" pitchFamily="65" charset="-120"/>
              </a:rPr>
              <a:t>四、常見調減補助款原因</a:t>
            </a:r>
            <a:endParaRPr kumimoji="0" lang="en-US" altLang="zh-TW" sz="2000" b="1" dirty="0">
              <a:solidFill>
                <a:srgbClr val="17375E"/>
              </a:solidFill>
              <a:latin typeface="標楷體" pitchFamily="65" charset="-120"/>
              <a:ea typeface="標楷體" pitchFamily="65" charset="-120"/>
            </a:endParaRPr>
          </a:p>
          <a:p>
            <a:pPr>
              <a:lnSpc>
                <a:spcPct val="150000"/>
              </a:lnSpc>
              <a:spcBef>
                <a:spcPct val="20000"/>
              </a:spcBef>
            </a:pPr>
            <a:r>
              <a:rPr kumimoji="0" lang="zh-TW" altLang="en-US" sz="2000" b="1" dirty="0">
                <a:solidFill>
                  <a:srgbClr val="17375E"/>
                </a:solidFill>
                <a:latin typeface="標楷體" pitchFamily="65" charset="-120"/>
                <a:ea typeface="標楷體" pitchFamily="65" charset="-120"/>
              </a:rPr>
              <a:t>五、相關稅賦問題</a:t>
            </a:r>
            <a:endParaRPr kumimoji="0" lang="en-US" altLang="zh-TW" sz="2000" b="1" dirty="0">
              <a:solidFill>
                <a:srgbClr val="17375E"/>
              </a:solidFill>
              <a:latin typeface="標楷體" pitchFamily="65" charset="-120"/>
              <a:ea typeface="標楷體" pitchFamily="65" charset="-120"/>
            </a:endParaRPr>
          </a:p>
          <a:p>
            <a:pPr>
              <a:lnSpc>
                <a:spcPct val="150000"/>
              </a:lnSpc>
              <a:spcBef>
                <a:spcPct val="20000"/>
              </a:spcBef>
            </a:pPr>
            <a:r>
              <a:rPr kumimoji="0" lang="zh-TW" altLang="en-US" sz="2000" b="1" dirty="0">
                <a:solidFill>
                  <a:srgbClr val="17375E"/>
                </a:solidFill>
                <a:latin typeface="標楷體" pitchFamily="65" charset="-120"/>
                <a:ea typeface="標楷體" pitchFamily="65" charset="-120"/>
              </a:rPr>
              <a:t>六、期中查核應配合事項</a:t>
            </a:r>
            <a:endParaRPr kumimoji="0" lang="en-US" altLang="zh-TW" sz="2000" b="1" dirty="0">
              <a:solidFill>
                <a:srgbClr val="17375E"/>
              </a:solidFill>
              <a:latin typeface="標楷體" pitchFamily="65" charset="-120"/>
              <a:ea typeface="標楷體" pitchFamily="65" charset="-120"/>
            </a:endParaRPr>
          </a:p>
          <a:p>
            <a:pPr>
              <a:lnSpc>
                <a:spcPct val="150000"/>
              </a:lnSpc>
              <a:spcBef>
                <a:spcPct val="20000"/>
              </a:spcBef>
            </a:pPr>
            <a:r>
              <a:rPr kumimoji="0" lang="zh-TW" altLang="en-US" sz="2000" b="1" dirty="0">
                <a:solidFill>
                  <a:srgbClr val="17375E"/>
                </a:solidFill>
                <a:latin typeface="標楷體" pitchFamily="65" charset="-120"/>
                <a:ea typeface="標楷體" pitchFamily="65" charset="-120"/>
              </a:rPr>
              <a:t>七、期末查訪前應先行規劃配合事項</a:t>
            </a:r>
          </a:p>
        </p:txBody>
      </p:sp>
      <p:sp>
        <p:nvSpPr>
          <p:cNvPr id="1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067D78F-B881-46C6-91EE-6740F8A23DC0}" type="slidenum">
              <a:rPr lang="zh-TW" altLang="en-US" sz="1600">
                <a:solidFill>
                  <a:schemeClr val="tx1"/>
                </a:solidFill>
                <a:latin typeface="Times New Roman" pitchFamily="18" charset="0"/>
                <a:cs typeface="Times New Roman" pitchFamily="18" charset="0"/>
              </a:rPr>
              <a:pPr fontAlgn="base">
                <a:spcBef>
                  <a:spcPct val="0"/>
                </a:spcBef>
                <a:spcAft>
                  <a:spcPct val="0"/>
                </a:spcAft>
                <a:defRPr/>
              </a:pPr>
              <a:t>2</a:t>
            </a:fld>
            <a:endParaRPr lang="en-US" altLang="zh-TW" sz="1600" dirty="0">
              <a:solidFill>
                <a:schemeClr val="tx1"/>
              </a:solidFill>
              <a:latin typeface="Times New Roman" pitchFamily="18" charset="0"/>
              <a:cs typeface="Times New Roman" pitchFamily="18" charset="0"/>
            </a:endParaRPr>
          </a:p>
        </p:txBody>
      </p:sp>
      <p:grpSp>
        <p:nvGrpSpPr>
          <p:cNvPr id="26629" name="组合 714"/>
          <p:cNvGrpSpPr>
            <a:grpSpLocks noChangeAspect="1"/>
          </p:cNvGrpSpPr>
          <p:nvPr/>
        </p:nvGrpSpPr>
        <p:grpSpPr bwMode="auto">
          <a:xfrm>
            <a:off x="7564438" y="2894013"/>
            <a:ext cx="823912" cy="1838325"/>
            <a:chOff x="4899026" y="401638"/>
            <a:chExt cx="1754188" cy="3908425"/>
          </a:xfrm>
        </p:grpSpPr>
        <p:sp>
          <p:nvSpPr>
            <p:cNvPr id="26663" name="Freeform 174"/>
            <p:cNvSpPr>
              <a:spLocks/>
            </p:cNvSpPr>
            <p:nvPr/>
          </p:nvSpPr>
          <p:spPr bwMode="auto">
            <a:xfrm>
              <a:off x="5864226" y="3667125"/>
              <a:ext cx="258763" cy="642938"/>
            </a:xfrm>
            <a:custGeom>
              <a:avLst/>
              <a:gdLst>
                <a:gd name="T0" fmla="*/ 0 w 69"/>
                <a:gd name="T1" fmla="*/ 0 h 171"/>
                <a:gd name="T2" fmla="*/ 2147483647 w 69"/>
                <a:gd name="T3" fmla="*/ 0 h 171"/>
                <a:gd name="T4" fmla="*/ 2147483647 w 69"/>
                <a:gd name="T5" fmla="*/ 2147483647 h 171"/>
                <a:gd name="T6" fmla="*/ 0 w 69"/>
                <a:gd name="T7" fmla="*/ 0 h 171"/>
                <a:gd name="T8" fmla="*/ 0 60000 65536"/>
                <a:gd name="T9" fmla="*/ 0 60000 65536"/>
                <a:gd name="T10" fmla="*/ 0 60000 65536"/>
                <a:gd name="T11" fmla="*/ 0 60000 65536"/>
                <a:gd name="T12" fmla="*/ 0 w 69"/>
                <a:gd name="T13" fmla="*/ 0 h 171"/>
                <a:gd name="T14" fmla="*/ 69 w 69"/>
                <a:gd name="T15" fmla="*/ 171 h 171"/>
              </a:gdLst>
              <a:ahLst/>
              <a:cxnLst>
                <a:cxn ang="T8">
                  <a:pos x="T0" y="T1"/>
                </a:cxn>
                <a:cxn ang="T9">
                  <a:pos x="T2" y="T3"/>
                </a:cxn>
                <a:cxn ang="T10">
                  <a:pos x="T4" y="T5"/>
                </a:cxn>
                <a:cxn ang="T11">
                  <a:pos x="T6" y="T7"/>
                </a:cxn>
              </a:cxnLst>
              <a:rect l="T12" t="T13" r="T14" b="T15"/>
              <a:pathLst>
                <a:path w="69" h="171">
                  <a:moveTo>
                    <a:pt x="0" y="0"/>
                  </a:moveTo>
                  <a:cubicBezTo>
                    <a:pt x="69" y="0"/>
                    <a:pt x="69" y="0"/>
                    <a:pt x="69" y="0"/>
                  </a:cubicBezTo>
                  <a:cubicBezTo>
                    <a:pt x="69" y="0"/>
                    <a:pt x="66" y="171"/>
                    <a:pt x="35" y="171"/>
                  </a:cubicBezTo>
                  <a:cubicBezTo>
                    <a:pt x="3" y="171"/>
                    <a:pt x="0" y="0"/>
                    <a:pt x="0" y="0"/>
                  </a:cubicBezTo>
                  <a:close/>
                </a:path>
              </a:pathLst>
            </a:custGeom>
            <a:solidFill>
              <a:srgbClr val="F9DAB4"/>
            </a:solidFill>
            <a:ln w="9525">
              <a:noFill/>
              <a:round/>
              <a:headEnd/>
              <a:tailEnd/>
            </a:ln>
          </p:spPr>
          <p:txBody>
            <a:bodyPr/>
            <a:lstStyle/>
            <a:p>
              <a:endParaRPr lang="zh-TW" altLang="en-US"/>
            </a:p>
          </p:txBody>
        </p:sp>
        <p:sp>
          <p:nvSpPr>
            <p:cNvPr id="26664" name="Freeform 175"/>
            <p:cNvSpPr>
              <a:spLocks/>
            </p:cNvSpPr>
            <p:nvPr/>
          </p:nvSpPr>
          <p:spPr bwMode="auto">
            <a:xfrm>
              <a:off x="5924551" y="4189413"/>
              <a:ext cx="142875" cy="120650"/>
            </a:xfrm>
            <a:custGeom>
              <a:avLst/>
              <a:gdLst>
                <a:gd name="T0" fmla="*/ 2147483647 w 38"/>
                <a:gd name="T1" fmla="*/ 0 h 32"/>
                <a:gd name="T2" fmla="*/ 0 w 38"/>
                <a:gd name="T3" fmla="*/ 2147483647 h 32"/>
                <a:gd name="T4" fmla="*/ 2147483647 w 38"/>
                <a:gd name="T5" fmla="*/ 2147483647 h 32"/>
                <a:gd name="T6" fmla="*/ 2147483647 w 38"/>
                <a:gd name="T7" fmla="*/ 2147483647 h 32"/>
                <a:gd name="T8" fmla="*/ 2147483647 w 38"/>
                <a:gd name="T9" fmla="*/ 2147483647 h 32"/>
                <a:gd name="T10" fmla="*/ 2147483647 w 38"/>
                <a:gd name="T11" fmla="*/ 0 h 32"/>
                <a:gd name="T12" fmla="*/ 0 60000 65536"/>
                <a:gd name="T13" fmla="*/ 0 60000 65536"/>
                <a:gd name="T14" fmla="*/ 0 60000 65536"/>
                <a:gd name="T15" fmla="*/ 0 60000 65536"/>
                <a:gd name="T16" fmla="*/ 0 60000 65536"/>
                <a:gd name="T17" fmla="*/ 0 60000 65536"/>
                <a:gd name="T18" fmla="*/ 0 w 38"/>
                <a:gd name="T19" fmla="*/ 0 h 32"/>
                <a:gd name="T20" fmla="*/ 38 w 3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8" h="32">
                  <a:moveTo>
                    <a:pt x="19" y="0"/>
                  </a:moveTo>
                  <a:cubicBezTo>
                    <a:pt x="8" y="0"/>
                    <a:pt x="3" y="2"/>
                    <a:pt x="0" y="4"/>
                  </a:cubicBezTo>
                  <a:cubicBezTo>
                    <a:pt x="4" y="21"/>
                    <a:pt x="11" y="32"/>
                    <a:pt x="19" y="32"/>
                  </a:cubicBezTo>
                  <a:cubicBezTo>
                    <a:pt x="19" y="32"/>
                    <a:pt x="19" y="32"/>
                    <a:pt x="19" y="32"/>
                  </a:cubicBezTo>
                  <a:cubicBezTo>
                    <a:pt x="27" y="32"/>
                    <a:pt x="33" y="21"/>
                    <a:pt x="38" y="4"/>
                  </a:cubicBezTo>
                  <a:cubicBezTo>
                    <a:pt x="35" y="2"/>
                    <a:pt x="29" y="0"/>
                    <a:pt x="19" y="0"/>
                  </a:cubicBezTo>
                  <a:close/>
                </a:path>
              </a:pathLst>
            </a:custGeom>
            <a:solidFill>
              <a:srgbClr val="4C3626"/>
            </a:solidFill>
            <a:ln w="9525">
              <a:noFill/>
              <a:round/>
              <a:headEnd/>
              <a:tailEnd/>
            </a:ln>
          </p:spPr>
          <p:txBody>
            <a:bodyPr/>
            <a:lstStyle/>
            <a:p>
              <a:endParaRPr lang="zh-TW" altLang="en-US"/>
            </a:p>
          </p:txBody>
        </p:sp>
        <p:sp>
          <p:nvSpPr>
            <p:cNvPr id="26665" name="Freeform 176"/>
            <p:cNvSpPr>
              <a:spLocks/>
            </p:cNvSpPr>
            <p:nvPr/>
          </p:nvSpPr>
          <p:spPr bwMode="auto">
            <a:xfrm>
              <a:off x="5511801" y="3667125"/>
              <a:ext cx="258763" cy="642938"/>
            </a:xfrm>
            <a:custGeom>
              <a:avLst/>
              <a:gdLst>
                <a:gd name="T0" fmla="*/ 0 w 69"/>
                <a:gd name="T1" fmla="*/ 0 h 171"/>
                <a:gd name="T2" fmla="*/ 2147483647 w 69"/>
                <a:gd name="T3" fmla="*/ 0 h 171"/>
                <a:gd name="T4" fmla="*/ 2147483647 w 69"/>
                <a:gd name="T5" fmla="*/ 2147483647 h 171"/>
                <a:gd name="T6" fmla="*/ 0 w 69"/>
                <a:gd name="T7" fmla="*/ 0 h 171"/>
                <a:gd name="T8" fmla="*/ 0 60000 65536"/>
                <a:gd name="T9" fmla="*/ 0 60000 65536"/>
                <a:gd name="T10" fmla="*/ 0 60000 65536"/>
                <a:gd name="T11" fmla="*/ 0 60000 65536"/>
                <a:gd name="T12" fmla="*/ 0 w 69"/>
                <a:gd name="T13" fmla="*/ 0 h 171"/>
                <a:gd name="T14" fmla="*/ 69 w 69"/>
                <a:gd name="T15" fmla="*/ 171 h 171"/>
              </a:gdLst>
              <a:ahLst/>
              <a:cxnLst>
                <a:cxn ang="T8">
                  <a:pos x="T0" y="T1"/>
                </a:cxn>
                <a:cxn ang="T9">
                  <a:pos x="T2" y="T3"/>
                </a:cxn>
                <a:cxn ang="T10">
                  <a:pos x="T4" y="T5"/>
                </a:cxn>
                <a:cxn ang="T11">
                  <a:pos x="T6" y="T7"/>
                </a:cxn>
              </a:cxnLst>
              <a:rect l="T12" t="T13" r="T14" b="T15"/>
              <a:pathLst>
                <a:path w="69" h="171">
                  <a:moveTo>
                    <a:pt x="0" y="0"/>
                  </a:moveTo>
                  <a:cubicBezTo>
                    <a:pt x="69" y="0"/>
                    <a:pt x="69" y="0"/>
                    <a:pt x="69" y="0"/>
                  </a:cubicBezTo>
                  <a:cubicBezTo>
                    <a:pt x="69" y="0"/>
                    <a:pt x="66" y="171"/>
                    <a:pt x="34" y="171"/>
                  </a:cubicBezTo>
                  <a:cubicBezTo>
                    <a:pt x="3" y="171"/>
                    <a:pt x="0" y="0"/>
                    <a:pt x="0" y="0"/>
                  </a:cubicBezTo>
                  <a:close/>
                </a:path>
              </a:pathLst>
            </a:custGeom>
            <a:solidFill>
              <a:srgbClr val="F9DAB4"/>
            </a:solidFill>
            <a:ln w="9525">
              <a:noFill/>
              <a:round/>
              <a:headEnd/>
              <a:tailEnd/>
            </a:ln>
          </p:spPr>
          <p:txBody>
            <a:bodyPr/>
            <a:lstStyle/>
            <a:p>
              <a:endParaRPr lang="zh-TW" altLang="en-US"/>
            </a:p>
          </p:txBody>
        </p:sp>
        <p:sp>
          <p:nvSpPr>
            <p:cNvPr id="26666" name="Freeform 177"/>
            <p:cNvSpPr>
              <a:spLocks/>
            </p:cNvSpPr>
            <p:nvPr/>
          </p:nvSpPr>
          <p:spPr bwMode="auto">
            <a:xfrm>
              <a:off x="5567363" y="4189413"/>
              <a:ext cx="146050" cy="120650"/>
            </a:xfrm>
            <a:custGeom>
              <a:avLst/>
              <a:gdLst>
                <a:gd name="T0" fmla="*/ 2147483647 w 39"/>
                <a:gd name="T1" fmla="*/ 0 h 32"/>
                <a:gd name="T2" fmla="*/ 0 w 39"/>
                <a:gd name="T3" fmla="*/ 2147483647 h 32"/>
                <a:gd name="T4" fmla="*/ 2147483647 w 39"/>
                <a:gd name="T5" fmla="*/ 2147483647 h 32"/>
                <a:gd name="T6" fmla="*/ 2147483647 w 39"/>
                <a:gd name="T7" fmla="*/ 2147483647 h 32"/>
                <a:gd name="T8" fmla="*/ 2147483647 w 39"/>
                <a:gd name="T9" fmla="*/ 2147483647 h 32"/>
                <a:gd name="T10" fmla="*/ 2147483647 w 39"/>
                <a:gd name="T11" fmla="*/ 0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19" y="0"/>
                  </a:moveTo>
                  <a:cubicBezTo>
                    <a:pt x="9" y="0"/>
                    <a:pt x="4" y="2"/>
                    <a:pt x="0" y="4"/>
                  </a:cubicBezTo>
                  <a:cubicBezTo>
                    <a:pt x="5" y="21"/>
                    <a:pt x="11" y="32"/>
                    <a:pt x="19" y="32"/>
                  </a:cubicBezTo>
                  <a:cubicBezTo>
                    <a:pt x="19" y="32"/>
                    <a:pt x="19" y="32"/>
                    <a:pt x="19" y="32"/>
                  </a:cubicBezTo>
                  <a:cubicBezTo>
                    <a:pt x="28" y="32"/>
                    <a:pt x="34" y="21"/>
                    <a:pt x="39" y="4"/>
                  </a:cubicBezTo>
                  <a:cubicBezTo>
                    <a:pt x="35" y="2"/>
                    <a:pt x="30" y="0"/>
                    <a:pt x="19" y="0"/>
                  </a:cubicBezTo>
                  <a:close/>
                </a:path>
              </a:pathLst>
            </a:custGeom>
            <a:solidFill>
              <a:srgbClr val="4C3626"/>
            </a:solidFill>
            <a:ln w="9525">
              <a:noFill/>
              <a:round/>
              <a:headEnd/>
              <a:tailEnd/>
            </a:ln>
          </p:spPr>
          <p:txBody>
            <a:bodyPr/>
            <a:lstStyle/>
            <a:p>
              <a:endParaRPr lang="zh-TW" altLang="en-US"/>
            </a:p>
          </p:txBody>
        </p:sp>
        <p:sp>
          <p:nvSpPr>
            <p:cNvPr id="26667" name="Freeform 178"/>
            <p:cNvSpPr>
              <a:spLocks/>
            </p:cNvSpPr>
            <p:nvPr/>
          </p:nvSpPr>
          <p:spPr bwMode="auto">
            <a:xfrm>
              <a:off x="5383213" y="3094038"/>
              <a:ext cx="871538" cy="836613"/>
            </a:xfrm>
            <a:custGeom>
              <a:avLst/>
              <a:gdLst>
                <a:gd name="T0" fmla="*/ 0 w 232"/>
                <a:gd name="T1" fmla="*/ 0 h 223"/>
                <a:gd name="T2" fmla="*/ 2147483647 w 232"/>
                <a:gd name="T3" fmla="*/ 0 h 223"/>
                <a:gd name="T4" fmla="*/ 2147483647 w 232"/>
                <a:gd name="T5" fmla="*/ 2147483647 h 223"/>
                <a:gd name="T6" fmla="*/ 2147483647 w 232"/>
                <a:gd name="T7" fmla="*/ 2147483647 h 223"/>
                <a:gd name="T8" fmla="*/ 2147483647 w 232"/>
                <a:gd name="T9" fmla="*/ 2147483647 h 223"/>
                <a:gd name="T10" fmla="*/ 0 w 232"/>
                <a:gd name="T11" fmla="*/ 0 h 223"/>
                <a:gd name="T12" fmla="*/ 0 60000 65536"/>
                <a:gd name="T13" fmla="*/ 0 60000 65536"/>
                <a:gd name="T14" fmla="*/ 0 60000 65536"/>
                <a:gd name="T15" fmla="*/ 0 60000 65536"/>
                <a:gd name="T16" fmla="*/ 0 60000 65536"/>
                <a:gd name="T17" fmla="*/ 0 60000 65536"/>
                <a:gd name="T18" fmla="*/ 0 w 232"/>
                <a:gd name="T19" fmla="*/ 0 h 223"/>
                <a:gd name="T20" fmla="*/ 232 w 232"/>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232" h="223">
                  <a:moveTo>
                    <a:pt x="0" y="0"/>
                  </a:moveTo>
                  <a:cubicBezTo>
                    <a:pt x="232" y="0"/>
                    <a:pt x="232" y="0"/>
                    <a:pt x="232" y="0"/>
                  </a:cubicBezTo>
                  <a:cubicBezTo>
                    <a:pt x="225" y="216"/>
                    <a:pt x="225" y="216"/>
                    <a:pt x="225" y="216"/>
                  </a:cubicBezTo>
                  <a:cubicBezTo>
                    <a:pt x="225" y="216"/>
                    <a:pt x="171" y="223"/>
                    <a:pt x="116" y="223"/>
                  </a:cubicBezTo>
                  <a:cubicBezTo>
                    <a:pt x="60" y="223"/>
                    <a:pt x="7" y="216"/>
                    <a:pt x="7" y="216"/>
                  </a:cubicBezTo>
                  <a:lnTo>
                    <a:pt x="0" y="0"/>
                  </a:lnTo>
                  <a:close/>
                </a:path>
              </a:pathLst>
            </a:custGeom>
            <a:solidFill>
              <a:srgbClr val="393C3D"/>
            </a:solidFill>
            <a:ln w="9525">
              <a:noFill/>
              <a:round/>
              <a:headEnd/>
              <a:tailEnd/>
            </a:ln>
          </p:spPr>
          <p:txBody>
            <a:bodyPr/>
            <a:lstStyle/>
            <a:p>
              <a:endParaRPr lang="zh-TW" altLang="en-US"/>
            </a:p>
          </p:txBody>
        </p:sp>
        <p:sp>
          <p:nvSpPr>
            <p:cNvPr id="26668" name="Freeform 179"/>
            <p:cNvSpPr>
              <a:spLocks/>
            </p:cNvSpPr>
            <p:nvPr/>
          </p:nvSpPr>
          <p:spPr bwMode="auto">
            <a:xfrm>
              <a:off x="4899026" y="401638"/>
              <a:ext cx="1754188" cy="2635250"/>
            </a:xfrm>
            <a:custGeom>
              <a:avLst/>
              <a:gdLst>
                <a:gd name="T0" fmla="*/ 2147483647 w 467"/>
                <a:gd name="T1" fmla="*/ 2147483647 h 702"/>
                <a:gd name="T2" fmla="*/ 2147483647 w 467"/>
                <a:gd name="T3" fmla="*/ 2147483647 h 702"/>
                <a:gd name="T4" fmla="*/ 2147483647 w 467"/>
                <a:gd name="T5" fmla="*/ 0 h 702"/>
                <a:gd name="T6" fmla="*/ 2147483647 w 467"/>
                <a:gd name="T7" fmla="*/ 2147483647 h 702"/>
                <a:gd name="T8" fmla="*/ 2147483647 w 467"/>
                <a:gd name="T9" fmla="*/ 2147483647 h 702"/>
                <a:gd name="T10" fmla="*/ 2147483647 w 467"/>
                <a:gd name="T11" fmla="*/ 2147483647 h 702"/>
                <a:gd name="T12" fmla="*/ 2147483647 w 467"/>
                <a:gd name="T13" fmla="*/ 2147483647 h 702"/>
                <a:gd name="T14" fmla="*/ 2147483647 w 467"/>
                <a:gd name="T15" fmla="*/ 2147483647 h 702"/>
                <a:gd name="T16" fmla="*/ 2147483647 w 467"/>
                <a:gd name="T17" fmla="*/ 2147483647 h 7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7"/>
                <a:gd name="T28" fmla="*/ 0 h 702"/>
                <a:gd name="T29" fmla="*/ 467 w 467"/>
                <a:gd name="T30" fmla="*/ 702 h 7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7" h="702">
                  <a:moveTo>
                    <a:pt x="398" y="506"/>
                  </a:moveTo>
                  <a:cubicBezTo>
                    <a:pt x="405" y="408"/>
                    <a:pt x="467" y="295"/>
                    <a:pt x="447" y="169"/>
                  </a:cubicBezTo>
                  <a:cubicBezTo>
                    <a:pt x="432" y="75"/>
                    <a:pt x="351" y="0"/>
                    <a:pt x="234" y="0"/>
                  </a:cubicBezTo>
                  <a:cubicBezTo>
                    <a:pt x="116" y="0"/>
                    <a:pt x="36" y="75"/>
                    <a:pt x="20" y="169"/>
                  </a:cubicBezTo>
                  <a:cubicBezTo>
                    <a:pt x="0" y="295"/>
                    <a:pt x="62" y="408"/>
                    <a:pt x="69" y="506"/>
                  </a:cubicBezTo>
                  <a:cubicBezTo>
                    <a:pt x="78" y="626"/>
                    <a:pt x="59" y="680"/>
                    <a:pt x="59" y="680"/>
                  </a:cubicBezTo>
                  <a:cubicBezTo>
                    <a:pt x="103" y="700"/>
                    <a:pt x="234" y="702"/>
                    <a:pt x="234" y="702"/>
                  </a:cubicBezTo>
                  <a:cubicBezTo>
                    <a:pt x="234" y="702"/>
                    <a:pt x="364" y="700"/>
                    <a:pt x="408" y="680"/>
                  </a:cubicBezTo>
                  <a:cubicBezTo>
                    <a:pt x="408" y="680"/>
                    <a:pt x="389" y="626"/>
                    <a:pt x="398" y="506"/>
                  </a:cubicBezTo>
                  <a:close/>
                </a:path>
              </a:pathLst>
            </a:custGeom>
            <a:solidFill>
              <a:srgbClr val="4C3626"/>
            </a:solidFill>
            <a:ln w="9525">
              <a:noFill/>
              <a:round/>
              <a:headEnd/>
              <a:tailEnd/>
            </a:ln>
          </p:spPr>
          <p:txBody>
            <a:bodyPr/>
            <a:lstStyle/>
            <a:p>
              <a:endParaRPr lang="zh-TW" altLang="en-US"/>
            </a:p>
          </p:txBody>
        </p:sp>
        <p:sp>
          <p:nvSpPr>
            <p:cNvPr id="26669" name="Rectangle 180"/>
            <p:cNvSpPr>
              <a:spLocks noChangeArrowheads="1"/>
            </p:cNvSpPr>
            <p:nvPr/>
          </p:nvSpPr>
          <p:spPr bwMode="auto">
            <a:xfrm>
              <a:off x="5541963" y="2008188"/>
              <a:ext cx="514350" cy="495300"/>
            </a:xfrm>
            <a:prstGeom prst="rect">
              <a:avLst/>
            </a:prstGeom>
            <a:solidFill>
              <a:srgbClr val="F9F5ED"/>
            </a:solidFill>
            <a:ln w="9525">
              <a:noFill/>
              <a:miter lim="800000"/>
              <a:headEnd/>
              <a:tailEnd/>
            </a:ln>
          </p:spPr>
          <p:txBody>
            <a:bodyPr/>
            <a:lstStyle/>
            <a:p>
              <a:endParaRPr lang="zh-CN" altLang="en-US"/>
            </a:p>
          </p:txBody>
        </p:sp>
        <p:sp>
          <p:nvSpPr>
            <p:cNvPr id="26670" name="Freeform 181"/>
            <p:cNvSpPr>
              <a:spLocks/>
            </p:cNvSpPr>
            <p:nvPr/>
          </p:nvSpPr>
          <p:spPr bwMode="auto">
            <a:xfrm>
              <a:off x="6213476" y="2973388"/>
              <a:ext cx="203200" cy="360363"/>
            </a:xfrm>
            <a:custGeom>
              <a:avLst/>
              <a:gdLst>
                <a:gd name="T0" fmla="*/ 2147483647 w 54"/>
                <a:gd name="T1" fmla="*/ 0 h 96"/>
                <a:gd name="T2" fmla="*/ 2147483647 w 54"/>
                <a:gd name="T3" fmla="*/ 2147483647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0 h 96"/>
                <a:gd name="T14" fmla="*/ 0 60000 65536"/>
                <a:gd name="T15" fmla="*/ 0 60000 65536"/>
                <a:gd name="T16" fmla="*/ 0 60000 65536"/>
                <a:gd name="T17" fmla="*/ 0 60000 65536"/>
                <a:gd name="T18" fmla="*/ 0 60000 65536"/>
                <a:gd name="T19" fmla="*/ 0 60000 65536"/>
                <a:gd name="T20" fmla="*/ 0 60000 65536"/>
                <a:gd name="T21" fmla="*/ 0 w 54"/>
                <a:gd name="T22" fmla="*/ 0 h 96"/>
                <a:gd name="T23" fmla="*/ 54 w 5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96">
                  <a:moveTo>
                    <a:pt x="48" y="0"/>
                  </a:moveTo>
                  <a:cubicBezTo>
                    <a:pt x="48" y="0"/>
                    <a:pt x="54" y="37"/>
                    <a:pt x="44" y="60"/>
                  </a:cubicBezTo>
                  <a:cubicBezTo>
                    <a:pt x="34" y="82"/>
                    <a:pt x="24" y="96"/>
                    <a:pt x="12" y="91"/>
                  </a:cubicBezTo>
                  <a:cubicBezTo>
                    <a:pt x="0" y="87"/>
                    <a:pt x="19" y="63"/>
                    <a:pt x="20" y="62"/>
                  </a:cubicBezTo>
                  <a:cubicBezTo>
                    <a:pt x="20" y="62"/>
                    <a:pt x="14" y="64"/>
                    <a:pt x="12" y="60"/>
                  </a:cubicBezTo>
                  <a:cubicBezTo>
                    <a:pt x="10" y="57"/>
                    <a:pt x="9" y="26"/>
                    <a:pt x="13" y="8"/>
                  </a:cubicBezTo>
                  <a:lnTo>
                    <a:pt x="48" y="0"/>
                  </a:lnTo>
                  <a:close/>
                </a:path>
              </a:pathLst>
            </a:custGeom>
            <a:solidFill>
              <a:srgbClr val="F9DAB4"/>
            </a:solidFill>
            <a:ln w="9525">
              <a:noFill/>
              <a:round/>
              <a:headEnd/>
              <a:tailEnd/>
            </a:ln>
          </p:spPr>
          <p:txBody>
            <a:bodyPr/>
            <a:lstStyle/>
            <a:p>
              <a:endParaRPr lang="zh-TW" altLang="en-US"/>
            </a:p>
          </p:txBody>
        </p:sp>
        <p:sp>
          <p:nvSpPr>
            <p:cNvPr id="26671" name="Freeform 182"/>
            <p:cNvSpPr>
              <a:spLocks/>
            </p:cNvSpPr>
            <p:nvPr/>
          </p:nvSpPr>
          <p:spPr bwMode="auto">
            <a:xfrm>
              <a:off x="6273801" y="3157538"/>
              <a:ext cx="60325" cy="71438"/>
            </a:xfrm>
            <a:custGeom>
              <a:avLst/>
              <a:gdLst>
                <a:gd name="T0" fmla="*/ 0 w 16"/>
                <a:gd name="T1" fmla="*/ 2147483647 h 19"/>
                <a:gd name="T2" fmla="*/ 2147483647 w 16"/>
                <a:gd name="T3" fmla="*/ 2147483647 h 19"/>
                <a:gd name="T4" fmla="*/ 2147483647 w 16"/>
                <a:gd name="T5" fmla="*/ 0 h 19"/>
                <a:gd name="T6" fmla="*/ 0 w 16"/>
                <a:gd name="T7" fmla="*/ 2147483647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0" y="19"/>
                  </a:moveTo>
                  <a:cubicBezTo>
                    <a:pt x="2" y="16"/>
                    <a:pt x="4" y="13"/>
                    <a:pt x="4" y="13"/>
                  </a:cubicBezTo>
                  <a:cubicBezTo>
                    <a:pt x="4" y="13"/>
                    <a:pt x="10" y="11"/>
                    <a:pt x="12" y="0"/>
                  </a:cubicBezTo>
                  <a:cubicBezTo>
                    <a:pt x="12" y="0"/>
                    <a:pt x="16" y="16"/>
                    <a:pt x="0" y="19"/>
                  </a:cubicBezTo>
                  <a:close/>
                </a:path>
              </a:pathLst>
            </a:custGeom>
            <a:solidFill>
              <a:srgbClr val="EFC4A0"/>
            </a:solidFill>
            <a:ln w="9525">
              <a:noFill/>
              <a:round/>
              <a:headEnd/>
              <a:tailEnd/>
            </a:ln>
          </p:spPr>
          <p:txBody>
            <a:bodyPr/>
            <a:lstStyle/>
            <a:p>
              <a:endParaRPr lang="zh-TW" altLang="en-US"/>
            </a:p>
          </p:txBody>
        </p:sp>
        <p:sp>
          <p:nvSpPr>
            <p:cNvPr id="26672" name="Freeform 183"/>
            <p:cNvSpPr>
              <a:spLocks/>
            </p:cNvSpPr>
            <p:nvPr/>
          </p:nvSpPr>
          <p:spPr bwMode="auto">
            <a:xfrm>
              <a:off x="5173663" y="2008188"/>
              <a:ext cx="1238250" cy="1168400"/>
            </a:xfrm>
            <a:custGeom>
              <a:avLst/>
              <a:gdLst>
                <a:gd name="T0" fmla="*/ 2147483647 w 330"/>
                <a:gd name="T1" fmla="*/ 0 h 311"/>
                <a:gd name="T2" fmla="*/ 2147483647 w 330"/>
                <a:gd name="T3" fmla="*/ 2147483647 h 311"/>
                <a:gd name="T4" fmla="*/ 2147483647 w 330"/>
                <a:gd name="T5" fmla="*/ 2147483647 h 311"/>
                <a:gd name="T6" fmla="*/ 2147483647 w 330"/>
                <a:gd name="T7" fmla="*/ 2147483647 h 311"/>
                <a:gd name="T8" fmla="*/ 2147483647 w 330"/>
                <a:gd name="T9" fmla="*/ 2147483647 h 311"/>
                <a:gd name="T10" fmla="*/ 2147483647 w 330"/>
                <a:gd name="T11" fmla="*/ 2147483647 h 311"/>
                <a:gd name="T12" fmla="*/ 2147483647 w 330"/>
                <a:gd name="T13" fmla="*/ 2147483647 h 311"/>
                <a:gd name="T14" fmla="*/ 2147483647 w 330"/>
                <a:gd name="T15" fmla="*/ 0 h 311"/>
                <a:gd name="T16" fmla="*/ 2147483647 w 330"/>
                <a:gd name="T17" fmla="*/ 2147483647 h 311"/>
                <a:gd name="T18" fmla="*/ 2147483647 w 330"/>
                <a:gd name="T19" fmla="*/ 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311"/>
                <a:gd name="T32" fmla="*/ 330 w 330"/>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311">
                  <a:moveTo>
                    <a:pt x="98" y="0"/>
                  </a:moveTo>
                  <a:cubicBezTo>
                    <a:pt x="98" y="0"/>
                    <a:pt x="2" y="150"/>
                    <a:pt x="1" y="201"/>
                  </a:cubicBezTo>
                  <a:cubicBezTo>
                    <a:pt x="0" y="233"/>
                    <a:pt x="38" y="264"/>
                    <a:pt x="56" y="280"/>
                  </a:cubicBezTo>
                  <a:cubicBezTo>
                    <a:pt x="56" y="289"/>
                    <a:pt x="56" y="289"/>
                    <a:pt x="56" y="289"/>
                  </a:cubicBezTo>
                  <a:cubicBezTo>
                    <a:pt x="56" y="289"/>
                    <a:pt x="142" y="311"/>
                    <a:pt x="288" y="289"/>
                  </a:cubicBezTo>
                  <a:cubicBezTo>
                    <a:pt x="288" y="269"/>
                    <a:pt x="288" y="269"/>
                    <a:pt x="288" y="269"/>
                  </a:cubicBezTo>
                  <a:cubicBezTo>
                    <a:pt x="288" y="269"/>
                    <a:pt x="318" y="271"/>
                    <a:pt x="330" y="262"/>
                  </a:cubicBezTo>
                  <a:cubicBezTo>
                    <a:pt x="330" y="262"/>
                    <a:pt x="327" y="124"/>
                    <a:pt x="231" y="0"/>
                  </a:cubicBezTo>
                  <a:cubicBezTo>
                    <a:pt x="222" y="36"/>
                    <a:pt x="202" y="76"/>
                    <a:pt x="166" y="113"/>
                  </a:cubicBezTo>
                  <a:cubicBezTo>
                    <a:pt x="135" y="84"/>
                    <a:pt x="114" y="44"/>
                    <a:pt x="98" y="0"/>
                  </a:cubicBezTo>
                  <a:close/>
                </a:path>
              </a:pathLst>
            </a:custGeom>
            <a:solidFill>
              <a:srgbClr val="54A3B5"/>
            </a:solidFill>
            <a:ln w="9525">
              <a:noFill/>
              <a:round/>
              <a:headEnd/>
              <a:tailEnd/>
            </a:ln>
          </p:spPr>
          <p:txBody>
            <a:bodyPr/>
            <a:lstStyle/>
            <a:p>
              <a:endParaRPr lang="zh-TW" altLang="en-US"/>
            </a:p>
          </p:txBody>
        </p:sp>
        <p:sp>
          <p:nvSpPr>
            <p:cNvPr id="26673" name="Freeform 184"/>
            <p:cNvSpPr>
              <a:spLocks/>
            </p:cNvSpPr>
            <p:nvPr/>
          </p:nvSpPr>
          <p:spPr bwMode="auto">
            <a:xfrm>
              <a:off x="5327651" y="2316163"/>
              <a:ext cx="119063" cy="742950"/>
            </a:xfrm>
            <a:custGeom>
              <a:avLst/>
              <a:gdLst>
                <a:gd name="T0" fmla="*/ 0 w 32"/>
                <a:gd name="T1" fmla="*/ 2147483647 h 198"/>
                <a:gd name="T2" fmla="*/ 2147483647 w 32"/>
                <a:gd name="T3" fmla="*/ 2147483647 h 198"/>
                <a:gd name="T4" fmla="*/ 2147483647 w 32"/>
                <a:gd name="T5" fmla="*/ 0 h 198"/>
                <a:gd name="T6" fmla="*/ 0 w 32"/>
                <a:gd name="T7" fmla="*/ 2147483647 h 198"/>
                <a:gd name="T8" fmla="*/ 0 60000 65536"/>
                <a:gd name="T9" fmla="*/ 0 60000 65536"/>
                <a:gd name="T10" fmla="*/ 0 60000 65536"/>
                <a:gd name="T11" fmla="*/ 0 60000 65536"/>
                <a:gd name="T12" fmla="*/ 0 w 32"/>
                <a:gd name="T13" fmla="*/ 0 h 198"/>
                <a:gd name="T14" fmla="*/ 32 w 32"/>
                <a:gd name="T15" fmla="*/ 198 h 198"/>
              </a:gdLst>
              <a:ahLst/>
              <a:cxnLst>
                <a:cxn ang="T8">
                  <a:pos x="T0" y="T1"/>
                </a:cxn>
                <a:cxn ang="T9">
                  <a:pos x="T2" y="T3"/>
                </a:cxn>
                <a:cxn ang="T10">
                  <a:pos x="T4" y="T5"/>
                </a:cxn>
                <a:cxn ang="T11">
                  <a:pos x="T6" y="T7"/>
                </a:cxn>
              </a:cxnLst>
              <a:rect l="T12" t="T13" r="T14" b="T15"/>
              <a:pathLst>
                <a:path w="32" h="198">
                  <a:moveTo>
                    <a:pt x="0" y="185"/>
                  </a:moveTo>
                  <a:cubicBezTo>
                    <a:pt x="6" y="190"/>
                    <a:pt x="11" y="194"/>
                    <a:pt x="15" y="198"/>
                  </a:cubicBezTo>
                  <a:cubicBezTo>
                    <a:pt x="15" y="198"/>
                    <a:pt x="17" y="102"/>
                    <a:pt x="32" y="0"/>
                  </a:cubicBezTo>
                  <a:cubicBezTo>
                    <a:pt x="32" y="0"/>
                    <a:pt x="5" y="101"/>
                    <a:pt x="0" y="185"/>
                  </a:cubicBezTo>
                  <a:close/>
                </a:path>
              </a:pathLst>
            </a:custGeom>
            <a:solidFill>
              <a:srgbClr val="4493A0"/>
            </a:solidFill>
            <a:ln w="9525">
              <a:noFill/>
              <a:round/>
              <a:headEnd/>
              <a:tailEnd/>
            </a:ln>
          </p:spPr>
          <p:txBody>
            <a:bodyPr/>
            <a:lstStyle/>
            <a:p>
              <a:endParaRPr lang="zh-TW" altLang="en-US"/>
            </a:p>
          </p:txBody>
        </p:sp>
        <p:sp>
          <p:nvSpPr>
            <p:cNvPr id="26674" name="Freeform 185"/>
            <p:cNvSpPr>
              <a:spLocks/>
            </p:cNvSpPr>
            <p:nvPr/>
          </p:nvSpPr>
          <p:spPr bwMode="auto">
            <a:xfrm>
              <a:off x="6138863" y="2289175"/>
              <a:ext cx="165100" cy="728663"/>
            </a:xfrm>
            <a:custGeom>
              <a:avLst/>
              <a:gdLst>
                <a:gd name="T0" fmla="*/ 2147483647 w 44"/>
                <a:gd name="T1" fmla="*/ 2147483647 h 194"/>
                <a:gd name="T2" fmla="*/ 0 w 44"/>
                <a:gd name="T3" fmla="*/ 0 h 194"/>
                <a:gd name="T4" fmla="*/ 2147483647 w 44"/>
                <a:gd name="T5" fmla="*/ 2147483647 h 194"/>
                <a:gd name="T6" fmla="*/ 2147483647 w 44"/>
                <a:gd name="T7" fmla="*/ 2147483647 h 194"/>
                <a:gd name="T8" fmla="*/ 0 60000 65536"/>
                <a:gd name="T9" fmla="*/ 0 60000 65536"/>
                <a:gd name="T10" fmla="*/ 0 60000 65536"/>
                <a:gd name="T11" fmla="*/ 0 60000 65536"/>
                <a:gd name="T12" fmla="*/ 0 w 44"/>
                <a:gd name="T13" fmla="*/ 0 h 194"/>
                <a:gd name="T14" fmla="*/ 44 w 44"/>
                <a:gd name="T15" fmla="*/ 194 h 194"/>
              </a:gdLst>
              <a:ahLst/>
              <a:cxnLst>
                <a:cxn ang="T8">
                  <a:pos x="T0" y="T1"/>
                </a:cxn>
                <a:cxn ang="T9">
                  <a:pos x="T2" y="T3"/>
                </a:cxn>
                <a:cxn ang="T10">
                  <a:pos x="T4" y="T5"/>
                </a:cxn>
                <a:cxn ang="T11">
                  <a:pos x="T6" y="T7"/>
                </a:cxn>
              </a:cxnLst>
              <a:rect l="T12" t="T13" r="T14" b="T15"/>
              <a:pathLst>
                <a:path w="44" h="194">
                  <a:moveTo>
                    <a:pt x="44" y="194"/>
                  </a:moveTo>
                  <a:cubicBezTo>
                    <a:pt x="34" y="94"/>
                    <a:pt x="0" y="0"/>
                    <a:pt x="0" y="0"/>
                  </a:cubicBezTo>
                  <a:cubicBezTo>
                    <a:pt x="15" y="60"/>
                    <a:pt x="31" y="194"/>
                    <a:pt x="31" y="194"/>
                  </a:cubicBezTo>
                  <a:cubicBezTo>
                    <a:pt x="31" y="194"/>
                    <a:pt x="36" y="194"/>
                    <a:pt x="44" y="194"/>
                  </a:cubicBezTo>
                  <a:close/>
                </a:path>
              </a:pathLst>
            </a:custGeom>
            <a:solidFill>
              <a:srgbClr val="4493A0"/>
            </a:solidFill>
            <a:ln w="9525">
              <a:noFill/>
              <a:round/>
              <a:headEnd/>
              <a:tailEnd/>
            </a:ln>
          </p:spPr>
          <p:txBody>
            <a:bodyPr/>
            <a:lstStyle/>
            <a:p>
              <a:endParaRPr lang="zh-TW" altLang="en-US"/>
            </a:p>
          </p:txBody>
        </p:sp>
        <p:sp>
          <p:nvSpPr>
            <p:cNvPr id="26675" name="Freeform 186"/>
            <p:cNvSpPr>
              <a:spLocks/>
            </p:cNvSpPr>
            <p:nvPr/>
          </p:nvSpPr>
          <p:spPr bwMode="auto">
            <a:xfrm>
              <a:off x="5795963" y="2071688"/>
              <a:ext cx="323850" cy="360363"/>
            </a:xfrm>
            <a:custGeom>
              <a:avLst/>
              <a:gdLst>
                <a:gd name="T0" fmla="*/ 2147483647 w 86"/>
                <a:gd name="T1" fmla="*/ 2147483647 h 96"/>
                <a:gd name="T2" fmla="*/ 2147483647 w 86"/>
                <a:gd name="T3" fmla="*/ 2147483647 h 96"/>
                <a:gd name="T4" fmla="*/ 2147483647 w 86"/>
                <a:gd name="T5" fmla="*/ 2147483647 h 96"/>
                <a:gd name="T6" fmla="*/ 2147483647 w 86"/>
                <a:gd name="T7" fmla="*/ 0 h 96"/>
                <a:gd name="T8" fmla="*/ 2147483647 w 86"/>
                <a:gd name="T9" fmla="*/ 0 h 96"/>
                <a:gd name="T10" fmla="*/ 0 w 86"/>
                <a:gd name="T11" fmla="*/ 2147483647 h 96"/>
                <a:gd name="T12" fmla="*/ 2147483647 w 86"/>
                <a:gd name="T13" fmla="*/ 2147483647 h 96"/>
                <a:gd name="T14" fmla="*/ 0 60000 65536"/>
                <a:gd name="T15" fmla="*/ 0 60000 65536"/>
                <a:gd name="T16" fmla="*/ 0 60000 65536"/>
                <a:gd name="T17" fmla="*/ 0 60000 65536"/>
                <a:gd name="T18" fmla="*/ 0 60000 65536"/>
                <a:gd name="T19" fmla="*/ 0 60000 65536"/>
                <a:gd name="T20" fmla="*/ 0 60000 65536"/>
                <a:gd name="T21" fmla="*/ 0 w 86"/>
                <a:gd name="T22" fmla="*/ 0 h 96"/>
                <a:gd name="T23" fmla="*/ 86 w 8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96">
                  <a:moveTo>
                    <a:pt x="58" y="84"/>
                  </a:moveTo>
                  <a:cubicBezTo>
                    <a:pt x="63" y="75"/>
                    <a:pt x="50" y="60"/>
                    <a:pt x="50" y="60"/>
                  </a:cubicBezTo>
                  <a:cubicBezTo>
                    <a:pt x="50" y="60"/>
                    <a:pt x="72" y="64"/>
                    <a:pt x="79" y="49"/>
                  </a:cubicBezTo>
                  <a:cubicBezTo>
                    <a:pt x="86" y="34"/>
                    <a:pt x="60" y="0"/>
                    <a:pt x="60" y="0"/>
                  </a:cubicBezTo>
                  <a:cubicBezTo>
                    <a:pt x="60" y="0"/>
                    <a:pt x="60" y="0"/>
                    <a:pt x="60" y="0"/>
                  </a:cubicBezTo>
                  <a:cubicBezTo>
                    <a:pt x="49" y="32"/>
                    <a:pt x="30" y="65"/>
                    <a:pt x="0" y="96"/>
                  </a:cubicBezTo>
                  <a:cubicBezTo>
                    <a:pt x="0" y="96"/>
                    <a:pt x="52" y="94"/>
                    <a:pt x="58" y="84"/>
                  </a:cubicBezTo>
                  <a:close/>
                </a:path>
              </a:pathLst>
            </a:custGeom>
            <a:solidFill>
              <a:srgbClr val="4493A0"/>
            </a:solidFill>
            <a:ln w="9525">
              <a:noFill/>
              <a:round/>
              <a:headEnd/>
              <a:tailEnd/>
            </a:ln>
          </p:spPr>
          <p:txBody>
            <a:bodyPr/>
            <a:lstStyle/>
            <a:p>
              <a:endParaRPr lang="zh-TW" altLang="en-US"/>
            </a:p>
          </p:txBody>
        </p:sp>
        <p:sp>
          <p:nvSpPr>
            <p:cNvPr id="26676" name="Freeform 187"/>
            <p:cNvSpPr>
              <a:spLocks/>
            </p:cNvSpPr>
            <p:nvPr/>
          </p:nvSpPr>
          <p:spPr bwMode="auto">
            <a:xfrm>
              <a:off x="5473701" y="2087563"/>
              <a:ext cx="322263" cy="344488"/>
            </a:xfrm>
            <a:custGeom>
              <a:avLst/>
              <a:gdLst>
                <a:gd name="T0" fmla="*/ 2147483647 w 86"/>
                <a:gd name="T1" fmla="*/ 0 h 92"/>
                <a:gd name="T2" fmla="*/ 2147483647 w 86"/>
                <a:gd name="T3" fmla="*/ 0 h 92"/>
                <a:gd name="T4" fmla="*/ 2147483647 w 86"/>
                <a:gd name="T5" fmla="*/ 2147483647 h 92"/>
                <a:gd name="T6" fmla="*/ 2147483647 w 86"/>
                <a:gd name="T7" fmla="*/ 2147483647 h 92"/>
                <a:gd name="T8" fmla="*/ 2147483647 w 86"/>
                <a:gd name="T9" fmla="*/ 2147483647 h 92"/>
                <a:gd name="T10" fmla="*/ 2147483647 w 86"/>
                <a:gd name="T11" fmla="*/ 2147483647 h 92"/>
                <a:gd name="T12" fmla="*/ 2147483647 w 86"/>
                <a:gd name="T13" fmla="*/ 0 h 92"/>
                <a:gd name="T14" fmla="*/ 0 60000 65536"/>
                <a:gd name="T15" fmla="*/ 0 60000 65536"/>
                <a:gd name="T16" fmla="*/ 0 60000 65536"/>
                <a:gd name="T17" fmla="*/ 0 60000 65536"/>
                <a:gd name="T18" fmla="*/ 0 60000 65536"/>
                <a:gd name="T19" fmla="*/ 0 60000 65536"/>
                <a:gd name="T20" fmla="*/ 0 60000 65536"/>
                <a:gd name="T21" fmla="*/ 0 w 86"/>
                <a:gd name="T22" fmla="*/ 0 h 92"/>
                <a:gd name="T23" fmla="*/ 86 w 8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92">
                  <a:moveTo>
                    <a:pt x="27" y="0"/>
                  </a:moveTo>
                  <a:cubicBezTo>
                    <a:pt x="27" y="0"/>
                    <a:pt x="27" y="0"/>
                    <a:pt x="27" y="0"/>
                  </a:cubicBezTo>
                  <a:cubicBezTo>
                    <a:pt x="27" y="0"/>
                    <a:pt x="0" y="30"/>
                    <a:pt x="6" y="45"/>
                  </a:cubicBezTo>
                  <a:cubicBezTo>
                    <a:pt x="13" y="60"/>
                    <a:pt x="35" y="56"/>
                    <a:pt x="35" y="56"/>
                  </a:cubicBezTo>
                  <a:cubicBezTo>
                    <a:pt x="35" y="56"/>
                    <a:pt x="22" y="71"/>
                    <a:pt x="27" y="80"/>
                  </a:cubicBezTo>
                  <a:cubicBezTo>
                    <a:pt x="33" y="90"/>
                    <a:pt x="86" y="92"/>
                    <a:pt x="86" y="92"/>
                  </a:cubicBezTo>
                  <a:cubicBezTo>
                    <a:pt x="60" y="68"/>
                    <a:pt x="42" y="36"/>
                    <a:pt x="27" y="0"/>
                  </a:cubicBezTo>
                  <a:close/>
                </a:path>
              </a:pathLst>
            </a:custGeom>
            <a:solidFill>
              <a:srgbClr val="4493A0"/>
            </a:solidFill>
            <a:ln w="9525">
              <a:noFill/>
              <a:round/>
              <a:headEnd/>
              <a:tailEnd/>
            </a:ln>
          </p:spPr>
          <p:txBody>
            <a:bodyPr/>
            <a:lstStyle/>
            <a:p>
              <a:endParaRPr lang="zh-TW" altLang="en-US"/>
            </a:p>
          </p:txBody>
        </p:sp>
        <p:sp>
          <p:nvSpPr>
            <p:cNvPr id="26677" name="Freeform 188"/>
            <p:cNvSpPr>
              <a:spLocks/>
            </p:cNvSpPr>
            <p:nvPr/>
          </p:nvSpPr>
          <p:spPr bwMode="auto">
            <a:xfrm>
              <a:off x="4913313" y="1411288"/>
              <a:ext cx="331788" cy="442913"/>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0 60000 65536"/>
                <a:gd name="T9" fmla="*/ 0 60000 65536"/>
                <a:gd name="T10" fmla="*/ 0 60000 65536"/>
                <a:gd name="T11" fmla="*/ 0 60000 65536"/>
                <a:gd name="T12" fmla="*/ 0 w 88"/>
                <a:gd name="T13" fmla="*/ 0 h 118"/>
                <a:gd name="T14" fmla="*/ 88 w 88"/>
                <a:gd name="T15" fmla="*/ 118 h 118"/>
              </a:gdLst>
              <a:ahLst/>
              <a:cxnLst>
                <a:cxn ang="T8">
                  <a:pos x="T0" y="T1"/>
                </a:cxn>
                <a:cxn ang="T9">
                  <a:pos x="T2" y="T3"/>
                </a:cxn>
                <a:cxn ang="T10">
                  <a:pos x="T4" y="T5"/>
                </a:cxn>
                <a:cxn ang="T11">
                  <a:pos x="T6" y="T7"/>
                </a:cxn>
              </a:cxnLst>
              <a:rect l="T12" t="T13" r="T14" b="T15"/>
              <a:pathLst>
                <a:path w="88" h="118">
                  <a:moveTo>
                    <a:pt x="61" y="17"/>
                  </a:moveTo>
                  <a:cubicBezTo>
                    <a:pt x="61" y="17"/>
                    <a:pt x="38" y="0"/>
                    <a:pt x="19" y="17"/>
                  </a:cubicBezTo>
                  <a:cubicBezTo>
                    <a:pt x="0" y="33"/>
                    <a:pt x="12" y="118"/>
                    <a:pt x="88" y="109"/>
                  </a:cubicBezTo>
                  <a:lnTo>
                    <a:pt x="61" y="17"/>
                  </a:lnTo>
                  <a:close/>
                </a:path>
              </a:pathLst>
            </a:custGeom>
            <a:solidFill>
              <a:srgbClr val="F4D3B0"/>
            </a:solidFill>
            <a:ln w="9525">
              <a:noFill/>
              <a:round/>
              <a:headEnd/>
              <a:tailEnd/>
            </a:ln>
          </p:spPr>
          <p:txBody>
            <a:bodyPr/>
            <a:lstStyle/>
            <a:p>
              <a:endParaRPr lang="zh-TW" altLang="en-US"/>
            </a:p>
          </p:txBody>
        </p:sp>
        <p:sp>
          <p:nvSpPr>
            <p:cNvPr id="26678" name="Freeform 189"/>
            <p:cNvSpPr>
              <a:spLocks/>
            </p:cNvSpPr>
            <p:nvPr/>
          </p:nvSpPr>
          <p:spPr bwMode="auto">
            <a:xfrm>
              <a:off x="6307138" y="1411288"/>
              <a:ext cx="330200" cy="442913"/>
            </a:xfrm>
            <a:custGeom>
              <a:avLst/>
              <a:gdLst>
                <a:gd name="T0" fmla="*/ 2147483647 w 88"/>
                <a:gd name="T1" fmla="*/ 2147483647 h 118"/>
                <a:gd name="T2" fmla="*/ 2147483647 w 88"/>
                <a:gd name="T3" fmla="*/ 2147483647 h 118"/>
                <a:gd name="T4" fmla="*/ 0 w 88"/>
                <a:gd name="T5" fmla="*/ 2147483647 h 118"/>
                <a:gd name="T6" fmla="*/ 2147483647 w 88"/>
                <a:gd name="T7" fmla="*/ 2147483647 h 118"/>
                <a:gd name="T8" fmla="*/ 0 60000 65536"/>
                <a:gd name="T9" fmla="*/ 0 60000 65536"/>
                <a:gd name="T10" fmla="*/ 0 60000 65536"/>
                <a:gd name="T11" fmla="*/ 0 60000 65536"/>
                <a:gd name="T12" fmla="*/ 0 w 88"/>
                <a:gd name="T13" fmla="*/ 0 h 118"/>
                <a:gd name="T14" fmla="*/ 88 w 88"/>
                <a:gd name="T15" fmla="*/ 118 h 118"/>
              </a:gdLst>
              <a:ahLst/>
              <a:cxnLst>
                <a:cxn ang="T8">
                  <a:pos x="T0" y="T1"/>
                </a:cxn>
                <a:cxn ang="T9">
                  <a:pos x="T2" y="T3"/>
                </a:cxn>
                <a:cxn ang="T10">
                  <a:pos x="T4" y="T5"/>
                </a:cxn>
                <a:cxn ang="T11">
                  <a:pos x="T6" y="T7"/>
                </a:cxn>
              </a:cxnLst>
              <a:rect l="T12" t="T13" r="T14" b="T15"/>
              <a:pathLst>
                <a:path w="88" h="118">
                  <a:moveTo>
                    <a:pt x="27" y="17"/>
                  </a:moveTo>
                  <a:cubicBezTo>
                    <a:pt x="27" y="17"/>
                    <a:pt x="50" y="0"/>
                    <a:pt x="70" y="17"/>
                  </a:cubicBezTo>
                  <a:cubicBezTo>
                    <a:pt x="88" y="33"/>
                    <a:pt x="76" y="118"/>
                    <a:pt x="0" y="109"/>
                  </a:cubicBezTo>
                  <a:lnTo>
                    <a:pt x="27" y="17"/>
                  </a:lnTo>
                  <a:close/>
                </a:path>
              </a:pathLst>
            </a:custGeom>
            <a:solidFill>
              <a:srgbClr val="F4D3B0"/>
            </a:solidFill>
            <a:ln w="9525">
              <a:noFill/>
              <a:round/>
              <a:headEnd/>
              <a:tailEnd/>
            </a:ln>
          </p:spPr>
          <p:txBody>
            <a:bodyPr/>
            <a:lstStyle/>
            <a:p>
              <a:endParaRPr lang="zh-TW" altLang="en-US"/>
            </a:p>
          </p:txBody>
        </p:sp>
        <p:sp>
          <p:nvSpPr>
            <p:cNvPr id="26679" name="Oval 190"/>
            <p:cNvSpPr>
              <a:spLocks noChangeArrowheads="1"/>
            </p:cNvSpPr>
            <p:nvPr/>
          </p:nvSpPr>
          <p:spPr bwMode="auto">
            <a:xfrm>
              <a:off x="5080001" y="728663"/>
              <a:ext cx="1392238" cy="1389063"/>
            </a:xfrm>
            <a:prstGeom prst="ellipse">
              <a:avLst/>
            </a:prstGeom>
            <a:solidFill>
              <a:srgbClr val="F9DAB4"/>
            </a:solidFill>
            <a:ln w="9525">
              <a:noFill/>
              <a:round/>
              <a:headEnd/>
              <a:tailEnd/>
            </a:ln>
          </p:spPr>
          <p:txBody>
            <a:bodyPr/>
            <a:lstStyle/>
            <a:p>
              <a:endParaRPr lang="zh-CN" altLang="en-US"/>
            </a:p>
          </p:txBody>
        </p:sp>
        <p:sp>
          <p:nvSpPr>
            <p:cNvPr id="26680" name="Freeform 191"/>
            <p:cNvSpPr>
              <a:spLocks/>
            </p:cNvSpPr>
            <p:nvPr/>
          </p:nvSpPr>
          <p:spPr bwMode="auto">
            <a:xfrm>
              <a:off x="5037138" y="550863"/>
              <a:ext cx="1470025" cy="871538"/>
            </a:xfrm>
            <a:custGeom>
              <a:avLst/>
              <a:gdLst>
                <a:gd name="T0" fmla="*/ 0 w 391"/>
                <a:gd name="T1" fmla="*/ 2147483647 h 232"/>
                <a:gd name="T2" fmla="*/ 2147483647 w 391"/>
                <a:gd name="T3" fmla="*/ 2147483647 h 232"/>
                <a:gd name="T4" fmla="*/ 2147483647 w 391"/>
                <a:gd name="T5" fmla="*/ 2147483647 h 232"/>
                <a:gd name="T6" fmla="*/ 2147483647 w 391"/>
                <a:gd name="T7" fmla="*/ 2147483647 h 232"/>
                <a:gd name="T8" fmla="*/ 2147483647 w 391"/>
                <a:gd name="T9" fmla="*/ 0 h 232"/>
                <a:gd name="T10" fmla="*/ 0 w 391"/>
                <a:gd name="T11" fmla="*/ 2147483647 h 232"/>
                <a:gd name="T12" fmla="*/ 0 w 391"/>
                <a:gd name="T13" fmla="*/ 2147483647 h 232"/>
                <a:gd name="T14" fmla="*/ 0 60000 65536"/>
                <a:gd name="T15" fmla="*/ 0 60000 65536"/>
                <a:gd name="T16" fmla="*/ 0 60000 65536"/>
                <a:gd name="T17" fmla="*/ 0 60000 65536"/>
                <a:gd name="T18" fmla="*/ 0 60000 65536"/>
                <a:gd name="T19" fmla="*/ 0 60000 65536"/>
                <a:gd name="T20" fmla="*/ 0 60000 65536"/>
                <a:gd name="T21" fmla="*/ 0 w 391"/>
                <a:gd name="T22" fmla="*/ 0 h 232"/>
                <a:gd name="T23" fmla="*/ 391 w 391"/>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1" h="232">
                  <a:moveTo>
                    <a:pt x="0" y="232"/>
                  </a:moveTo>
                  <a:cubicBezTo>
                    <a:pt x="0" y="232"/>
                    <a:pt x="206" y="207"/>
                    <a:pt x="275" y="104"/>
                  </a:cubicBezTo>
                  <a:cubicBezTo>
                    <a:pt x="275" y="104"/>
                    <a:pt x="327" y="223"/>
                    <a:pt x="391" y="232"/>
                  </a:cubicBezTo>
                  <a:cubicBezTo>
                    <a:pt x="391" y="92"/>
                    <a:pt x="391" y="92"/>
                    <a:pt x="391" y="92"/>
                  </a:cubicBezTo>
                  <a:cubicBezTo>
                    <a:pt x="197" y="0"/>
                    <a:pt x="197" y="0"/>
                    <a:pt x="197" y="0"/>
                  </a:cubicBezTo>
                  <a:cubicBezTo>
                    <a:pt x="0" y="110"/>
                    <a:pt x="0" y="110"/>
                    <a:pt x="0" y="110"/>
                  </a:cubicBezTo>
                  <a:lnTo>
                    <a:pt x="0" y="232"/>
                  </a:lnTo>
                  <a:close/>
                </a:path>
              </a:pathLst>
            </a:custGeom>
            <a:solidFill>
              <a:srgbClr val="4C3626"/>
            </a:solidFill>
            <a:ln w="9525">
              <a:noFill/>
              <a:round/>
              <a:headEnd/>
              <a:tailEnd/>
            </a:ln>
          </p:spPr>
          <p:txBody>
            <a:bodyPr/>
            <a:lstStyle/>
            <a:p>
              <a:endParaRPr lang="zh-TW" altLang="en-US"/>
            </a:p>
          </p:txBody>
        </p:sp>
        <p:sp>
          <p:nvSpPr>
            <p:cNvPr id="26681" name="Freeform 192"/>
            <p:cNvSpPr>
              <a:spLocks/>
            </p:cNvSpPr>
            <p:nvPr/>
          </p:nvSpPr>
          <p:spPr bwMode="auto">
            <a:xfrm>
              <a:off x="5399088" y="1397000"/>
              <a:ext cx="190500" cy="1190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2"/>
                <a:gd name="T32" fmla="*/ 51 w 5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2">
                  <a:moveTo>
                    <a:pt x="4" y="32"/>
                  </a:moveTo>
                  <a:cubicBezTo>
                    <a:pt x="2" y="32"/>
                    <a:pt x="1" y="30"/>
                    <a:pt x="1" y="28"/>
                  </a:cubicBezTo>
                  <a:cubicBezTo>
                    <a:pt x="0" y="19"/>
                    <a:pt x="5" y="1"/>
                    <a:pt x="23" y="1"/>
                  </a:cubicBezTo>
                  <a:cubicBezTo>
                    <a:pt x="41" y="0"/>
                    <a:pt x="49" y="15"/>
                    <a:pt x="51" y="23"/>
                  </a:cubicBezTo>
                  <a:cubicBezTo>
                    <a:pt x="51" y="24"/>
                    <a:pt x="50" y="26"/>
                    <a:pt x="48" y="27"/>
                  </a:cubicBezTo>
                  <a:cubicBezTo>
                    <a:pt x="46" y="27"/>
                    <a:pt x="44" y="26"/>
                    <a:pt x="44" y="24"/>
                  </a:cubicBezTo>
                  <a:cubicBezTo>
                    <a:pt x="44" y="23"/>
                    <a:pt x="40" y="7"/>
                    <a:pt x="23" y="8"/>
                  </a:cubicBezTo>
                  <a:cubicBezTo>
                    <a:pt x="8" y="8"/>
                    <a:pt x="8" y="28"/>
                    <a:pt x="8" y="28"/>
                  </a:cubicBezTo>
                  <a:cubicBezTo>
                    <a:pt x="8" y="30"/>
                    <a:pt x="6" y="32"/>
                    <a:pt x="4" y="32"/>
                  </a:cubicBezTo>
                  <a:cubicBezTo>
                    <a:pt x="4" y="32"/>
                    <a:pt x="4" y="32"/>
                    <a:pt x="4" y="32"/>
                  </a:cubicBezTo>
                  <a:close/>
                </a:path>
              </a:pathLst>
            </a:custGeom>
            <a:solidFill>
              <a:srgbClr val="3A332D"/>
            </a:solidFill>
            <a:ln w="9525">
              <a:noFill/>
              <a:round/>
              <a:headEnd/>
              <a:tailEnd/>
            </a:ln>
          </p:spPr>
          <p:txBody>
            <a:bodyPr/>
            <a:lstStyle/>
            <a:p>
              <a:endParaRPr lang="zh-TW" altLang="en-US"/>
            </a:p>
          </p:txBody>
        </p:sp>
        <p:sp>
          <p:nvSpPr>
            <p:cNvPr id="26682" name="Freeform 193"/>
            <p:cNvSpPr>
              <a:spLocks/>
            </p:cNvSpPr>
            <p:nvPr/>
          </p:nvSpPr>
          <p:spPr bwMode="auto">
            <a:xfrm>
              <a:off x="5322888" y="1479550"/>
              <a:ext cx="106363" cy="36513"/>
            </a:xfrm>
            <a:custGeom>
              <a:avLst/>
              <a:gdLst>
                <a:gd name="T0" fmla="*/ 2147483647 w 28"/>
                <a:gd name="T1" fmla="*/ 2147483647 h 10"/>
                <a:gd name="T2" fmla="*/ 2147483647 w 28"/>
                <a:gd name="T3" fmla="*/ 2147483647 h 10"/>
                <a:gd name="T4" fmla="*/ 2147483647 w 28"/>
                <a:gd name="T5" fmla="*/ 2147483647 h 10"/>
                <a:gd name="T6" fmla="*/ 2147483647 w 28"/>
                <a:gd name="T7" fmla="*/ 0 h 10"/>
                <a:gd name="T8" fmla="*/ 2147483647 w 28"/>
                <a:gd name="T9" fmla="*/ 2147483647 h 10"/>
                <a:gd name="T10" fmla="*/ 2147483647 w 28"/>
                <a:gd name="T11" fmla="*/ 2147483647 h 10"/>
                <a:gd name="T12" fmla="*/ 2147483647 w 28"/>
                <a:gd name="T13" fmla="*/ 2147483647 h 10"/>
                <a:gd name="T14" fmla="*/ 2147483647 w 28"/>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0"/>
                <a:gd name="T26" fmla="*/ 28 w 2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0">
                  <a:moveTo>
                    <a:pt x="20" y="10"/>
                  </a:moveTo>
                  <a:cubicBezTo>
                    <a:pt x="16" y="10"/>
                    <a:pt x="10" y="10"/>
                    <a:pt x="3" y="7"/>
                  </a:cubicBezTo>
                  <a:cubicBezTo>
                    <a:pt x="1" y="6"/>
                    <a:pt x="0" y="4"/>
                    <a:pt x="1" y="3"/>
                  </a:cubicBezTo>
                  <a:cubicBezTo>
                    <a:pt x="2" y="1"/>
                    <a:pt x="3" y="0"/>
                    <a:pt x="5" y="0"/>
                  </a:cubicBezTo>
                  <a:cubicBezTo>
                    <a:pt x="16" y="4"/>
                    <a:pt x="23" y="3"/>
                    <a:pt x="23" y="3"/>
                  </a:cubicBezTo>
                  <a:cubicBezTo>
                    <a:pt x="25" y="3"/>
                    <a:pt x="27" y="4"/>
                    <a:pt x="27" y="6"/>
                  </a:cubicBezTo>
                  <a:cubicBezTo>
                    <a:pt x="28" y="8"/>
                    <a:pt x="27" y="10"/>
                    <a:pt x="25" y="10"/>
                  </a:cubicBezTo>
                  <a:cubicBezTo>
                    <a:pt x="25" y="10"/>
                    <a:pt x="23" y="10"/>
                    <a:pt x="20" y="10"/>
                  </a:cubicBezTo>
                  <a:close/>
                </a:path>
              </a:pathLst>
            </a:custGeom>
            <a:solidFill>
              <a:srgbClr val="3A332D"/>
            </a:solidFill>
            <a:ln w="9525">
              <a:noFill/>
              <a:round/>
              <a:headEnd/>
              <a:tailEnd/>
            </a:ln>
          </p:spPr>
          <p:txBody>
            <a:bodyPr/>
            <a:lstStyle/>
            <a:p>
              <a:endParaRPr lang="zh-TW" altLang="en-US"/>
            </a:p>
          </p:txBody>
        </p:sp>
        <p:sp>
          <p:nvSpPr>
            <p:cNvPr id="26683" name="Freeform 194"/>
            <p:cNvSpPr>
              <a:spLocks/>
            </p:cNvSpPr>
            <p:nvPr/>
          </p:nvSpPr>
          <p:spPr bwMode="auto">
            <a:xfrm>
              <a:off x="5961063" y="1397000"/>
              <a:ext cx="192088" cy="1190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0 w 51"/>
                <a:gd name="T13" fmla="*/ 2147483647 h 32"/>
                <a:gd name="T14" fmla="*/ 2147483647 w 51"/>
                <a:gd name="T15" fmla="*/ 2147483647 h 32"/>
                <a:gd name="T16" fmla="*/ 2147483647 w 51"/>
                <a:gd name="T17" fmla="*/ 2147483647 h 32"/>
                <a:gd name="T18" fmla="*/ 2147483647 w 51"/>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2"/>
                <a:gd name="T32" fmla="*/ 51 w 5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2">
                  <a:moveTo>
                    <a:pt x="47" y="32"/>
                  </a:moveTo>
                  <a:cubicBezTo>
                    <a:pt x="47" y="32"/>
                    <a:pt x="47" y="32"/>
                    <a:pt x="47" y="32"/>
                  </a:cubicBezTo>
                  <a:cubicBezTo>
                    <a:pt x="45" y="32"/>
                    <a:pt x="44" y="30"/>
                    <a:pt x="44" y="28"/>
                  </a:cubicBezTo>
                  <a:cubicBezTo>
                    <a:pt x="44" y="28"/>
                    <a:pt x="43" y="8"/>
                    <a:pt x="28" y="8"/>
                  </a:cubicBezTo>
                  <a:cubicBezTo>
                    <a:pt x="11" y="7"/>
                    <a:pt x="7" y="23"/>
                    <a:pt x="7" y="24"/>
                  </a:cubicBezTo>
                  <a:cubicBezTo>
                    <a:pt x="7" y="26"/>
                    <a:pt x="5" y="27"/>
                    <a:pt x="3" y="27"/>
                  </a:cubicBezTo>
                  <a:cubicBezTo>
                    <a:pt x="1" y="26"/>
                    <a:pt x="0" y="24"/>
                    <a:pt x="0" y="23"/>
                  </a:cubicBezTo>
                  <a:cubicBezTo>
                    <a:pt x="2" y="15"/>
                    <a:pt x="10" y="0"/>
                    <a:pt x="28" y="1"/>
                  </a:cubicBezTo>
                  <a:cubicBezTo>
                    <a:pt x="46" y="1"/>
                    <a:pt x="51" y="19"/>
                    <a:pt x="51" y="28"/>
                  </a:cubicBezTo>
                  <a:cubicBezTo>
                    <a:pt x="51" y="30"/>
                    <a:pt x="49" y="32"/>
                    <a:pt x="47" y="32"/>
                  </a:cubicBezTo>
                  <a:close/>
                </a:path>
              </a:pathLst>
            </a:custGeom>
            <a:solidFill>
              <a:srgbClr val="3A332D"/>
            </a:solidFill>
            <a:ln w="9525">
              <a:noFill/>
              <a:round/>
              <a:headEnd/>
              <a:tailEnd/>
            </a:ln>
          </p:spPr>
          <p:txBody>
            <a:bodyPr/>
            <a:lstStyle/>
            <a:p>
              <a:endParaRPr lang="zh-TW" altLang="en-US"/>
            </a:p>
          </p:txBody>
        </p:sp>
        <p:sp>
          <p:nvSpPr>
            <p:cNvPr id="26684" name="Freeform 195"/>
            <p:cNvSpPr>
              <a:spLocks/>
            </p:cNvSpPr>
            <p:nvPr/>
          </p:nvSpPr>
          <p:spPr bwMode="auto">
            <a:xfrm>
              <a:off x="6122988" y="1479550"/>
              <a:ext cx="104775" cy="36513"/>
            </a:xfrm>
            <a:custGeom>
              <a:avLst/>
              <a:gdLst>
                <a:gd name="T0" fmla="*/ 2147483647 w 28"/>
                <a:gd name="T1" fmla="*/ 2147483647 h 10"/>
                <a:gd name="T2" fmla="*/ 2147483647 w 28"/>
                <a:gd name="T3" fmla="*/ 2147483647 h 10"/>
                <a:gd name="T4" fmla="*/ 2147483647 w 28"/>
                <a:gd name="T5" fmla="*/ 2147483647 h 10"/>
                <a:gd name="T6" fmla="*/ 2147483647 w 28"/>
                <a:gd name="T7" fmla="*/ 2147483647 h 10"/>
                <a:gd name="T8" fmla="*/ 2147483647 w 28"/>
                <a:gd name="T9" fmla="*/ 0 h 10"/>
                <a:gd name="T10" fmla="*/ 2147483647 w 28"/>
                <a:gd name="T11" fmla="*/ 2147483647 h 10"/>
                <a:gd name="T12" fmla="*/ 2147483647 w 28"/>
                <a:gd name="T13" fmla="*/ 2147483647 h 10"/>
                <a:gd name="T14" fmla="*/ 2147483647 w 28"/>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0"/>
                <a:gd name="T26" fmla="*/ 28 w 2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0">
                  <a:moveTo>
                    <a:pt x="8" y="10"/>
                  </a:moveTo>
                  <a:cubicBezTo>
                    <a:pt x="5" y="10"/>
                    <a:pt x="4" y="10"/>
                    <a:pt x="3" y="10"/>
                  </a:cubicBezTo>
                  <a:cubicBezTo>
                    <a:pt x="2" y="10"/>
                    <a:pt x="0" y="8"/>
                    <a:pt x="1" y="6"/>
                  </a:cubicBezTo>
                  <a:cubicBezTo>
                    <a:pt x="1" y="4"/>
                    <a:pt x="3" y="3"/>
                    <a:pt x="5" y="3"/>
                  </a:cubicBezTo>
                  <a:cubicBezTo>
                    <a:pt x="5" y="3"/>
                    <a:pt x="12" y="4"/>
                    <a:pt x="23" y="0"/>
                  </a:cubicBezTo>
                  <a:cubicBezTo>
                    <a:pt x="25" y="0"/>
                    <a:pt x="27" y="1"/>
                    <a:pt x="27" y="3"/>
                  </a:cubicBezTo>
                  <a:cubicBezTo>
                    <a:pt x="28" y="4"/>
                    <a:pt x="27" y="6"/>
                    <a:pt x="25" y="7"/>
                  </a:cubicBezTo>
                  <a:cubicBezTo>
                    <a:pt x="18" y="10"/>
                    <a:pt x="12" y="10"/>
                    <a:pt x="8" y="10"/>
                  </a:cubicBezTo>
                  <a:close/>
                </a:path>
              </a:pathLst>
            </a:custGeom>
            <a:solidFill>
              <a:srgbClr val="3A332D"/>
            </a:solidFill>
            <a:ln w="9525">
              <a:noFill/>
              <a:round/>
              <a:headEnd/>
              <a:tailEnd/>
            </a:ln>
          </p:spPr>
          <p:txBody>
            <a:bodyPr/>
            <a:lstStyle/>
            <a:p>
              <a:endParaRPr lang="zh-TW" altLang="en-US"/>
            </a:p>
          </p:txBody>
        </p:sp>
        <p:sp>
          <p:nvSpPr>
            <p:cNvPr id="26685" name="Freeform 196"/>
            <p:cNvSpPr>
              <a:spLocks/>
            </p:cNvSpPr>
            <p:nvPr/>
          </p:nvSpPr>
          <p:spPr bwMode="auto">
            <a:xfrm>
              <a:off x="5661026" y="1793875"/>
              <a:ext cx="236538" cy="131763"/>
            </a:xfrm>
            <a:custGeom>
              <a:avLst/>
              <a:gdLst>
                <a:gd name="T0" fmla="*/ 0 w 63"/>
                <a:gd name="T1" fmla="*/ 2147483647 h 35"/>
                <a:gd name="T2" fmla="*/ 2147483647 w 63"/>
                <a:gd name="T3" fmla="*/ 0 h 35"/>
                <a:gd name="T4" fmla="*/ 2147483647 w 63"/>
                <a:gd name="T5" fmla="*/ 2147483647 h 35"/>
                <a:gd name="T6" fmla="*/ 2147483647 w 63"/>
                <a:gd name="T7" fmla="*/ 2147483647 h 35"/>
                <a:gd name="T8" fmla="*/ 2147483647 w 63"/>
                <a:gd name="T9" fmla="*/ 2147483647 h 35"/>
                <a:gd name="T10" fmla="*/ 2147483647 w 63"/>
                <a:gd name="T11" fmla="*/ 2147483647 h 35"/>
                <a:gd name="T12" fmla="*/ 0 w 63"/>
                <a:gd name="T13" fmla="*/ 2147483647 h 35"/>
                <a:gd name="T14" fmla="*/ 0 60000 65536"/>
                <a:gd name="T15" fmla="*/ 0 60000 65536"/>
                <a:gd name="T16" fmla="*/ 0 60000 65536"/>
                <a:gd name="T17" fmla="*/ 0 60000 65536"/>
                <a:gd name="T18" fmla="*/ 0 60000 65536"/>
                <a:gd name="T19" fmla="*/ 0 60000 65536"/>
                <a:gd name="T20" fmla="*/ 0 60000 65536"/>
                <a:gd name="T21" fmla="*/ 0 w 63"/>
                <a:gd name="T22" fmla="*/ 0 h 35"/>
                <a:gd name="T23" fmla="*/ 63 w 6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5">
                  <a:moveTo>
                    <a:pt x="0" y="12"/>
                  </a:moveTo>
                  <a:cubicBezTo>
                    <a:pt x="0" y="12"/>
                    <a:pt x="8" y="0"/>
                    <a:pt x="17" y="0"/>
                  </a:cubicBezTo>
                  <a:cubicBezTo>
                    <a:pt x="26" y="1"/>
                    <a:pt x="31" y="10"/>
                    <a:pt x="31" y="10"/>
                  </a:cubicBezTo>
                  <a:cubicBezTo>
                    <a:pt x="31" y="10"/>
                    <a:pt x="40" y="1"/>
                    <a:pt x="49" y="1"/>
                  </a:cubicBezTo>
                  <a:cubicBezTo>
                    <a:pt x="59" y="1"/>
                    <a:pt x="63" y="13"/>
                    <a:pt x="63" y="13"/>
                  </a:cubicBezTo>
                  <a:cubicBezTo>
                    <a:pt x="63" y="13"/>
                    <a:pt x="54" y="35"/>
                    <a:pt x="31" y="35"/>
                  </a:cubicBezTo>
                  <a:cubicBezTo>
                    <a:pt x="7" y="35"/>
                    <a:pt x="0" y="12"/>
                    <a:pt x="0" y="12"/>
                  </a:cubicBezTo>
                  <a:close/>
                </a:path>
              </a:pathLst>
            </a:custGeom>
            <a:solidFill>
              <a:srgbClr val="C65044"/>
            </a:solidFill>
            <a:ln w="9525">
              <a:noFill/>
              <a:round/>
              <a:headEnd/>
              <a:tailEnd/>
            </a:ln>
          </p:spPr>
          <p:txBody>
            <a:bodyPr/>
            <a:lstStyle/>
            <a:p>
              <a:endParaRPr lang="zh-TW" altLang="en-US"/>
            </a:p>
          </p:txBody>
        </p:sp>
        <p:sp>
          <p:nvSpPr>
            <p:cNvPr id="26686" name="Freeform 197"/>
            <p:cNvSpPr>
              <a:spLocks/>
            </p:cNvSpPr>
            <p:nvPr/>
          </p:nvSpPr>
          <p:spPr bwMode="auto">
            <a:xfrm>
              <a:off x="5721351" y="1614488"/>
              <a:ext cx="115888" cy="52388"/>
            </a:xfrm>
            <a:custGeom>
              <a:avLst/>
              <a:gdLst>
                <a:gd name="T0" fmla="*/ 0 w 31"/>
                <a:gd name="T1" fmla="*/ 2147483647 h 14"/>
                <a:gd name="T2" fmla="*/ 2147483647 w 31"/>
                <a:gd name="T3" fmla="*/ 0 h 14"/>
                <a:gd name="T4" fmla="*/ 2147483647 w 31"/>
                <a:gd name="T5" fmla="*/ 2147483647 h 14"/>
                <a:gd name="T6" fmla="*/ 2147483647 w 31"/>
                <a:gd name="T7" fmla="*/ 2147483647 h 14"/>
                <a:gd name="T8" fmla="*/ 0 w 31"/>
                <a:gd name="T9" fmla="*/ 2147483647 h 14"/>
                <a:gd name="T10" fmla="*/ 0 60000 65536"/>
                <a:gd name="T11" fmla="*/ 0 60000 65536"/>
                <a:gd name="T12" fmla="*/ 0 60000 65536"/>
                <a:gd name="T13" fmla="*/ 0 60000 65536"/>
                <a:gd name="T14" fmla="*/ 0 60000 65536"/>
                <a:gd name="T15" fmla="*/ 0 w 31"/>
                <a:gd name="T16" fmla="*/ 0 h 14"/>
                <a:gd name="T17" fmla="*/ 31 w 31"/>
                <a:gd name="T18" fmla="*/ 14 h 14"/>
              </a:gdLst>
              <a:ahLst/>
              <a:cxnLst>
                <a:cxn ang="T10">
                  <a:pos x="T0" y="T1"/>
                </a:cxn>
                <a:cxn ang="T11">
                  <a:pos x="T2" y="T3"/>
                </a:cxn>
                <a:cxn ang="T12">
                  <a:pos x="T4" y="T5"/>
                </a:cxn>
                <a:cxn ang="T13">
                  <a:pos x="T6" y="T7"/>
                </a:cxn>
                <a:cxn ang="T14">
                  <a:pos x="T8" y="T9"/>
                </a:cxn>
              </a:cxnLst>
              <a:rect l="T15" t="T16" r="T17" b="T18"/>
              <a:pathLst>
                <a:path w="31" h="14">
                  <a:moveTo>
                    <a:pt x="0" y="14"/>
                  </a:moveTo>
                  <a:cubicBezTo>
                    <a:pt x="0" y="14"/>
                    <a:pt x="1" y="0"/>
                    <a:pt x="15" y="0"/>
                  </a:cubicBezTo>
                  <a:cubicBezTo>
                    <a:pt x="29" y="0"/>
                    <a:pt x="31" y="14"/>
                    <a:pt x="31" y="14"/>
                  </a:cubicBezTo>
                  <a:cubicBezTo>
                    <a:pt x="31" y="14"/>
                    <a:pt x="24" y="5"/>
                    <a:pt x="15" y="5"/>
                  </a:cubicBezTo>
                  <a:cubicBezTo>
                    <a:pt x="6" y="5"/>
                    <a:pt x="0" y="14"/>
                    <a:pt x="0" y="14"/>
                  </a:cubicBezTo>
                  <a:close/>
                </a:path>
              </a:pathLst>
            </a:custGeom>
            <a:solidFill>
              <a:srgbClr val="EFC4A0"/>
            </a:solidFill>
            <a:ln w="9525">
              <a:noFill/>
              <a:round/>
              <a:headEnd/>
              <a:tailEnd/>
            </a:ln>
          </p:spPr>
          <p:txBody>
            <a:bodyPr/>
            <a:lstStyle/>
            <a:p>
              <a:endParaRPr lang="zh-TW" altLang="en-US"/>
            </a:p>
          </p:txBody>
        </p:sp>
      </p:grpSp>
      <p:grpSp>
        <p:nvGrpSpPr>
          <p:cNvPr id="26630" name="组合 552"/>
          <p:cNvGrpSpPr>
            <a:grpSpLocks noChangeAspect="1"/>
          </p:cNvGrpSpPr>
          <p:nvPr/>
        </p:nvGrpSpPr>
        <p:grpSpPr bwMode="auto">
          <a:xfrm>
            <a:off x="6626225" y="2824163"/>
            <a:ext cx="898525" cy="1908175"/>
            <a:chOff x="411163" y="515938"/>
            <a:chExt cx="1131888" cy="2406651"/>
          </a:xfrm>
        </p:grpSpPr>
        <p:sp>
          <p:nvSpPr>
            <p:cNvPr id="26631" name="Freeform 209"/>
            <p:cNvSpPr>
              <a:spLocks/>
            </p:cNvSpPr>
            <p:nvPr/>
          </p:nvSpPr>
          <p:spPr bwMode="auto">
            <a:xfrm>
              <a:off x="1214438" y="2092326"/>
              <a:ext cx="152400" cy="288925"/>
            </a:xfrm>
            <a:custGeom>
              <a:avLst/>
              <a:gdLst>
                <a:gd name="T0" fmla="*/ 2147483647 w 66"/>
                <a:gd name="T1" fmla="*/ 0 h 125"/>
                <a:gd name="T2" fmla="*/ 2147483647 w 66"/>
                <a:gd name="T3" fmla="*/ 2147483647 h 125"/>
                <a:gd name="T4" fmla="*/ 2147483647 w 66"/>
                <a:gd name="T5" fmla="*/ 2147483647 h 125"/>
                <a:gd name="T6" fmla="*/ 2147483647 w 66"/>
                <a:gd name="T7" fmla="*/ 2147483647 h 125"/>
                <a:gd name="T8" fmla="*/ 2147483647 w 66"/>
                <a:gd name="T9" fmla="*/ 2147483647 h 125"/>
                <a:gd name="T10" fmla="*/ 2147483647 w 66"/>
                <a:gd name="T11" fmla="*/ 0 h 125"/>
                <a:gd name="T12" fmla="*/ 0 60000 65536"/>
                <a:gd name="T13" fmla="*/ 0 60000 65536"/>
                <a:gd name="T14" fmla="*/ 0 60000 65536"/>
                <a:gd name="T15" fmla="*/ 0 60000 65536"/>
                <a:gd name="T16" fmla="*/ 0 60000 65536"/>
                <a:gd name="T17" fmla="*/ 0 60000 65536"/>
                <a:gd name="T18" fmla="*/ 0 w 66"/>
                <a:gd name="T19" fmla="*/ 0 h 125"/>
                <a:gd name="T20" fmla="*/ 66 w 66"/>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66" h="125">
                  <a:moveTo>
                    <a:pt x="48" y="0"/>
                  </a:moveTo>
                  <a:cubicBezTo>
                    <a:pt x="48" y="0"/>
                    <a:pt x="66" y="69"/>
                    <a:pt x="40" y="100"/>
                  </a:cubicBezTo>
                  <a:cubicBezTo>
                    <a:pt x="19" y="125"/>
                    <a:pt x="11" y="124"/>
                    <a:pt x="5" y="121"/>
                  </a:cubicBezTo>
                  <a:cubicBezTo>
                    <a:pt x="0" y="117"/>
                    <a:pt x="10" y="98"/>
                    <a:pt x="13" y="90"/>
                  </a:cubicBezTo>
                  <a:cubicBezTo>
                    <a:pt x="17" y="81"/>
                    <a:pt x="17" y="42"/>
                    <a:pt x="13" y="26"/>
                  </a:cubicBezTo>
                  <a:lnTo>
                    <a:pt x="48" y="0"/>
                  </a:lnTo>
                  <a:close/>
                </a:path>
              </a:pathLst>
            </a:custGeom>
            <a:solidFill>
              <a:srgbClr val="F9DAB4"/>
            </a:solidFill>
            <a:ln w="9525">
              <a:noFill/>
              <a:round/>
              <a:headEnd/>
              <a:tailEnd/>
            </a:ln>
          </p:spPr>
          <p:txBody>
            <a:bodyPr/>
            <a:lstStyle/>
            <a:p>
              <a:endParaRPr lang="zh-TW" altLang="en-US"/>
            </a:p>
          </p:txBody>
        </p:sp>
        <p:sp>
          <p:nvSpPr>
            <p:cNvPr id="26632" name="Freeform 210"/>
            <p:cNvSpPr>
              <a:spLocks/>
            </p:cNvSpPr>
            <p:nvPr/>
          </p:nvSpPr>
          <p:spPr bwMode="auto">
            <a:xfrm>
              <a:off x="1220788" y="2138363"/>
              <a:ext cx="76200" cy="155575"/>
            </a:xfrm>
            <a:custGeom>
              <a:avLst/>
              <a:gdLst>
                <a:gd name="T0" fmla="*/ 2147483647 w 33"/>
                <a:gd name="T1" fmla="*/ 0 h 67"/>
                <a:gd name="T2" fmla="*/ 2147483647 w 33"/>
                <a:gd name="T3" fmla="*/ 2147483647 h 67"/>
                <a:gd name="T4" fmla="*/ 2147483647 w 33"/>
                <a:gd name="T5" fmla="*/ 2147483647 h 67"/>
                <a:gd name="T6" fmla="*/ 2147483647 w 33"/>
                <a:gd name="T7" fmla="*/ 0 h 67"/>
                <a:gd name="T8" fmla="*/ 0 60000 65536"/>
                <a:gd name="T9" fmla="*/ 0 60000 65536"/>
                <a:gd name="T10" fmla="*/ 0 60000 65536"/>
                <a:gd name="T11" fmla="*/ 0 60000 65536"/>
                <a:gd name="T12" fmla="*/ 0 w 33"/>
                <a:gd name="T13" fmla="*/ 0 h 67"/>
                <a:gd name="T14" fmla="*/ 33 w 33"/>
                <a:gd name="T15" fmla="*/ 67 h 67"/>
              </a:gdLst>
              <a:ahLst/>
              <a:cxnLst>
                <a:cxn ang="T8">
                  <a:pos x="T0" y="T1"/>
                </a:cxn>
                <a:cxn ang="T9">
                  <a:pos x="T2" y="T3"/>
                </a:cxn>
                <a:cxn ang="T10">
                  <a:pos x="T4" y="T5"/>
                </a:cxn>
                <a:cxn ang="T11">
                  <a:pos x="T6" y="T7"/>
                </a:cxn>
              </a:cxnLst>
              <a:rect l="T12" t="T13" r="T14" b="T15"/>
              <a:pathLst>
                <a:path w="33" h="67">
                  <a:moveTo>
                    <a:pt x="24" y="0"/>
                  </a:moveTo>
                  <a:cubicBezTo>
                    <a:pt x="24" y="0"/>
                    <a:pt x="33" y="57"/>
                    <a:pt x="24" y="62"/>
                  </a:cubicBezTo>
                  <a:cubicBezTo>
                    <a:pt x="14" y="67"/>
                    <a:pt x="0" y="43"/>
                    <a:pt x="5" y="4"/>
                  </a:cubicBezTo>
                  <a:lnTo>
                    <a:pt x="24" y="0"/>
                  </a:lnTo>
                  <a:close/>
                </a:path>
              </a:pathLst>
            </a:custGeom>
            <a:solidFill>
              <a:srgbClr val="F9DAB4"/>
            </a:solidFill>
            <a:ln w="9525">
              <a:noFill/>
              <a:round/>
              <a:headEnd/>
              <a:tailEnd/>
            </a:ln>
          </p:spPr>
          <p:txBody>
            <a:bodyPr/>
            <a:lstStyle/>
            <a:p>
              <a:endParaRPr lang="zh-TW" altLang="en-US"/>
            </a:p>
          </p:txBody>
        </p:sp>
        <p:sp>
          <p:nvSpPr>
            <p:cNvPr id="26633" name="Rectangle 211"/>
            <p:cNvSpPr>
              <a:spLocks noChangeArrowheads="1"/>
            </p:cNvSpPr>
            <p:nvPr/>
          </p:nvSpPr>
          <p:spPr bwMode="auto">
            <a:xfrm>
              <a:off x="825501" y="1547813"/>
              <a:ext cx="323850" cy="630238"/>
            </a:xfrm>
            <a:prstGeom prst="rect">
              <a:avLst/>
            </a:prstGeom>
            <a:solidFill>
              <a:srgbClr val="F4EFED"/>
            </a:solidFill>
            <a:ln w="9525">
              <a:noFill/>
              <a:miter lim="800000"/>
              <a:headEnd/>
              <a:tailEnd/>
            </a:ln>
          </p:spPr>
          <p:txBody>
            <a:bodyPr/>
            <a:lstStyle/>
            <a:p>
              <a:endParaRPr lang="zh-CN" altLang="en-US"/>
            </a:p>
          </p:txBody>
        </p:sp>
        <p:sp>
          <p:nvSpPr>
            <p:cNvPr id="26634" name="Freeform 212"/>
            <p:cNvSpPr>
              <a:spLocks/>
            </p:cNvSpPr>
            <p:nvPr/>
          </p:nvSpPr>
          <p:spPr bwMode="auto">
            <a:xfrm>
              <a:off x="727076" y="2127251"/>
              <a:ext cx="534988" cy="749300"/>
            </a:xfrm>
            <a:custGeom>
              <a:avLst/>
              <a:gdLst>
                <a:gd name="T0" fmla="*/ 2147483647 w 232"/>
                <a:gd name="T1" fmla="*/ 2147483647 h 324"/>
                <a:gd name="T2" fmla="*/ 2147483647 w 232"/>
                <a:gd name="T3" fmla="*/ 2147483647 h 324"/>
                <a:gd name="T4" fmla="*/ 2147483647 w 232"/>
                <a:gd name="T5" fmla="*/ 2147483647 h 324"/>
                <a:gd name="T6" fmla="*/ 2147483647 w 232"/>
                <a:gd name="T7" fmla="*/ 2147483647 h 324"/>
                <a:gd name="T8" fmla="*/ 2147483647 w 232"/>
                <a:gd name="T9" fmla="*/ 2147483647 h 324"/>
                <a:gd name="T10" fmla="*/ 2147483647 w 232"/>
                <a:gd name="T11" fmla="*/ 2147483647 h 324"/>
                <a:gd name="T12" fmla="*/ 2147483647 w 232"/>
                <a:gd name="T13" fmla="*/ 2147483647 h 324"/>
                <a:gd name="T14" fmla="*/ 0 w 232"/>
                <a:gd name="T15" fmla="*/ 2147483647 h 324"/>
                <a:gd name="T16" fmla="*/ 2147483647 w 232"/>
                <a:gd name="T17" fmla="*/ 2147483647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324"/>
                <a:gd name="T29" fmla="*/ 232 w 232"/>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324">
                  <a:moveTo>
                    <a:pt x="11" y="12"/>
                  </a:moveTo>
                  <a:cubicBezTo>
                    <a:pt x="11" y="12"/>
                    <a:pt x="166" y="0"/>
                    <a:pt x="218" y="12"/>
                  </a:cubicBezTo>
                  <a:cubicBezTo>
                    <a:pt x="218" y="12"/>
                    <a:pt x="209" y="275"/>
                    <a:pt x="232" y="308"/>
                  </a:cubicBezTo>
                  <a:cubicBezTo>
                    <a:pt x="153" y="320"/>
                    <a:pt x="153" y="320"/>
                    <a:pt x="153" y="320"/>
                  </a:cubicBezTo>
                  <a:cubicBezTo>
                    <a:pt x="153" y="320"/>
                    <a:pt x="142" y="324"/>
                    <a:pt x="136" y="252"/>
                  </a:cubicBezTo>
                  <a:cubicBezTo>
                    <a:pt x="121" y="104"/>
                    <a:pt x="121" y="104"/>
                    <a:pt x="121" y="104"/>
                  </a:cubicBezTo>
                  <a:cubicBezTo>
                    <a:pt x="121" y="104"/>
                    <a:pt x="98" y="238"/>
                    <a:pt x="96" y="312"/>
                  </a:cubicBezTo>
                  <a:cubicBezTo>
                    <a:pt x="0" y="310"/>
                    <a:pt x="0" y="310"/>
                    <a:pt x="0" y="310"/>
                  </a:cubicBezTo>
                  <a:cubicBezTo>
                    <a:pt x="0" y="310"/>
                    <a:pt x="8" y="45"/>
                    <a:pt x="11" y="12"/>
                  </a:cubicBezTo>
                  <a:close/>
                </a:path>
              </a:pathLst>
            </a:custGeom>
            <a:solidFill>
              <a:srgbClr val="563A28"/>
            </a:solidFill>
            <a:ln w="9525">
              <a:noFill/>
              <a:round/>
              <a:headEnd/>
              <a:tailEnd/>
            </a:ln>
          </p:spPr>
          <p:txBody>
            <a:bodyPr/>
            <a:lstStyle/>
            <a:p>
              <a:endParaRPr lang="zh-TW" altLang="en-US"/>
            </a:p>
          </p:txBody>
        </p:sp>
        <p:sp>
          <p:nvSpPr>
            <p:cNvPr id="26635" name="Freeform 213"/>
            <p:cNvSpPr>
              <a:spLocks/>
            </p:cNvSpPr>
            <p:nvPr/>
          </p:nvSpPr>
          <p:spPr bwMode="auto">
            <a:xfrm>
              <a:off x="1058863" y="2736851"/>
              <a:ext cx="284163" cy="161925"/>
            </a:xfrm>
            <a:custGeom>
              <a:avLst/>
              <a:gdLst>
                <a:gd name="T0" fmla="*/ 2147483647 w 123"/>
                <a:gd name="T1" fmla="*/ 2147483647 h 70"/>
                <a:gd name="T2" fmla="*/ 2147483647 w 123"/>
                <a:gd name="T3" fmla="*/ 2147483647 h 70"/>
                <a:gd name="T4" fmla="*/ 2147483647 w 123"/>
                <a:gd name="T5" fmla="*/ 2147483647 h 70"/>
                <a:gd name="T6" fmla="*/ 2147483647 w 123"/>
                <a:gd name="T7" fmla="*/ 2147483647 h 70"/>
                <a:gd name="T8" fmla="*/ 2147483647 w 123"/>
                <a:gd name="T9" fmla="*/ 2147483647 h 70"/>
                <a:gd name="T10" fmla="*/ 0 60000 65536"/>
                <a:gd name="T11" fmla="*/ 0 60000 65536"/>
                <a:gd name="T12" fmla="*/ 0 60000 65536"/>
                <a:gd name="T13" fmla="*/ 0 60000 65536"/>
                <a:gd name="T14" fmla="*/ 0 60000 65536"/>
                <a:gd name="T15" fmla="*/ 0 w 123"/>
                <a:gd name="T16" fmla="*/ 0 h 70"/>
                <a:gd name="T17" fmla="*/ 123 w 123"/>
                <a:gd name="T18" fmla="*/ 70 h 70"/>
              </a:gdLst>
              <a:ahLst/>
              <a:cxnLst>
                <a:cxn ang="T10">
                  <a:pos x="T0" y="T1"/>
                </a:cxn>
                <a:cxn ang="T11">
                  <a:pos x="T2" y="T3"/>
                </a:cxn>
                <a:cxn ang="T12">
                  <a:pos x="T4" y="T5"/>
                </a:cxn>
                <a:cxn ang="T13">
                  <a:pos x="T6" y="T7"/>
                </a:cxn>
                <a:cxn ang="T14">
                  <a:pos x="T8" y="T9"/>
                </a:cxn>
              </a:cxnLst>
              <a:rect l="T15" t="T16" r="T17" b="T18"/>
              <a:pathLst>
                <a:path w="123" h="70">
                  <a:moveTo>
                    <a:pt x="7" y="49"/>
                  </a:moveTo>
                  <a:cubicBezTo>
                    <a:pt x="7" y="49"/>
                    <a:pt x="17" y="0"/>
                    <a:pt x="82" y="15"/>
                  </a:cubicBezTo>
                  <a:cubicBezTo>
                    <a:pt x="82" y="15"/>
                    <a:pt x="90" y="17"/>
                    <a:pt x="98" y="25"/>
                  </a:cubicBezTo>
                  <a:cubicBezTo>
                    <a:pt x="112" y="39"/>
                    <a:pt x="123" y="64"/>
                    <a:pt x="78" y="65"/>
                  </a:cubicBezTo>
                  <a:cubicBezTo>
                    <a:pt x="78" y="65"/>
                    <a:pt x="0" y="70"/>
                    <a:pt x="7" y="49"/>
                  </a:cubicBezTo>
                  <a:close/>
                </a:path>
              </a:pathLst>
            </a:custGeom>
            <a:solidFill>
              <a:srgbClr val="2D2926"/>
            </a:solidFill>
            <a:ln w="9525">
              <a:noFill/>
              <a:round/>
              <a:headEnd/>
              <a:tailEnd/>
            </a:ln>
          </p:spPr>
          <p:txBody>
            <a:bodyPr/>
            <a:lstStyle/>
            <a:p>
              <a:endParaRPr lang="zh-TW" altLang="en-US"/>
            </a:p>
          </p:txBody>
        </p:sp>
        <p:sp>
          <p:nvSpPr>
            <p:cNvPr id="26636" name="Freeform 214"/>
            <p:cNvSpPr>
              <a:spLocks/>
            </p:cNvSpPr>
            <p:nvPr/>
          </p:nvSpPr>
          <p:spPr bwMode="auto">
            <a:xfrm>
              <a:off x="715963" y="2784476"/>
              <a:ext cx="246063" cy="138113"/>
            </a:xfrm>
            <a:custGeom>
              <a:avLst/>
              <a:gdLst>
                <a:gd name="T0" fmla="*/ 2147483647 w 107"/>
                <a:gd name="T1" fmla="*/ 2147483647 h 60"/>
                <a:gd name="T2" fmla="*/ 2147483647 w 107"/>
                <a:gd name="T3" fmla="*/ 2147483647 h 60"/>
                <a:gd name="T4" fmla="*/ 0 w 107"/>
                <a:gd name="T5" fmla="*/ 2147483647 h 60"/>
                <a:gd name="T6" fmla="*/ 2147483647 w 107"/>
                <a:gd name="T7" fmla="*/ 0 h 60"/>
                <a:gd name="T8" fmla="*/ 2147483647 w 107"/>
                <a:gd name="T9" fmla="*/ 2147483647 h 60"/>
                <a:gd name="T10" fmla="*/ 0 60000 65536"/>
                <a:gd name="T11" fmla="*/ 0 60000 65536"/>
                <a:gd name="T12" fmla="*/ 0 60000 65536"/>
                <a:gd name="T13" fmla="*/ 0 60000 65536"/>
                <a:gd name="T14" fmla="*/ 0 60000 65536"/>
                <a:gd name="T15" fmla="*/ 0 w 107"/>
                <a:gd name="T16" fmla="*/ 0 h 60"/>
                <a:gd name="T17" fmla="*/ 107 w 107"/>
                <a:gd name="T18" fmla="*/ 60 h 60"/>
              </a:gdLst>
              <a:ahLst/>
              <a:cxnLst>
                <a:cxn ang="T10">
                  <a:pos x="T0" y="T1"/>
                </a:cxn>
                <a:cxn ang="T11">
                  <a:pos x="T2" y="T3"/>
                </a:cxn>
                <a:cxn ang="T12">
                  <a:pos x="T4" y="T5"/>
                </a:cxn>
                <a:cxn ang="T13">
                  <a:pos x="T6" y="T7"/>
                </a:cxn>
                <a:cxn ang="T14">
                  <a:pos x="T8" y="T9"/>
                </a:cxn>
              </a:cxnLst>
              <a:rect l="T15" t="T16" r="T17" b="T18"/>
              <a:pathLst>
                <a:path w="107" h="60">
                  <a:moveTo>
                    <a:pt x="107" y="46"/>
                  </a:moveTo>
                  <a:cubicBezTo>
                    <a:pt x="107" y="60"/>
                    <a:pt x="83" y="59"/>
                    <a:pt x="54" y="59"/>
                  </a:cubicBezTo>
                  <a:cubicBezTo>
                    <a:pt x="24" y="59"/>
                    <a:pt x="0" y="60"/>
                    <a:pt x="0" y="46"/>
                  </a:cubicBezTo>
                  <a:cubicBezTo>
                    <a:pt x="0" y="20"/>
                    <a:pt x="24" y="0"/>
                    <a:pt x="54" y="0"/>
                  </a:cubicBezTo>
                  <a:cubicBezTo>
                    <a:pt x="83" y="0"/>
                    <a:pt x="107" y="20"/>
                    <a:pt x="107" y="46"/>
                  </a:cubicBezTo>
                  <a:close/>
                </a:path>
              </a:pathLst>
            </a:custGeom>
            <a:solidFill>
              <a:srgbClr val="2D2926"/>
            </a:solidFill>
            <a:ln w="9525">
              <a:noFill/>
              <a:round/>
              <a:headEnd/>
              <a:tailEnd/>
            </a:ln>
          </p:spPr>
          <p:txBody>
            <a:bodyPr/>
            <a:lstStyle/>
            <a:p>
              <a:endParaRPr lang="zh-TW" altLang="en-US"/>
            </a:p>
          </p:txBody>
        </p:sp>
        <p:sp>
          <p:nvSpPr>
            <p:cNvPr id="26637" name="Freeform 215"/>
            <p:cNvSpPr>
              <a:spLocks/>
            </p:cNvSpPr>
            <p:nvPr/>
          </p:nvSpPr>
          <p:spPr bwMode="auto">
            <a:xfrm>
              <a:off x="874713" y="1619251"/>
              <a:ext cx="219075" cy="511175"/>
            </a:xfrm>
            <a:custGeom>
              <a:avLst/>
              <a:gdLst>
                <a:gd name="T0" fmla="*/ 2147483647 w 138"/>
                <a:gd name="T1" fmla="*/ 0 h 322"/>
                <a:gd name="T2" fmla="*/ 0 w 138"/>
                <a:gd name="T3" fmla="*/ 2147483647 h 322"/>
                <a:gd name="T4" fmla="*/ 2147483647 w 138"/>
                <a:gd name="T5" fmla="*/ 2147483647 h 322"/>
                <a:gd name="T6" fmla="*/ 2147483647 w 138"/>
                <a:gd name="T7" fmla="*/ 2147483647 h 322"/>
                <a:gd name="T8" fmla="*/ 2147483647 w 138"/>
                <a:gd name="T9" fmla="*/ 0 h 322"/>
                <a:gd name="T10" fmla="*/ 2147483647 w 138"/>
                <a:gd name="T11" fmla="*/ 0 h 322"/>
                <a:gd name="T12" fmla="*/ 0 60000 65536"/>
                <a:gd name="T13" fmla="*/ 0 60000 65536"/>
                <a:gd name="T14" fmla="*/ 0 60000 65536"/>
                <a:gd name="T15" fmla="*/ 0 60000 65536"/>
                <a:gd name="T16" fmla="*/ 0 60000 65536"/>
                <a:gd name="T17" fmla="*/ 0 60000 65536"/>
                <a:gd name="T18" fmla="*/ 0 w 138"/>
                <a:gd name="T19" fmla="*/ 0 h 322"/>
                <a:gd name="T20" fmla="*/ 138 w 138"/>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138" h="322">
                  <a:moveTo>
                    <a:pt x="55" y="0"/>
                  </a:moveTo>
                  <a:lnTo>
                    <a:pt x="0" y="230"/>
                  </a:lnTo>
                  <a:lnTo>
                    <a:pt x="64" y="322"/>
                  </a:lnTo>
                  <a:lnTo>
                    <a:pt x="138" y="237"/>
                  </a:lnTo>
                  <a:lnTo>
                    <a:pt x="81" y="0"/>
                  </a:lnTo>
                  <a:lnTo>
                    <a:pt x="55" y="0"/>
                  </a:lnTo>
                  <a:close/>
                </a:path>
              </a:pathLst>
            </a:custGeom>
            <a:solidFill>
              <a:srgbClr val="423429"/>
            </a:solidFill>
            <a:ln w="9525">
              <a:noFill/>
              <a:round/>
              <a:headEnd/>
              <a:tailEnd/>
            </a:ln>
          </p:spPr>
          <p:txBody>
            <a:bodyPr/>
            <a:lstStyle/>
            <a:p>
              <a:endParaRPr lang="zh-TW" altLang="en-US"/>
            </a:p>
          </p:txBody>
        </p:sp>
        <p:sp>
          <p:nvSpPr>
            <p:cNvPr id="26638" name="Freeform 216"/>
            <p:cNvSpPr>
              <a:spLocks/>
            </p:cNvSpPr>
            <p:nvPr/>
          </p:nvSpPr>
          <p:spPr bwMode="auto">
            <a:xfrm>
              <a:off x="941388" y="1570038"/>
              <a:ext cx="82550" cy="66675"/>
            </a:xfrm>
            <a:custGeom>
              <a:avLst/>
              <a:gdLst>
                <a:gd name="T0" fmla="*/ 2147483647 w 36"/>
                <a:gd name="T1" fmla="*/ 2147483647 h 29"/>
                <a:gd name="T2" fmla="*/ 2147483647 w 36"/>
                <a:gd name="T3" fmla="*/ 2147483647 h 29"/>
                <a:gd name="T4" fmla="*/ 0 w 36"/>
                <a:gd name="T5" fmla="*/ 2147483647 h 29"/>
                <a:gd name="T6" fmla="*/ 0 w 36"/>
                <a:gd name="T7" fmla="*/ 2147483647 h 29"/>
                <a:gd name="T8" fmla="*/ 2147483647 w 36"/>
                <a:gd name="T9" fmla="*/ 0 h 29"/>
                <a:gd name="T10" fmla="*/ 2147483647 w 36"/>
                <a:gd name="T11" fmla="*/ 0 h 29"/>
                <a:gd name="T12" fmla="*/ 2147483647 w 36"/>
                <a:gd name="T13" fmla="*/ 2147483647 h 29"/>
                <a:gd name="T14" fmla="*/ 2147483647 w 36"/>
                <a:gd name="T15" fmla="*/ 2147483647 h 29"/>
                <a:gd name="T16" fmla="*/ 2147483647 w 36"/>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9"/>
                <a:gd name="T29" fmla="*/ 36 w 3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9">
                  <a:moveTo>
                    <a:pt x="26" y="29"/>
                  </a:moveTo>
                  <a:cubicBezTo>
                    <a:pt x="10" y="29"/>
                    <a:pt x="10" y="29"/>
                    <a:pt x="10" y="29"/>
                  </a:cubicBezTo>
                  <a:cubicBezTo>
                    <a:pt x="5" y="29"/>
                    <a:pt x="0" y="25"/>
                    <a:pt x="0" y="19"/>
                  </a:cubicBezTo>
                  <a:cubicBezTo>
                    <a:pt x="0" y="10"/>
                    <a:pt x="0" y="10"/>
                    <a:pt x="0" y="10"/>
                  </a:cubicBezTo>
                  <a:cubicBezTo>
                    <a:pt x="0" y="5"/>
                    <a:pt x="5" y="0"/>
                    <a:pt x="10" y="0"/>
                  </a:cubicBezTo>
                  <a:cubicBezTo>
                    <a:pt x="26" y="0"/>
                    <a:pt x="26" y="0"/>
                    <a:pt x="26" y="0"/>
                  </a:cubicBezTo>
                  <a:cubicBezTo>
                    <a:pt x="32" y="0"/>
                    <a:pt x="36" y="5"/>
                    <a:pt x="36" y="10"/>
                  </a:cubicBezTo>
                  <a:cubicBezTo>
                    <a:pt x="36" y="19"/>
                    <a:pt x="36" y="19"/>
                    <a:pt x="36" y="19"/>
                  </a:cubicBezTo>
                  <a:cubicBezTo>
                    <a:pt x="36" y="25"/>
                    <a:pt x="32" y="29"/>
                    <a:pt x="26" y="29"/>
                  </a:cubicBezTo>
                  <a:close/>
                </a:path>
              </a:pathLst>
            </a:custGeom>
            <a:solidFill>
              <a:srgbClr val="382B23"/>
            </a:solidFill>
            <a:ln w="9525">
              <a:noFill/>
              <a:round/>
              <a:headEnd/>
              <a:tailEnd/>
            </a:ln>
          </p:spPr>
          <p:txBody>
            <a:bodyPr/>
            <a:lstStyle/>
            <a:p>
              <a:endParaRPr lang="zh-TW" altLang="en-US"/>
            </a:p>
          </p:txBody>
        </p:sp>
        <p:sp>
          <p:nvSpPr>
            <p:cNvPr id="26639" name="Freeform 217"/>
            <p:cNvSpPr>
              <a:spLocks/>
            </p:cNvSpPr>
            <p:nvPr/>
          </p:nvSpPr>
          <p:spPr bwMode="auto">
            <a:xfrm>
              <a:off x="858838" y="1543051"/>
              <a:ext cx="249238" cy="142875"/>
            </a:xfrm>
            <a:custGeom>
              <a:avLst/>
              <a:gdLst>
                <a:gd name="T0" fmla="*/ 0 w 157"/>
                <a:gd name="T1" fmla="*/ 2147483647 h 90"/>
                <a:gd name="T2" fmla="*/ 2147483647 w 157"/>
                <a:gd name="T3" fmla="*/ 2147483647 h 90"/>
                <a:gd name="T4" fmla="*/ 2147483647 w 157"/>
                <a:gd name="T5" fmla="*/ 2147483647 h 90"/>
                <a:gd name="T6" fmla="*/ 2147483647 w 157"/>
                <a:gd name="T7" fmla="*/ 2147483647 h 90"/>
                <a:gd name="T8" fmla="*/ 2147483647 w 157"/>
                <a:gd name="T9" fmla="*/ 0 h 90"/>
                <a:gd name="T10" fmla="*/ 0 w 157"/>
                <a:gd name="T11" fmla="*/ 2147483647 h 90"/>
                <a:gd name="T12" fmla="*/ 0 60000 65536"/>
                <a:gd name="T13" fmla="*/ 0 60000 65536"/>
                <a:gd name="T14" fmla="*/ 0 60000 65536"/>
                <a:gd name="T15" fmla="*/ 0 60000 65536"/>
                <a:gd name="T16" fmla="*/ 0 60000 65536"/>
                <a:gd name="T17" fmla="*/ 0 60000 65536"/>
                <a:gd name="T18" fmla="*/ 0 w 157"/>
                <a:gd name="T19" fmla="*/ 0 h 90"/>
                <a:gd name="T20" fmla="*/ 157 w 157"/>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7" h="90">
                  <a:moveTo>
                    <a:pt x="0" y="4"/>
                  </a:moveTo>
                  <a:lnTo>
                    <a:pt x="10" y="90"/>
                  </a:lnTo>
                  <a:lnTo>
                    <a:pt x="78" y="10"/>
                  </a:lnTo>
                  <a:lnTo>
                    <a:pt x="149" y="87"/>
                  </a:lnTo>
                  <a:lnTo>
                    <a:pt x="157" y="0"/>
                  </a:lnTo>
                  <a:lnTo>
                    <a:pt x="0" y="4"/>
                  </a:lnTo>
                  <a:close/>
                </a:path>
              </a:pathLst>
            </a:custGeom>
            <a:solidFill>
              <a:srgbClr val="E2DCD9"/>
            </a:solidFill>
            <a:ln w="9525">
              <a:noFill/>
              <a:round/>
              <a:headEnd/>
              <a:tailEnd/>
            </a:ln>
          </p:spPr>
          <p:txBody>
            <a:bodyPr/>
            <a:lstStyle/>
            <a:p>
              <a:endParaRPr lang="zh-TW" altLang="en-US"/>
            </a:p>
          </p:txBody>
        </p:sp>
        <p:sp>
          <p:nvSpPr>
            <p:cNvPr id="26640" name="Freeform 218"/>
            <p:cNvSpPr>
              <a:spLocks/>
            </p:cNvSpPr>
            <p:nvPr/>
          </p:nvSpPr>
          <p:spPr bwMode="auto">
            <a:xfrm>
              <a:off x="1204913" y="1595438"/>
              <a:ext cx="165100" cy="568325"/>
            </a:xfrm>
            <a:custGeom>
              <a:avLst/>
              <a:gdLst>
                <a:gd name="T0" fmla="*/ 2147483647 w 72"/>
                <a:gd name="T1" fmla="*/ 0 h 246"/>
                <a:gd name="T2" fmla="*/ 2147483647 w 72"/>
                <a:gd name="T3" fmla="*/ 2147483647 h 246"/>
                <a:gd name="T4" fmla="*/ 0 w 72"/>
                <a:gd name="T5" fmla="*/ 2147483647 h 246"/>
                <a:gd name="T6" fmla="*/ 0 w 72"/>
                <a:gd name="T7" fmla="*/ 0 h 246"/>
                <a:gd name="T8" fmla="*/ 2147483647 w 72"/>
                <a:gd name="T9" fmla="*/ 0 h 246"/>
                <a:gd name="T10" fmla="*/ 0 60000 65536"/>
                <a:gd name="T11" fmla="*/ 0 60000 65536"/>
                <a:gd name="T12" fmla="*/ 0 60000 65536"/>
                <a:gd name="T13" fmla="*/ 0 60000 65536"/>
                <a:gd name="T14" fmla="*/ 0 60000 65536"/>
                <a:gd name="T15" fmla="*/ 0 w 72"/>
                <a:gd name="T16" fmla="*/ 0 h 246"/>
                <a:gd name="T17" fmla="*/ 72 w 72"/>
                <a:gd name="T18" fmla="*/ 246 h 246"/>
              </a:gdLst>
              <a:ahLst/>
              <a:cxnLst>
                <a:cxn ang="T10">
                  <a:pos x="T0" y="T1"/>
                </a:cxn>
                <a:cxn ang="T11">
                  <a:pos x="T2" y="T3"/>
                </a:cxn>
                <a:cxn ang="T12">
                  <a:pos x="T4" y="T5"/>
                </a:cxn>
                <a:cxn ang="T13">
                  <a:pos x="T6" y="T7"/>
                </a:cxn>
                <a:cxn ang="T14">
                  <a:pos x="T8" y="T9"/>
                </a:cxn>
              </a:cxnLst>
              <a:rect l="T15" t="T16" r="T17" b="T18"/>
              <a:pathLst>
                <a:path w="72" h="246">
                  <a:moveTo>
                    <a:pt x="9" y="0"/>
                  </a:moveTo>
                  <a:cubicBezTo>
                    <a:pt x="9" y="0"/>
                    <a:pt x="60" y="146"/>
                    <a:pt x="72" y="223"/>
                  </a:cubicBezTo>
                  <a:cubicBezTo>
                    <a:pt x="72" y="223"/>
                    <a:pt x="30" y="246"/>
                    <a:pt x="0" y="244"/>
                  </a:cubicBezTo>
                  <a:cubicBezTo>
                    <a:pt x="0" y="0"/>
                    <a:pt x="0" y="0"/>
                    <a:pt x="0" y="0"/>
                  </a:cubicBezTo>
                  <a:lnTo>
                    <a:pt x="9" y="0"/>
                  </a:lnTo>
                  <a:close/>
                </a:path>
              </a:pathLst>
            </a:custGeom>
            <a:solidFill>
              <a:srgbClr val="563A28"/>
            </a:solidFill>
            <a:ln w="9525">
              <a:noFill/>
              <a:round/>
              <a:headEnd/>
              <a:tailEnd/>
            </a:ln>
          </p:spPr>
          <p:txBody>
            <a:bodyPr/>
            <a:lstStyle/>
            <a:p>
              <a:endParaRPr lang="zh-TW" altLang="en-US"/>
            </a:p>
          </p:txBody>
        </p:sp>
        <p:sp>
          <p:nvSpPr>
            <p:cNvPr id="26641" name="Freeform 219"/>
            <p:cNvSpPr>
              <a:spLocks/>
            </p:cNvSpPr>
            <p:nvPr/>
          </p:nvSpPr>
          <p:spPr bwMode="auto">
            <a:xfrm>
              <a:off x="609601" y="1595438"/>
              <a:ext cx="165100" cy="563563"/>
            </a:xfrm>
            <a:custGeom>
              <a:avLst/>
              <a:gdLst>
                <a:gd name="T0" fmla="*/ 2147483647 w 72"/>
                <a:gd name="T1" fmla="*/ 0 h 244"/>
                <a:gd name="T2" fmla="*/ 0 w 72"/>
                <a:gd name="T3" fmla="*/ 2147483647 h 244"/>
                <a:gd name="T4" fmla="*/ 2147483647 w 72"/>
                <a:gd name="T5" fmla="*/ 2147483647 h 244"/>
                <a:gd name="T6" fmla="*/ 2147483647 w 72"/>
                <a:gd name="T7" fmla="*/ 0 h 244"/>
                <a:gd name="T8" fmla="*/ 2147483647 w 72"/>
                <a:gd name="T9" fmla="*/ 0 h 244"/>
                <a:gd name="T10" fmla="*/ 0 60000 65536"/>
                <a:gd name="T11" fmla="*/ 0 60000 65536"/>
                <a:gd name="T12" fmla="*/ 0 60000 65536"/>
                <a:gd name="T13" fmla="*/ 0 60000 65536"/>
                <a:gd name="T14" fmla="*/ 0 60000 65536"/>
                <a:gd name="T15" fmla="*/ 0 w 72"/>
                <a:gd name="T16" fmla="*/ 0 h 244"/>
                <a:gd name="T17" fmla="*/ 72 w 72"/>
                <a:gd name="T18" fmla="*/ 244 h 244"/>
              </a:gdLst>
              <a:ahLst/>
              <a:cxnLst>
                <a:cxn ang="T10">
                  <a:pos x="T0" y="T1"/>
                </a:cxn>
                <a:cxn ang="T11">
                  <a:pos x="T2" y="T3"/>
                </a:cxn>
                <a:cxn ang="T12">
                  <a:pos x="T4" y="T5"/>
                </a:cxn>
                <a:cxn ang="T13">
                  <a:pos x="T6" y="T7"/>
                </a:cxn>
                <a:cxn ang="T14">
                  <a:pos x="T8" y="T9"/>
                </a:cxn>
              </a:cxnLst>
              <a:rect l="T15" t="T16" r="T17" b="T18"/>
              <a:pathLst>
                <a:path w="72" h="244">
                  <a:moveTo>
                    <a:pt x="63" y="0"/>
                  </a:moveTo>
                  <a:cubicBezTo>
                    <a:pt x="63" y="0"/>
                    <a:pt x="12" y="58"/>
                    <a:pt x="0" y="135"/>
                  </a:cubicBezTo>
                  <a:cubicBezTo>
                    <a:pt x="0" y="135"/>
                    <a:pt x="15" y="215"/>
                    <a:pt x="72" y="244"/>
                  </a:cubicBezTo>
                  <a:cubicBezTo>
                    <a:pt x="72" y="0"/>
                    <a:pt x="72" y="0"/>
                    <a:pt x="72" y="0"/>
                  </a:cubicBezTo>
                  <a:lnTo>
                    <a:pt x="63" y="0"/>
                  </a:lnTo>
                  <a:close/>
                </a:path>
              </a:pathLst>
            </a:custGeom>
            <a:solidFill>
              <a:srgbClr val="563A28"/>
            </a:solidFill>
            <a:ln w="9525">
              <a:noFill/>
              <a:round/>
              <a:headEnd/>
              <a:tailEnd/>
            </a:ln>
          </p:spPr>
          <p:txBody>
            <a:bodyPr/>
            <a:lstStyle/>
            <a:p>
              <a:endParaRPr lang="zh-TW" altLang="en-US"/>
            </a:p>
          </p:txBody>
        </p:sp>
        <p:sp>
          <p:nvSpPr>
            <p:cNvPr id="26642" name="Freeform 220"/>
            <p:cNvSpPr>
              <a:spLocks/>
            </p:cNvSpPr>
            <p:nvPr/>
          </p:nvSpPr>
          <p:spPr bwMode="auto">
            <a:xfrm>
              <a:off x="738188" y="1539876"/>
              <a:ext cx="279400" cy="750888"/>
            </a:xfrm>
            <a:custGeom>
              <a:avLst/>
              <a:gdLst>
                <a:gd name="T0" fmla="*/ 2147483647 w 121"/>
                <a:gd name="T1" fmla="*/ 2147483647 h 325"/>
                <a:gd name="T2" fmla="*/ 2147483647 w 121"/>
                <a:gd name="T3" fmla="*/ 2147483647 h 325"/>
                <a:gd name="T4" fmla="*/ 2147483647 w 121"/>
                <a:gd name="T5" fmla="*/ 2147483647 h 325"/>
                <a:gd name="T6" fmla="*/ 2147483647 w 121"/>
                <a:gd name="T7" fmla="*/ 2147483647 h 325"/>
                <a:gd name="T8" fmla="*/ 2147483647 w 121"/>
                <a:gd name="T9" fmla="*/ 2147483647 h 325"/>
                <a:gd name="T10" fmla="*/ 2147483647 w 121"/>
                <a:gd name="T11" fmla="*/ 2147483647 h 325"/>
                <a:gd name="T12" fmla="*/ 2147483647 w 121"/>
                <a:gd name="T13" fmla="*/ 2147483647 h 325"/>
                <a:gd name="T14" fmla="*/ 2147483647 w 121"/>
                <a:gd name="T15" fmla="*/ 2147483647 h 325"/>
                <a:gd name="T16" fmla="*/ 2147483647 w 121"/>
                <a:gd name="T17" fmla="*/ 2147483647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325"/>
                <a:gd name="T29" fmla="*/ 121 w 121"/>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325">
                  <a:moveTo>
                    <a:pt x="51" y="3"/>
                  </a:moveTo>
                  <a:cubicBezTo>
                    <a:pt x="51" y="3"/>
                    <a:pt x="16" y="0"/>
                    <a:pt x="8" y="19"/>
                  </a:cubicBezTo>
                  <a:cubicBezTo>
                    <a:pt x="0" y="37"/>
                    <a:pt x="5" y="155"/>
                    <a:pt x="3" y="272"/>
                  </a:cubicBezTo>
                  <a:cubicBezTo>
                    <a:pt x="2" y="305"/>
                    <a:pt x="2" y="305"/>
                    <a:pt x="2" y="305"/>
                  </a:cubicBezTo>
                  <a:cubicBezTo>
                    <a:pt x="2" y="305"/>
                    <a:pt x="67" y="325"/>
                    <a:pt x="94" y="300"/>
                  </a:cubicBezTo>
                  <a:cubicBezTo>
                    <a:pt x="121" y="275"/>
                    <a:pt x="108" y="210"/>
                    <a:pt x="109" y="157"/>
                  </a:cubicBezTo>
                  <a:cubicBezTo>
                    <a:pt x="109" y="105"/>
                    <a:pt x="109" y="72"/>
                    <a:pt x="109" y="72"/>
                  </a:cubicBezTo>
                  <a:cubicBezTo>
                    <a:pt x="55" y="6"/>
                    <a:pt x="55" y="6"/>
                    <a:pt x="55" y="6"/>
                  </a:cubicBezTo>
                  <a:lnTo>
                    <a:pt x="51" y="3"/>
                  </a:lnTo>
                  <a:close/>
                </a:path>
              </a:pathLst>
            </a:custGeom>
            <a:solidFill>
              <a:srgbClr val="634631"/>
            </a:solidFill>
            <a:ln w="9525">
              <a:noFill/>
              <a:round/>
              <a:headEnd/>
              <a:tailEnd/>
            </a:ln>
          </p:spPr>
          <p:txBody>
            <a:bodyPr/>
            <a:lstStyle/>
            <a:p>
              <a:endParaRPr lang="zh-TW" altLang="en-US"/>
            </a:p>
          </p:txBody>
        </p:sp>
        <p:sp>
          <p:nvSpPr>
            <p:cNvPr id="26643" name="Freeform 221"/>
            <p:cNvSpPr>
              <a:spLocks/>
            </p:cNvSpPr>
            <p:nvPr/>
          </p:nvSpPr>
          <p:spPr bwMode="auto">
            <a:xfrm>
              <a:off x="814388" y="1539876"/>
              <a:ext cx="176213" cy="166688"/>
            </a:xfrm>
            <a:custGeom>
              <a:avLst/>
              <a:gdLst>
                <a:gd name="T0" fmla="*/ 2147483647 w 76"/>
                <a:gd name="T1" fmla="*/ 2147483647 h 72"/>
                <a:gd name="T2" fmla="*/ 2147483647 w 76"/>
                <a:gd name="T3" fmla="*/ 0 h 72"/>
                <a:gd name="T4" fmla="*/ 2147483647 w 76"/>
                <a:gd name="T5" fmla="*/ 2147483647 h 72"/>
                <a:gd name="T6" fmla="*/ 2147483647 w 76"/>
                <a:gd name="T7" fmla="*/ 2147483647 h 72"/>
                <a:gd name="T8" fmla="*/ 2147483647 w 76"/>
                <a:gd name="T9" fmla="*/ 2147483647 h 72"/>
                <a:gd name="T10" fmla="*/ 0 60000 65536"/>
                <a:gd name="T11" fmla="*/ 0 60000 65536"/>
                <a:gd name="T12" fmla="*/ 0 60000 65536"/>
                <a:gd name="T13" fmla="*/ 0 60000 65536"/>
                <a:gd name="T14" fmla="*/ 0 60000 65536"/>
                <a:gd name="T15" fmla="*/ 0 w 76"/>
                <a:gd name="T16" fmla="*/ 0 h 72"/>
                <a:gd name="T17" fmla="*/ 76 w 76"/>
                <a:gd name="T18" fmla="*/ 72 h 72"/>
              </a:gdLst>
              <a:ahLst/>
              <a:cxnLst>
                <a:cxn ang="T10">
                  <a:pos x="T0" y="T1"/>
                </a:cxn>
                <a:cxn ang="T11">
                  <a:pos x="T2" y="T3"/>
                </a:cxn>
                <a:cxn ang="T12">
                  <a:pos x="T4" y="T5"/>
                </a:cxn>
                <a:cxn ang="T13">
                  <a:pos x="T6" y="T7"/>
                </a:cxn>
                <a:cxn ang="T14">
                  <a:pos x="T8" y="T9"/>
                </a:cxn>
              </a:cxnLst>
              <a:rect l="T15" t="T16" r="T17" b="T18"/>
              <a:pathLst>
                <a:path w="76" h="72">
                  <a:moveTo>
                    <a:pt x="5" y="46"/>
                  </a:moveTo>
                  <a:cubicBezTo>
                    <a:pt x="0" y="36"/>
                    <a:pt x="19" y="0"/>
                    <a:pt x="19" y="0"/>
                  </a:cubicBezTo>
                  <a:cubicBezTo>
                    <a:pt x="25" y="9"/>
                    <a:pt x="25" y="9"/>
                    <a:pt x="25" y="9"/>
                  </a:cubicBezTo>
                  <a:cubicBezTo>
                    <a:pt x="76" y="72"/>
                    <a:pt x="76" y="72"/>
                    <a:pt x="76" y="72"/>
                  </a:cubicBezTo>
                  <a:cubicBezTo>
                    <a:pt x="76" y="72"/>
                    <a:pt x="10" y="56"/>
                    <a:pt x="5" y="46"/>
                  </a:cubicBezTo>
                  <a:close/>
                </a:path>
              </a:pathLst>
            </a:custGeom>
            <a:solidFill>
              <a:srgbClr val="70523E"/>
            </a:solidFill>
            <a:ln w="9525">
              <a:noFill/>
              <a:round/>
              <a:headEnd/>
              <a:tailEnd/>
            </a:ln>
          </p:spPr>
          <p:txBody>
            <a:bodyPr/>
            <a:lstStyle/>
            <a:p>
              <a:endParaRPr lang="zh-TW" altLang="en-US"/>
            </a:p>
          </p:txBody>
        </p:sp>
        <p:sp>
          <p:nvSpPr>
            <p:cNvPr id="26644" name="Freeform 222"/>
            <p:cNvSpPr>
              <a:spLocks/>
            </p:cNvSpPr>
            <p:nvPr/>
          </p:nvSpPr>
          <p:spPr bwMode="auto">
            <a:xfrm>
              <a:off x="976313" y="1706563"/>
              <a:ext cx="14288" cy="457200"/>
            </a:xfrm>
            <a:custGeom>
              <a:avLst/>
              <a:gdLst>
                <a:gd name="T0" fmla="*/ 2147483647 w 6"/>
                <a:gd name="T1" fmla="*/ 0 h 198"/>
                <a:gd name="T2" fmla="*/ 2147483647 w 6"/>
                <a:gd name="T3" fmla="*/ 2147483647 h 198"/>
                <a:gd name="T4" fmla="*/ 2147483647 w 6"/>
                <a:gd name="T5" fmla="*/ 2147483647 h 198"/>
                <a:gd name="T6" fmla="*/ 2147483647 w 6"/>
                <a:gd name="T7" fmla="*/ 0 h 198"/>
                <a:gd name="T8" fmla="*/ 0 60000 65536"/>
                <a:gd name="T9" fmla="*/ 0 60000 65536"/>
                <a:gd name="T10" fmla="*/ 0 60000 65536"/>
                <a:gd name="T11" fmla="*/ 0 60000 65536"/>
                <a:gd name="T12" fmla="*/ 0 w 6"/>
                <a:gd name="T13" fmla="*/ 0 h 198"/>
                <a:gd name="T14" fmla="*/ 6 w 6"/>
                <a:gd name="T15" fmla="*/ 198 h 198"/>
              </a:gdLst>
              <a:ahLst/>
              <a:cxnLst>
                <a:cxn ang="T8">
                  <a:pos x="T0" y="T1"/>
                </a:cxn>
                <a:cxn ang="T9">
                  <a:pos x="T2" y="T3"/>
                </a:cxn>
                <a:cxn ang="T10">
                  <a:pos x="T4" y="T5"/>
                </a:cxn>
                <a:cxn ang="T11">
                  <a:pos x="T6" y="T7"/>
                </a:cxn>
              </a:cxnLst>
              <a:rect l="T12" t="T13" r="T14" b="T15"/>
              <a:pathLst>
                <a:path w="6" h="198">
                  <a:moveTo>
                    <a:pt x="6" y="0"/>
                  </a:moveTo>
                  <a:cubicBezTo>
                    <a:pt x="6" y="198"/>
                    <a:pt x="6" y="198"/>
                    <a:pt x="6" y="198"/>
                  </a:cubicBezTo>
                  <a:cubicBezTo>
                    <a:pt x="6" y="198"/>
                    <a:pt x="0" y="187"/>
                    <a:pt x="1" y="137"/>
                  </a:cubicBezTo>
                  <a:cubicBezTo>
                    <a:pt x="2" y="104"/>
                    <a:pt x="0" y="30"/>
                    <a:pt x="6" y="0"/>
                  </a:cubicBezTo>
                  <a:close/>
                </a:path>
              </a:pathLst>
            </a:custGeom>
            <a:solidFill>
              <a:srgbClr val="563A28"/>
            </a:solidFill>
            <a:ln w="9525">
              <a:noFill/>
              <a:round/>
              <a:headEnd/>
              <a:tailEnd/>
            </a:ln>
          </p:spPr>
          <p:txBody>
            <a:bodyPr/>
            <a:lstStyle/>
            <a:p>
              <a:endParaRPr lang="zh-TW" altLang="en-US"/>
            </a:p>
          </p:txBody>
        </p:sp>
        <p:sp>
          <p:nvSpPr>
            <p:cNvPr id="26645" name="Freeform 223"/>
            <p:cNvSpPr>
              <a:spLocks/>
            </p:cNvSpPr>
            <p:nvPr/>
          </p:nvSpPr>
          <p:spPr bwMode="auto">
            <a:xfrm>
              <a:off x="962026" y="1539876"/>
              <a:ext cx="279400" cy="750888"/>
            </a:xfrm>
            <a:custGeom>
              <a:avLst/>
              <a:gdLst>
                <a:gd name="T0" fmla="*/ 2147483647 w 121"/>
                <a:gd name="T1" fmla="*/ 2147483647 h 325"/>
                <a:gd name="T2" fmla="*/ 2147483647 w 121"/>
                <a:gd name="T3" fmla="*/ 2147483647 h 325"/>
                <a:gd name="T4" fmla="*/ 2147483647 w 121"/>
                <a:gd name="T5" fmla="*/ 2147483647 h 325"/>
                <a:gd name="T6" fmla="*/ 2147483647 w 121"/>
                <a:gd name="T7" fmla="*/ 2147483647 h 325"/>
                <a:gd name="T8" fmla="*/ 2147483647 w 121"/>
                <a:gd name="T9" fmla="*/ 2147483647 h 325"/>
                <a:gd name="T10" fmla="*/ 2147483647 w 121"/>
                <a:gd name="T11" fmla="*/ 2147483647 h 325"/>
                <a:gd name="T12" fmla="*/ 2147483647 w 121"/>
                <a:gd name="T13" fmla="*/ 2147483647 h 325"/>
                <a:gd name="T14" fmla="*/ 2147483647 w 121"/>
                <a:gd name="T15" fmla="*/ 2147483647 h 325"/>
                <a:gd name="T16" fmla="*/ 2147483647 w 121"/>
                <a:gd name="T17" fmla="*/ 2147483647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325"/>
                <a:gd name="T29" fmla="*/ 121 w 121"/>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325">
                  <a:moveTo>
                    <a:pt x="70" y="3"/>
                  </a:moveTo>
                  <a:cubicBezTo>
                    <a:pt x="70" y="3"/>
                    <a:pt x="105" y="0"/>
                    <a:pt x="113" y="19"/>
                  </a:cubicBezTo>
                  <a:cubicBezTo>
                    <a:pt x="121" y="37"/>
                    <a:pt x="115" y="155"/>
                    <a:pt x="118" y="272"/>
                  </a:cubicBezTo>
                  <a:cubicBezTo>
                    <a:pt x="119" y="305"/>
                    <a:pt x="119" y="305"/>
                    <a:pt x="119" y="305"/>
                  </a:cubicBezTo>
                  <a:cubicBezTo>
                    <a:pt x="119" y="305"/>
                    <a:pt x="53" y="325"/>
                    <a:pt x="27" y="300"/>
                  </a:cubicBezTo>
                  <a:cubicBezTo>
                    <a:pt x="0" y="275"/>
                    <a:pt x="13" y="210"/>
                    <a:pt x="12" y="157"/>
                  </a:cubicBezTo>
                  <a:cubicBezTo>
                    <a:pt x="12" y="105"/>
                    <a:pt x="11" y="72"/>
                    <a:pt x="11" y="72"/>
                  </a:cubicBezTo>
                  <a:cubicBezTo>
                    <a:pt x="66" y="6"/>
                    <a:pt x="66" y="6"/>
                    <a:pt x="66" y="6"/>
                  </a:cubicBezTo>
                  <a:lnTo>
                    <a:pt x="70" y="3"/>
                  </a:lnTo>
                  <a:close/>
                </a:path>
              </a:pathLst>
            </a:custGeom>
            <a:solidFill>
              <a:srgbClr val="634631"/>
            </a:solidFill>
            <a:ln w="9525">
              <a:noFill/>
              <a:round/>
              <a:headEnd/>
              <a:tailEnd/>
            </a:ln>
          </p:spPr>
          <p:txBody>
            <a:bodyPr/>
            <a:lstStyle/>
            <a:p>
              <a:endParaRPr lang="zh-TW" altLang="en-US"/>
            </a:p>
          </p:txBody>
        </p:sp>
        <p:sp>
          <p:nvSpPr>
            <p:cNvPr id="26646" name="Freeform 224"/>
            <p:cNvSpPr>
              <a:spLocks/>
            </p:cNvSpPr>
            <p:nvPr/>
          </p:nvSpPr>
          <p:spPr bwMode="auto">
            <a:xfrm>
              <a:off x="987426" y="1539876"/>
              <a:ext cx="177800" cy="166688"/>
            </a:xfrm>
            <a:custGeom>
              <a:avLst/>
              <a:gdLst>
                <a:gd name="T0" fmla="*/ 2147483647 w 77"/>
                <a:gd name="T1" fmla="*/ 2147483647 h 72"/>
                <a:gd name="T2" fmla="*/ 2147483647 w 77"/>
                <a:gd name="T3" fmla="*/ 0 h 72"/>
                <a:gd name="T4" fmla="*/ 2147483647 w 77"/>
                <a:gd name="T5" fmla="*/ 2147483647 h 72"/>
                <a:gd name="T6" fmla="*/ 0 w 77"/>
                <a:gd name="T7" fmla="*/ 2147483647 h 72"/>
                <a:gd name="T8" fmla="*/ 2147483647 w 77"/>
                <a:gd name="T9" fmla="*/ 2147483647 h 72"/>
                <a:gd name="T10" fmla="*/ 0 60000 65536"/>
                <a:gd name="T11" fmla="*/ 0 60000 65536"/>
                <a:gd name="T12" fmla="*/ 0 60000 65536"/>
                <a:gd name="T13" fmla="*/ 0 60000 65536"/>
                <a:gd name="T14" fmla="*/ 0 60000 65536"/>
                <a:gd name="T15" fmla="*/ 0 w 77"/>
                <a:gd name="T16" fmla="*/ 0 h 72"/>
                <a:gd name="T17" fmla="*/ 77 w 77"/>
                <a:gd name="T18" fmla="*/ 72 h 72"/>
              </a:gdLst>
              <a:ahLst/>
              <a:cxnLst>
                <a:cxn ang="T10">
                  <a:pos x="T0" y="T1"/>
                </a:cxn>
                <a:cxn ang="T11">
                  <a:pos x="T2" y="T3"/>
                </a:cxn>
                <a:cxn ang="T12">
                  <a:pos x="T4" y="T5"/>
                </a:cxn>
                <a:cxn ang="T13">
                  <a:pos x="T6" y="T7"/>
                </a:cxn>
                <a:cxn ang="T14">
                  <a:pos x="T8" y="T9"/>
                </a:cxn>
              </a:cxnLst>
              <a:rect l="T15" t="T16" r="T17" b="T18"/>
              <a:pathLst>
                <a:path w="77" h="72">
                  <a:moveTo>
                    <a:pt x="72" y="46"/>
                  </a:moveTo>
                  <a:cubicBezTo>
                    <a:pt x="77" y="36"/>
                    <a:pt x="58" y="0"/>
                    <a:pt x="58" y="0"/>
                  </a:cubicBezTo>
                  <a:cubicBezTo>
                    <a:pt x="52" y="9"/>
                    <a:pt x="52" y="9"/>
                    <a:pt x="52" y="9"/>
                  </a:cubicBezTo>
                  <a:cubicBezTo>
                    <a:pt x="0" y="72"/>
                    <a:pt x="0" y="72"/>
                    <a:pt x="0" y="72"/>
                  </a:cubicBezTo>
                  <a:cubicBezTo>
                    <a:pt x="0" y="72"/>
                    <a:pt x="67" y="56"/>
                    <a:pt x="72" y="46"/>
                  </a:cubicBezTo>
                  <a:close/>
                </a:path>
              </a:pathLst>
            </a:custGeom>
            <a:solidFill>
              <a:srgbClr val="70523E"/>
            </a:solidFill>
            <a:ln w="9525">
              <a:noFill/>
              <a:round/>
              <a:headEnd/>
              <a:tailEnd/>
            </a:ln>
          </p:spPr>
          <p:txBody>
            <a:bodyPr/>
            <a:lstStyle/>
            <a:p>
              <a:endParaRPr lang="zh-TW" altLang="en-US"/>
            </a:p>
          </p:txBody>
        </p:sp>
        <p:sp>
          <p:nvSpPr>
            <p:cNvPr id="26647" name="Oval 225"/>
            <p:cNvSpPr>
              <a:spLocks noChangeArrowheads="1"/>
            </p:cNvSpPr>
            <p:nvPr/>
          </p:nvSpPr>
          <p:spPr bwMode="auto">
            <a:xfrm>
              <a:off x="1003301" y="1773238"/>
              <a:ext cx="49213" cy="46038"/>
            </a:xfrm>
            <a:prstGeom prst="ellipse">
              <a:avLst/>
            </a:prstGeom>
            <a:solidFill>
              <a:srgbClr val="563A28"/>
            </a:solidFill>
            <a:ln w="9525">
              <a:noFill/>
              <a:round/>
              <a:headEnd/>
              <a:tailEnd/>
            </a:ln>
          </p:spPr>
          <p:txBody>
            <a:bodyPr/>
            <a:lstStyle/>
            <a:p>
              <a:endParaRPr lang="zh-CN" altLang="en-US"/>
            </a:p>
          </p:txBody>
        </p:sp>
        <p:sp>
          <p:nvSpPr>
            <p:cNvPr id="26648" name="Oval 226"/>
            <p:cNvSpPr>
              <a:spLocks noChangeArrowheads="1"/>
            </p:cNvSpPr>
            <p:nvPr/>
          </p:nvSpPr>
          <p:spPr bwMode="auto">
            <a:xfrm>
              <a:off x="1003301" y="1949451"/>
              <a:ext cx="49213" cy="46038"/>
            </a:xfrm>
            <a:prstGeom prst="ellipse">
              <a:avLst/>
            </a:prstGeom>
            <a:solidFill>
              <a:srgbClr val="563A28"/>
            </a:solidFill>
            <a:ln w="9525">
              <a:noFill/>
              <a:round/>
              <a:headEnd/>
              <a:tailEnd/>
            </a:ln>
          </p:spPr>
          <p:txBody>
            <a:bodyPr/>
            <a:lstStyle/>
            <a:p>
              <a:endParaRPr lang="zh-CN" altLang="en-US"/>
            </a:p>
          </p:txBody>
        </p:sp>
        <p:sp>
          <p:nvSpPr>
            <p:cNvPr id="26649" name="Freeform 227"/>
            <p:cNvSpPr>
              <a:spLocks/>
            </p:cNvSpPr>
            <p:nvPr/>
          </p:nvSpPr>
          <p:spPr bwMode="auto">
            <a:xfrm>
              <a:off x="447676" y="515938"/>
              <a:ext cx="1042988" cy="628650"/>
            </a:xfrm>
            <a:custGeom>
              <a:avLst/>
              <a:gdLst>
                <a:gd name="T0" fmla="*/ 2147483647 w 452"/>
                <a:gd name="T1" fmla="*/ 2147483647 h 272"/>
                <a:gd name="T2" fmla="*/ 2147483647 w 452"/>
                <a:gd name="T3" fmla="*/ 2147483647 h 272"/>
                <a:gd name="T4" fmla="*/ 2147483647 w 452"/>
                <a:gd name="T5" fmla="*/ 0 h 272"/>
                <a:gd name="T6" fmla="*/ 2147483647 w 452"/>
                <a:gd name="T7" fmla="*/ 2147483647 h 272"/>
                <a:gd name="T8" fmla="*/ 2147483647 w 452"/>
                <a:gd name="T9" fmla="*/ 2147483647 h 272"/>
                <a:gd name="T10" fmla="*/ 2147483647 w 452"/>
                <a:gd name="T11" fmla="*/ 2147483647 h 272"/>
                <a:gd name="T12" fmla="*/ 2147483647 w 452"/>
                <a:gd name="T13" fmla="*/ 2147483647 h 272"/>
                <a:gd name="T14" fmla="*/ 2147483647 w 452"/>
                <a:gd name="T15" fmla="*/ 2147483647 h 272"/>
                <a:gd name="T16" fmla="*/ 0 60000 65536"/>
                <a:gd name="T17" fmla="*/ 0 60000 65536"/>
                <a:gd name="T18" fmla="*/ 0 60000 65536"/>
                <a:gd name="T19" fmla="*/ 0 60000 65536"/>
                <a:gd name="T20" fmla="*/ 0 60000 65536"/>
                <a:gd name="T21" fmla="*/ 0 60000 65536"/>
                <a:gd name="T22" fmla="*/ 0 60000 65536"/>
                <a:gd name="T23" fmla="*/ 0 60000 65536"/>
                <a:gd name="T24" fmla="*/ 0 w 452"/>
                <a:gd name="T25" fmla="*/ 0 h 272"/>
                <a:gd name="T26" fmla="*/ 452 w 452"/>
                <a:gd name="T27" fmla="*/ 272 h 2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2" h="272">
                  <a:moveTo>
                    <a:pt x="11" y="236"/>
                  </a:moveTo>
                  <a:cubicBezTo>
                    <a:pt x="11" y="236"/>
                    <a:pt x="0" y="141"/>
                    <a:pt x="25" y="93"/>
                  </a:cubicBezTo>
                  <a:cubicBezTo>
                    <a:pt x="50" y="46"/>
                    <a:pt x="110" y="0"/>
                    <a:pt x="229" y="0"/>
                  </a:cubicBezTo>
                  <a:cubicBezTo>
                    <a:pt x="348" y="0"/>
                    <a:pt x="407" y="50"/>
                    <a:pt x="430" y="93"/>
                  </a:cubicBezTo>
                  <a:cubicBezTo>
                    <a:pt x="452" y="136"/>
                    <a:pt x="443" y="233"/>
                    <a:pt x="443" y="233"/>
                  </a:cubicBezTo>
                  <a:cubicBezTo>
                    <a:pt x="421" y="272"/>
                    <a:pt x="421" y="272"/>
                    <a:pt x="421" y="272"/>
                  </a:cubicBezTo>
                  <a:cubicBezTo>
                    <a:pt x="23" y="272"/>
                    <a:pt x="23" y="272"/>
                    <a:pt x="23" y="272"/>
                  </a:cubicBezTo>
                  <a:lnTo>
                    <a:pt x="11" y="236"/>
                  </a:lnTo>
                  <a:close/>
                </a:path>
              </a:pathLst>
            </a:custGeom>
            <a:solidFill>
              <a:srgbClr val="4C453F"/>
            </a:solidFill>
            <a:ln w="9525">
              <a:noFill/>
              <a:round/>
              <a:headEnd/>
              <a:tailEnd/>
            </a:ln>
          </p:spPr>
          <p:txBody>
            <a:bodyPr/>
            <a:lstStyle/>
            <a:p>
              <a:endParaRPr lang="zh-TW" altLang="en-US"/>
            </a:p>
          </p:txBody>
        </p:sp>
        <p:sp>
          <p:nvSpPr>
            <p:cNvPr id="26650" name="Freeform 228"/>
            <p:cNvSpPr>
              <a:spLocks/>
            </p:cNvSpPr>
            <p:nvPr/>
          </p:nvSpPr>
          <p:spPr bwMode="auto">
            <a:xfrm>
              <a:off x="411163" y="1008063"/>
              <a:ext cx="190500" cy="347663"/>
            </a:xfrm>
            <a:custGeom>
              <a:avLst/>
              <a:gdLst>
                <a:gd name="T0" fmla="*/ 2147483647 w 83"/>
                <a:gd name="T1" fmla="*/ 2147483647 h 150"/>
                <a:gd name="T2" fmla="*/ 2147483647 w 83"/>
                <a:gd name="T3" fmla="*/ 2147483647 h 150"/>
                <a:gd name="T4" fmla="*/ 2147483647 w 83"/>
                <a:gd name="T5" fmla="*/ 2147483647 h 150"/>
                <a:gd name="T6" fmla="*/ 2147483647 w 83"/>
                <a:gd name="T7" fmla="*/ 2147483647 h 150"/>
                <a:gd name="T8" fmla="*/ 0 60000 65536"/>
                <a:gd name="T9" fmla="*/ 0 60000 65536"/>
                <a:gd name="T10" fmla="*/ 0 60000 65536"/>
                <a:gd name="T11" fmla="*/ 0 60000 65536"/>
                <a:gd name="T12" fmla="*/ 0 w 83"/>
                <a:gd name="T13" fmla="*/ 0 h 150"/>
                <a:gd name="T14" fmla="*/ 83 w 83"/>
                <a:gd name="T15" fmla="*/ 150 h 150"/>
              </a:gdLst>
              <a:ahLst/>
              <a:cxnLst>
                <a:cxn ang="T8">
                  <a:pos x="T0" y="T1"/>
                </a:cxn>
                <a:cxn ang="T9">
                  <a:pos x="T2" y="T3"/>
                </a:cxn>
                <a:cxn ang="T10">
                  <a:pos x="T4" y="T5"/>
                </a:cxn>
                <a:cxn ang="T11">
                  <a:pos x="T6" y="T7"/>
                </a:cxn>
              </a:cxnLst>
              <a:rect l="T12" t="T13" r="T14" b="T15"/>
              <a:pathLst>
                <a:path w="83" h="150">
                  <a:moveTo>
                    <a:pt x="75" y="36"/>
                  </a:moveTo>
                  <a:cubicBezTo>
                    <a:pt x="75" y="36"/>
                    <a:pt x="44" y="0"/>
                    <a:pt x="22" y="27"/>
                  </a:cubicBezTo>
                  <a:cubicBezTo>
                    <a:pt x="0" y="54"/>
                    <a:pt x="52" y="142"/>
                    <a:pt x="83" y="150"/>
                  </a:cubicBezTo>
                  <a:lnTo>
                    <a:pt x="75" y="36"/>
                  </a:lnTo>
                  <a:close/>
                </a:path>
              </a:pathLst>
            </a:custGeom>
            <a:solidFill>
              <a:srgbClr val="F4D3B0"/>
            </a:solidFill>
            <a:ln w="9525">
              <a:noFill/>
              <a:round/>
              <a:headEnd/>
              <a:tailEnd/>
            </a:ln>
          </p:spPr>
          <p:txBody>
            <a:bodyPr/>
            <a:lstStyle/>
            <a:p>
              <a:endParaRPr lang="zh-TW" altLang="en-US"/>
            </a:p>
          </p:txBody>
        </p:sp>
        <p:sp>
          <p:nvSpPr>
            <p:cNvPr id="26651" name="Freeform 229"/>
            <p:cNvSpPr>
              <a:spLocks/>
            </p:cNvSpPr>
            <p:nvPr/>
          </p:nvSpPr>
          <p:spPr bwMode="auto">
            <a:xfrm>
              <a:off x="1349376" y="1008063"/>
              <a:ext cx="193675" cy="347663"/>
            </a:xfrm>
            <a:custGeom>
              <a:avLst/>
              <a:gdLst>
                <a:gd name="T0" fmla="*/ 2147483647 w 84"/>
                <a:gd name="T1" fmla="*/ 2147483647 h 150"/>
                <a:gd name="T2" fmla="*/ 2147483647 w 84"/>
                <a:gd name="T3" fmla="*/ 2147483647 h 150"/>
                <a:gd name="T4" fmla="*/ 0 w 84"/>
                <a:gd name="T5" fmla="*/ 2147483647 h 150"/>
                <a:gd name="T6" fmla="*/ 2147483647 w 84"/>
                <a:gd name="T7" fmla="*/ 2147483647 h 150"/>
                <a:gd name="T8" fmla="*/ 0 60000 65536"/>
                <a:gd name="T9" fmla="*/ 0 60000 65536"/>
                <a:gd name="T10" fmla="*/ 0 60000 65536"/>
                <a:gd name="T11" fmla="*/ 0 60000 65536"/>
                <a:gd name="T12" fmla="*/ 0 w 84"/>
                <a:gd name="T13" fmla="*/ 0 h 150"/>
                <a:gd name="T14" fmla="*/ 84 w 84"/>
                <a:gd name="T15" fmla="*/ 150 h 150"/>
              </a:gdLst>
              <a:ahLst/>
              <a:cxnLst>
                <a:cxn ang="T8">
                  <a:pos x="T0" y="T1"/>
                </a:cxn>
                <a:cxn ang="T9">
                  <a:pos x="T2" y="T3"/>
                </a:cxn>
                <a:cxn ang="T10">
                  <a:pos x="T4" y="T5"/>
                </a:cxn>
                <a:cxn ang="T11">
                  <a:pos x="T6" y="T7"/>
                </a:cxn>
              </a:cxnLst>
              <a:rect l="T12" t="T13" r="T14" b="T15"/>
              <a:pathLst>
                <a:path w="84" h="150">
                  <a:moveTo>
                    <a:pt x="8" y="36"/>
                  </a:moveTo>
                  <a:cubicBezTo>
                    <a:pt x="8" y="36"/>
                    <a:pt x="39" y="0"/>
                    <a:pt x="61" y="27"/>
                  </a:cubicBezTo>
                  <a:cubicBezTo>
                    <a:pt x="84" y="54"/>
                    <a:pt x="32" y="142"/>
                    <a:pt x="0" y="150"/>
                  </a:cubicBezTo>
                  <a:lnTo>
                    <a:pt x="8" y="36"/>
                  </a:lnTo>
                  <a:close/>
                </a:path>
              </a:pathLst>
            </a:custGeom>
            <a:solidFill>
              <a:srgbClr val="F4D3B0"/>
            </a:solidFill>
            <a:ln w="9525">
              <a:noFill/>
              <a:round/>
              <a:headEnd/>
              <a:tailEnd/>
            </a:ln>
          </p:spPr>
          <p:txBody>
            <a:bodyPr/>
            <a:lstStyle/>
            <a:p>
              <a:endParaRPr lang="zh-TW" altLang="en-US"/>
            </a:p>
          </p:txBody>
        </p:sp>
        <p:sp>
          <p:nvSpPr>
            <p:cNvPr id="26652" name="Freeform 230"/>
            <p:cNvSpPr>
              <a:spLocks/>
            </p:cNvSpPr>
            <p:nvPr/>
          </p:nvSpPr>
          <p:spPr bwMode="auto">
            <a:xfrm>
              <a:off x="554038" y="819151"/>
              <a:ext cx="841375" cy="750888"/>
            </a:xfrm>
            <a:custGeom>
              <a:avLst/>
              <a:gdLst>
                <a:gd name="T0" fmla="*/ 2147483647 w 365"/>
                <a:gd name="T1" fmla="*/ 2147483647 h 325"/>
                <a:gd name="T2" fmla="*/ 2147483647 w 365"/>
                <a:gd name="T3" fmla="*/ 2147483647 h 325"/>
                <a:gd name="T4" fmla="*/ 2147483647 w 365"/>
                <a:gd name="T5" fmla="*/ 2147483647 h 325"/>
                <a:gd name="T6" fmla="*/ 2147483647 w 365"/>
                <a:gd name="T7" fmla="*/ 2147483647 h 325"/>
                <a:gd name="T8" fmla="*/ 2147483647 w 365"/>
                <a:gd name="T9" fmla="*/ 2147483647 h 325"/>
                <a:gd name="T10" fmla="*/ 2147483647 w 365"/>
                <a:gd name="T11" fmla="*/ 2147483647 h 325"/>
                <a:gd name="T12" fmla="*/ 2147483647 w 365"/>
                <a:gd name="T13" fmla="*/ 2147483647 h 325"/>
                <a:gd name="T14" fmla="*/ 0 60000 65536"/>
                <a:gd name="T15" fmla="*/ 0 60000 65536"/>
                <a:gd name="T16" fmla="*/ 0 60000 65536"/>
                <a:gd name="T17" fmla="*/ 0 60000 65536"/>
                <a:gd name="T18" fmla="*/ 0 60000 65536"/>
                <a:gd name="T19" fmla="*/ 0 60000 65536"/>
                <a:gd name="T20" fmla="*/ 0 60000 65536"/>
                <a:gd name="T21" fmla="*/ 0 w 365"/>
                <a:gd name="T22" fmla="*/ 0 h 325"/>
                <a:gd name="T23" fmla="*/ 365 w 365"/>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25">
                  <a:moveTo>
                    <a:pt x="359" y="212"/>
                  </a:moveTo>
                  <a:cubicBezTo>
                    <a:pt x="359" y="212"/>
                    <a:pt x="365" y="325"/>
                    <a:pt x="182" y="325"/>
                  </a:cubicBezTo>
                  <a:cubicBezTo>
                    <a:pt x="0" y="325"/>
                    <a:pt x="6" y="212"/>
                    <a:pt x="6" y="212"/>
                  </a:cubicBezTo>
                  <a:cubicBezTo>
                    <a:pt x="6" y="54"/>
                    <a:pt x="6" y="54"/>
                    <a:pt x="6" y="54"/>
                  </a:cubicBezTo>
                  <a:cubicBezTo>
                    <a:pt x="6" y="54"/>
                    <a:pt x="79" y="0"/>
                    <a:pt x="207" y="5"/>
                  </a:cubicBezTo>
                  <a:cubicBezTo>
                    <a:pt x="321" y="9"/>
                    <a:pt x="359" y="58"/>
                    <a:pt x="359" y="58"/>
                  </a:cubicBezTo>
                  <a:lnTo>
                    <a:pt x="359" y="212"/>
                  </a:lnTo>
                  <a:close/>
                </a:path>
              </a:pathLst>
            </a:custGeom>
            <a:solidFill>
              <a:srgbClr val="F9DAB4"/>
            </a:solidFill>
            <a:ln w="9525">
              <a:noFill/>
              <a:round/>
              <a:headEnd/>
              <a:tailEnd/>
            </a:ln>
          </p:spPr>
          <p:txBody>
            <a:bodyPr/>
            <a:lstStyle/>
            <a:p>
              <a:endParaRPr lang="zh-TW" altLang="en-US"/>
            </a:p>
          </p:txBody>
        </p:sp>
        <p:sp>
          <p:nvSpPr>
            <p:cNvPr id="26653" name="Oval 231"/>
            <p:cNvSpPr>
              <a:spLocks noChangeArrowheads="1"/>
            </p:cNvSpPr>
            <p:nvPr/>
          </p:nvSpPr>
          <p:spPr bwMode="auto">
            <a:xfrm>
              <a:off x="698501" y="1108076"/>
              <a:ext cx="119063" cy="120650"/>
            </a:xfrm>
            <a:prstGeom prst="ellipse">
              <a:avLst/>
            </a:prstGeom>
            <a:solidFill>
              <a:srgbClr val="3A332D"/>
            </a:solidFill>
            <a:ln w="9525">
              <a:noFill/>
              <a:round/>
              <a:headEnd/>
              <a:tailEnd/>
            </a:ln>
          </p:spPr>
          <p:txBody>
            <a:bodyPr/>
            <a:lstStyle/>
            <a:p>
              <a:endParaRPr lang="zh-CN" altLang="en-US"/>
            </a:p>
          </p:txBody>
        </p:sp>
        <p:sp>
          <p:nvSpPr>
            <p:cNvPr id="26654" name="Freeform 232"/>
            <p:cNvSpPr>
              <a:spLocks/>
            </p:cNvSpPr>
            <p:nvPr/>
          </p:nvSpPr>
          <p:spPr bwMode="auto">
            <a:xfrm>
              <a:off x="722313" y="1114426"/>
              <a:ext cx="46038" cy="33338"/>
            </a:xfrm>
            <a:custGeom>
              <a:avLst/>
              <a:gdLst>
                <a:gd name="T0" fmla="*/ 2147483647 w 20"/>
                <a:gd name="T1" fmla="*/ 2147483647 h 14"/>
                <a:gd name="T2" fmla="*/ 2147483647 w 20"/>
                <a:gd name="T3" fmla="*/ 2147483647 h 14"/>
                <a:gd name="T4" fmla="*/ 0 w 20"/>
                <a:gd name="T5" fmla="*/ 2147483647 h 14"/>
                <a:gd name="T6" fmla="*/ 2147483647 w 20"/>
                <a:gd name="T7" fmla="*/ 2147483647 h 14"/>
                <a:gd name="T8" fmla="*/ 2147483647 w 20"/>
                <a:gd name="T9" fmla="*/ 2147483647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20" y="5"/>
                  </a:moveTo>
                  <a:cubicBezTo>
                    <a:pt x="20" y="8"/>
                    <a:pt x="16" y="11"/>
                    <a:pt x="11" y="13"/>
                  </a:cubicBezTo>
                  <a:cubicBezTo>
                    <a:pt x="6" y="14"/>
                    <a:pt x="1" y="12"/>
                    <a:pt x="0" y="9"/>
                  </a:cubicBezTo>
                  <a:cubicBezTo>
                    <a:pt x="0" y="6"/>
                    <a:pt x="3" y="2"/>
                    <a:pt x="9" y="1"/>
                  </a:cubicBezTo>
                  <a:cubicBezTo>
                    <a:pt x="14" y="0"/>
                    <a:pt x="19" y="2"/>
                    <a:pt x="20" y="5"/>
                  </a:cubicBezTo>
                  <a:close/>
                </a:path>
              </a:pathLst>
            </a:custGeom>
            <a:solidFill>
              <a:srgbClr val="E8DFD9"/>
            </a:solidFill>
            <a:ln w="9525">
              <a:noFill/>
              <a:round/>
              <a:headEnd/>
              <a:tailEnd/>
            </a:ln>
          </p:spPr>
          <p:txBody>
            <a:bodyPr/>
            <a:lstStyle/>
            <a:p>
              <a:endParaRPr lang="zh-TW" altLang="en-US"/>
            </a:p>
          </p:txBody>
        </p:sp>
        <p:sp>
          <p:nvSpPr>
            <p:cNvPr id="26655" name="Oval 233"/>
            <p:cNvSpPr>
              <a:spLocks noChangeArrowheads="1"/>
            </p:cNvSpPr>
            <p:nvPr/>
          </p:nvSpPr>
          <p:spPr bwMode="auto">
            <a:xfrm>
              <a:off x="1146176" y="1108076"/>
              <a:ext cx="120650" cy="120650"/>
            </a:xfrm>
            <a:prstGeom prst="ellipse">
              <a:avLst/>
            </a:prstGeom>
            <a:solidFill>
              <a:srgbClr val="3A332D"/>
            </a:solidFill>
            <a:ln w="9525">
              <a:noFill/>
              <a:round/>
              <a:headEnd/>
              <a:tailEnd/>
            </a:ln>
          </p:spPr>
          <p:txBody>
            <a:bodyPr/>
            <a:lstStyle/>
            <a:p>
              <a:endParaRPr lang="zh-CN" altLang="en-US"/>
            </a:p>
          </p:txBody>
        </p:sp>
        <p:sp>
          <p:nvSpPr>
            <p:cNvPr id="26656" name="Freeform 234"/>
            <p:cNvSpPr>
              <a:spLocks/>
            </p:cNvSpPr>
            <p:nvPr/>
          </p:nvSpPr>
          <p:spPr bwMode="auto">
            <a:xfrm>
              <a:off x="1169988" y="1114426"/>
              <a:ext cx="49213" cy="33338"/>
            </a:xfrm>
            <a:custGeom>
              <a:avLst/>
              <a:gdLst>
                <a:gd name="T0" fmla="*/ 2147483647 w 21"/>
                <a:gd name="T1" fmla="*/ 2147483647 h 14"/>
                <a:gd name="T2" fmla="*/ 2147483647 w 21"/>
                <a:gd name="T3" fmla="*/ 2147483647 h 14"/>
                <a:gd name="T4" fmla="*/ 2147483647 w 21"/>
                <a:gd name="T5" fmla="*/ 2147483647 h 14"/>
                <a:gd name="T6" fmla="*/ 2147483647 w 21"/>
                <a:gd name="T7" fmla="*/ 2147483647 h 14"/>
                <a:gd name="T8" fmla="*/ 2147483647 w 21"/>
                <a:gd name="T9" fmla="*/ 2147483647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20" y="5"/>
                  </a:moveTo>
                  <a:cubicBezTo>
                    <a:pt x="21" y="8"/>
                    <a:pt x="17" y="11"/>
                    <a:pt x="12" y="13"/>
                  </a:cubicBezTo>
                  <a:cubicBezTo>
                    <a:pt x="6" y="14"/>
                    <a:pt x="2" y="12"/>
                    <a:pt x="1" y="9"/>
                  </a:cubicBezTo>
                  <a:cubicBezTo>
                    <a:pt x="0" y="6"/>
                    <a:pt x="4" y="2"/>
                    <a:pt x="10" y="1"/>
                  </a:cubicBezTo>
                  <a:cubicBezTo>
                    <a:pt x="15" y="0"/>
                    <a:pt x="20" y="2"/>
                    <a:pt x="20" y="5"/>
                  </a:cubicBezTo>
                  <a:close/>
                </a:path>
              </a:pathLst>
            </a:custGeom>
            <a:solidFill>
              <a:srgbClr val="E8DFD9"/>
            </a:solidFill>
            <a:ln w="9525">
              <a:noFill/>
              <a:round/>
              <a:headEnd/>
              <a:tailEnd/>
            </a:ln>
          </p:spPr>
          <p:txBody>
            <a:bodyPr/>
            <a:lstStyle/>
            <a:p>
              <a:endParaRPr lang="zh-TW" altLang="en-US"/>
            </a:p>
          </p:txBody>
        </p:sp>
        <p:sp>
          <p:nvSpPr>
            <p:cNvPr id="26657" name="Freeform 235"/>
            <p:cNvSpPr>
              <a:spLocks/>
            </p:cNvSpPr>
            <p:nvPr/>
          </p:nvSpPr>
          <p:spPr bwMode="auto">
            <a:xfrm>
              <a:off x="676276" y="1022351"/>
              <a:ext cx="158750" cy="69850"/>
            </a:xfrm>
            <a:custGeom>
              <a:avLst/>
              <a:gdLst>
                <a:gd name="T0" fmla="*/ 2147483647 w 69"/>
                <a:gd name="T1" fmla="*/ 2147483647 h 30"/>
                <a:gd name="T2" fmla="*/ 2147483647 w 69"/>
                <a:gd name="T3" fmla="*/ 2147483647 h 30"/>
                <a:gd name="T4" fmla="*/ 0 w 69"/>
                <a:gd name="T5" fmla="*/ 2147483647 h 30"/>
                <a:gd name="T6" fmla="*/ 2147483647 w 69"/>
                <a:gd name="T7" fmla="*/ 2147483647 h 30"/>
                <a:gd name="T8" fmla="*/ 2147483647 w 69"/>
                <a:gd name="T9" fmla="*/ 2147483647 h 30"/>
                <a:gd name="T10" fmla="*/ 2147483647 w 69"/>
                <a:gd name="T11" fmla="*/ 2147483647 h 30"/>
                <a:gd name="T12" fmla="*/ 2147483647 w 69"/>
                <a:gd name="T13" fmla="*/ 2147483647 h 30"/>
                <a:gd name="T14" fmla="*/ 2147483647 w 69"/>
                <a:gd name="T15" fmla="*/ 2147483647 h 30"/>
                <a:gd name="T16" fmla="*/ 2147483647 w 69"/>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0"/>
                <a:gd name="T29" fmla="*/ 69 w 6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0">
                  <a:moveTo>
                    <a:pt x="61" y="29"/>
                  </a:moveTo>
                  <a:cubicBezTo>
                    <a:pt x="6" y="22"/>
                    <a:pt x="6" y="22"/>
                    <a:pt x="6" y="22"/>
                  </a:cubicBezTo>
                  <a:cubicBezTo>
                    <a:pt x="2" y="22"/>
                    <a:pt x="0" y="18"/>
                    <a:pt x="0" y="13"/>
                  </a:cubicBezTo>
                  <a:cubicBezTo>
                    <a:pt x="1" y="8"/>
                    <a:pt x="1" y="8"/>
                    <a:pt x="1" y="8"/>
                  </a:cubicBezTo>
                  <a:cubicBezTo>
                    <a:pt x="2" y="4"/>
                    <a:pt x="5" y="0"/>
                    <a:pt x="9" y="1"/>
                  </a:cubicBezTo>
                  <a:cubicBezTo>
                    <a:pt x="63" y="8"/>
                    <a:pt x="63" y="8"/>
                    <a:pt x="63" y="8"/>
                  </a:cubicBezTo>
                  <a:cubicBezTo>
                    <a:pt x="67" y="9"/>
                    <a:pt x="69" y="13"/>
                    <a:pt x="69" y="17"/>
                  </a:cubicBezTo>
                  <a:cubicBezTo>
                    <a:pt x="68" y="22"/>
                    <a:pt x="68" y="22"/>
                    <a:pt x="68" y="22"/>
                  </a:cubicBezTo>
                  <a:cubicBezTo>
                    <a:pt x="68" y="27"/>
                    <a:pt x="64" y="30"/>
                    <a:pt x="61" y="29"/>
                  </a:cubicBezTo>
                  <a:close/>
                </a:path>
              </a:pathLst>
            </a:custGeom>
            <a:solidFill>
              <a:srgbClr val="3A332D"/>
            </a:solidFill>
            <a:ln w="9525">
              <a:noFill/>
              <a:round/>
              <a:headEnd/>
              <a:tailEnd/>
            </a:ln>
          </p:spPr>
          <p:txBody>
            <a:bodyPr/>
            <a:lstStyle/>
            <a:p>
              <a:endParaRPr lang="zh-TW" altLang="en-US"/>
            </a:p>
          </p:txBody>
        </p:sp>
        <p:sp>
          <p:nvSpPr>
            <p:cNvPr id="26658" name="Freeform 236"/>
            <p:cNvSpPr>
              <a:spLocks/>
            </p:cNvSpPr>
            <p:nvPr/>
          </p:nvSpPr>
          <p:spPr bwMode="auto">
            <a:xfrm>
              <a:off x="1130301" y="1022351"/>
              <a:ext cx="161925" cy="69850"/>
            </a:xfrm>
            <a:custGeom>
              <a:avLst/>
              <a:gdLst>
                <a:gd name="T0" fmla="*/ 2147483647 w 70"/>
                <a:gd name="T1" fmla="*/ 2147483647 h 30"/>
                <a:gd name="T2" fmla="*/ 2147483647 w 70"/>
                <a:gd name="T3" fmla="*/ 2147483647 h 30"/>
                <a:gd name="T4" fmla="*/ 2147483647 w 70"/>
                <a:gd name="T5" fmla="*/ 2147483647 h 30"/>
                <a:gd name="T6" fmla="*/ 2147483647 w 70"/>
                <a:gd name="T7" fmla="*/ 2147483647 h 30"/>
                <a:gd name="T8" fmla="*/ 2147483647 w 70"/>
                <a:gd name="T9" fmla="*/ 0 h 30"/>
                <a:gd name="T10" fmla="*/ 2147483647 w 70"/>
                <a:gd name="T11" fmla="*/ 2147483647 h 30"/>
                <a:gd name="T12" fmla="*/ 2147483647 w 70"/>
                <a:gd name="T13" fmla="*/ 2147483647 h 30"/>
                <a:gd name="T14" fmla="*/ 2147483647 w 70"/>
                <a:gd name="T15" fmla="*/ 2147483647 h 30"/>
                <a:gd name="T16" fmla="*/ 2147483647 w 70"/>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0"/>
                <a:gd name="T29" fmla="*/ 70 w 7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0">
                  <a:moveTo>
                    <a:pt x="9" y="30"/>
                  </a:moveTo>
                  <a:cubicBezTo>
                    <a:pt x="64" y="22"/>
                    <a:pt x="64" y="22"/>
                    <a:pt x="64" y="22"/>
                  </a:cubicBezTo>
                  <a:cubicBezTo>
                    <a:pt x="67" y="21"/>
                    <a:pt x="70" y="17"/>
                    <a:pt x="69" y="13"/>
                  </a:cubicBezTo>
                  <a:cubicBezTo>
                    <a:pt x="68" y="8"/>
                    <a:pt x="68" y="8"/>
                    <a:pt x="68" y="8"/>
                  </a:cubicBezTo>
                  <a:cubicBezTo>
                    <a:pt x="68" y="3"/>
                    <a:pt x="64" y="0"/>
                    <a:pt x="61" y="0"/>
                  </a:cubicBezTo>
                  <a:cubicBezTo>
                    <a:pt x="6" y="9"/>
                    <a:pt x="6" y="9"/>
                    <a:pt x="6" y="9"/>
                  </a:cubicBezTo>
                  <a:cubicBezTo>
                    <a:pt x="2" y="9"/>
                    <a:pt x="0" y="13"/>
                    <a:pt x="1" y="18"/>
                  </a:cubicBezTo>
                  <a:cubicBezTo>
                    <a:pt x="2" y="23"/>
                    <a:pt x="2" y="23"/>
                    <a:pt x="2" y="23"/>
                  </a:cubicBezTo>
                  <a:cubicBezTo>
                    <a:pt x="2" y="27"/>
                    <a:pt x="6" y="30"/>
                    <a:pt x="9" y="30"/>
                  </a:cubicBezTo>
                  <a:close/>
                </a:path>
              </a:pathLst>
            </a:custGeom>
            <a:solidFill>
              <a:srgbClr val="3A332D"/>
            </a:solidFill>
            <a:ln w="9525">
              <a:noFill/>
              <a:round/>
              <a:headEnd/>
              <a:tailEnd/>
            </a:ln>
          </p:spPr>
          <p:txBody>
            <a:bodyPr/>
            <a:lstStyle/>
            <a:p>
              <a:endParaRPr lang="zh-TW" altLang="en-US"/>
            </a:p>
          </p:txBody>
        </p:sp>
        <p:sp>
          <p:nvSpPr>
            <p:cNvPr id="26659" name="Freeform 237"/>
            <p:cNvSpPr>
              <a:spLocks/>
            </p:cNvSpPr>
            <p:nvPr/>
          </p:nvSpPr>
          <p:spPr bwMode="auto">
            <a:xfrm>
              <a:off x="858838" y="1300163"/>
              <a:ext cx="220663" cy="42863"/>
            </a:xfrm>
            <a:custGeom>
              <a:avLst/>
              <a:gdLst>
                <a:gd name="T0" fmla="*/ 0 w 96"/>
                <a:gd name="T1" fmla="*/ 2147483647 h 19"/>
                <a:gd name="T2" fmla="*/ 2147483647 w 96"/>
                <a:gd name="T3" fmla="*/ 2147483647 h 19"/>
                <a:gd name="T4" fmla="*/ 2147483647 w 96"/>
                <a:gd name="T5" fmla="*/ 0 h 19"/>
                <a:gd name="T6" fmla="*/ 2147483647 w 96"/>
                <a:gd name="T7" fmla="*/ 2147483647 h 19"/>
                <a:gd name="T8" fmla="*/ 0 w 96"/>
                <a:gd name="T9" fmla="*/ 2147483647 h 19"/>
                <a:gd name="T10" fmla="*/ 0 60000 65536"/>
                <a:gd name="T11" fmla="*/ 0 60000 65536"/>
                <a:gd name="T12" fmla="*/ 0 60000 65536"/>
                <a:gd name="T13" fmla="*/ 0 60000 65536"/>
                <a:gd name="T14" fmla="*/ 0 60000 65536"/>
                <a:gd name="T15" fmla="*/ 0 w 96"/>
                <a:gd name="T16" fmla="*/ 0 h 19"/>
                <a:gd name="T17" fmla="*/ 96 w 96"/>
                <a:gd name="T18" fmla="*/ 19 h 19"/>
              </a:gdLst>
              <a:ahLst/>
              <a:cxnLst>
                <a:cxn ang="T10">
                  <a:pos x="T0" y="T1"/>
                </a:cxn>
                <a:cxn ang="T11">
                  <a:pos x="T2" y="T3"/>
                </a:cxn>
                <a:cxn ang="T12">
                  <a:pos x="T4" y="T5"/>
                </a:cxn>
                <a:cxn ang="T13">
                  <a:pos x="T6" y="T7"/>
                </a:cxn>
                <a:cxn ang="T14">
                  <a:pos x="T8" y="T9"/>
                </a:cxn>
              </a:cxnLst>
              <a:rect l="T15" t="T16" r="T17" b="T18"/>
              <a:pathLst>
                <a:path w="96" h="19">
                  <a:moveTo>
                    <a:pt x="0" y="5"/>
                  </a:moveTo>
                  <a:cubicBezTo>
                    <a:pt x="0" y="5"/>
                    <a:pt x="16" y="19"/>
                    <a:pt x="47" y="18"/>
                  </a:cubicBezTo>
                  <a:cubicBezTo>
                    <a:pt x="78" y="17"/>
                    <a:pt x="86" y="17"/>
                    <a:pt x="96" y="0"/>
                  </a:cubicBezTo>
                  <a:cubicBezTo>
                    <a:pt x="96" y="0"/>
                    <a:pt x="81" y="19"/>
                    <a:pt x="23" y="12"/>
                  </a:cubicBezTo>
                  <a:cubicBezTo>
                    <a:pt x="15" y="11"/>
                    <a:pt x="7" y="8"/>
                    <a:pt x="0" y="5"/>
                  </a:cubicBezTo>
                  <a:close/>
                </a:path>
              </a:pathLst>
            </a:custGeom>
            <a:solidFill>
              <a:srgbClr val="EFC4A0"/>
            </a:solidFill>
            <a:ln w="9525">
              <a:noFill/>
              <a:round/>
              <a:headEnd/>
              <a:tailEnd/>
            </a:ln>
          </p:spPr>
          <p:txBody>
            <a:bodyPr/>
            <a:lstStyle/>
            <a:p>
              <a:endParaRPr lang="zh-TW" altLang="en-US"/>
            </a:p>
          </p:txBody>
        </p:sp>
        <p:sp>
          <p:nvSpPr>
            <p:cNvPr id="26660" name="Freeform 238"/>
            <p:cNvSpPr>
              <a:spLocks/>
            </p:cNvSpPr>
            <p:nvPr/>
          </p:nvSpPr>
          <p:spPr bwMode="auto">
            <a:xfrm>
              <a:off x="823913" y="1411288"/>
              <a:ext cx="355600" cy="57150"/>
            </a:xfrm>
            <a:custGeom>
              <a:avLst/>
              <a:gdLst>
                <a:gd name="T0" fmla="*/ 2147483647 w 154"/>
                <a:gd name="T1" fmla="*/ 2147483647 h 25"/>
                <a:gd name="T2" fmla="*/ 2147483647 w 154"/>
                <a:gd name="T3" fmla="*/ 2147483647 h 25"/>
                <a:gd name="T4" fmla="*/ 2147483647 w 154"/>
                <a:gd name="T5" fmla="*/ 2147483647 h 25"/>
                <a:gd name="T6" fmla="*/ 2147483647 w 154"/>
                <a:gd name="T7" fmla="*/ 2147483647 h 25"/>
                <a:gd name="T8" fmla="*/ 2147483647 w 154"/>
                <a:gd name="T9" fmla="*/ 2147483647 h 25"/>
                <a:gd name="T10" fmla="*/ 2147483647 w 154"/>
                <a:gd name="T11" fmla="*/ 2147483647 h 25"/>
                <a:gd name="T12" fmla="*/ 2147483647 w 154"/>
                <a:gd name="T13" fmla="*/ 0 h 25"/>
                <a:gd name="T14" fmla="*/ 2147483647 w 154"/>
                <a:gd name="T15" fmla="*/ 2147483647 h 25"/>
                <a:gd name="T16" fmla="*/ 2147483647 w 154"/>
                <a:gd name="T17" fmla="*/ 2147483647 h 25"/>
                <a:gd name="T18" fmla="*/ 2147483647 w 154"/>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25"/>
                <a:gd name="T32" fmla="*/ 154 w 154"/>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25">
                  <a:moveTo>
                    <a:pt x="42" y="25"/>
                  </a:moveTo>
                  <a:cubicBezTo>
                    <a:pt x="13" y="25"/>
                    <a:pt x="2" y="20"/>
                    <a:pt x="2" y="19"/>
                  </a:cubicBezTo>
                  <a:cubicBezTo>
                    <a:pt x="1" y="19"/>
                    <a:pt x="0" y="17"/>
                    <a:pt x="1" y="16"/>
                  </a:cubicBezTo>
                  <a:cubicBezTo>
                    <a:pt x="1" y="15"/>
                    <a:pt x="3" y="15"/>
                    <a:pt x="4" y="16"/>
                  </a:cubicBezTo>
                  <a:cubicBezTo>
                    <a:pt x="4" y="16"/>
                    <a:pt x="23" y="25"/>
                    <a:pt x="75" y="19"/>
                  </a:cubicBezTo>
                  <a:cubicBezTo>
                    <a:pt x="127" y="13"/>
                    <a:pt x="146" y="9"/>
                    <a:pt x="150" y="1"/>
                  </a:cubicBezTo>
                  <a:cubicBezTo>
                    <a:pt x="150" y="0"/>
                    <a:pt x="152" y="0"/>
                    <a:pt x="153" y="0"/>
                  </a:cubicBezTo>
                  <a:cubicBezTo>
                    <a:pt x="154" y="1"/>
                    <a:pt x="154" y="2"/>
                    <a:pt x="154" y="3"/>
                  </a:cubicBezTo>
                  <a:cubicBezTo>
                    <a:pt x="149" y="13"/>
                    <a:pt x="131" y="17"/>
                    <a:pt x="76" y="23"/>
                  </a:cubicBezTo>
                  <a:cubicBezTo>
                    <a:pt x="63" y="24"/>
                    <a:pt x="51" y="25"/>
                    <a:pt x="42" y="25"/>
                  </a:cubicBezTo>
                  <a:close/>
                </a:path>
              </a:pathLst>
            </a:custGeom>
            <a:solidFill>
              <a:srgbClr val="EFC4A0"/>
            </a:solidFill>
            <a:ln w="9525">
              <a:noFill/>
              <a:round/>
              <a:headEnd/>
              <a:tailEnd/>
            </a:ln>
          </p:spPr>
          <p:txBody>
            <a:bodyPr/>
            <a:lstStyle/>
            <a:p>
              <a:endParaRPr lang="zh-TW" altLang="en-US"/>
            </a:p>
          </p:txBody>
        </p:sp>
        <p:sp>
          <p:nvSpPr>
            <p:cNvPr id="26661" name="Freeform 239"/>
            <p:cNvSpPr>
              <a:spLocks/>
            </p:cNvSpPr>
            <p:nvPr/>
          </p:nvSpPr>
          <p:spPr bwMode="auto">
            <a:xfrm>
              <a:off x="1158876" y="1377951"/>
              <a:ext cx="47625" cy="30163"/>
            </a:xfrm>
            <a:custGeom>
              <a:avLst/>
              <a:gdLst>
                <a:gd name="T0" fmla="*/ 2147483647 w 21"/>
                <a:gd name="T1" fmla="*/ 2147483647 h 13"/>
                <a:gd name="T2" fmla="*/ 2147483647 w 21"/>
                <a:gd name="T3" fmla="*/ 2147483647 h 13"/>
                <a:gd name="T4" fmla="*/ 2147483647 w 21"/>
                <a:gd name="T5" fmla="*/ 2147483647 h 13"/>
                <a:gd name="T6" fmla="*/ 2147483647 w 21"/>
                <a:gd name="T7" fmla="*/ 2147483647 h 13"/>
                <a:gd name="T8" fmla="*/ 2147483647 w 21"/>
                <a:gd name="T9" fmla="*/ 2147483647 h 13"/>
                <a:gd name="T10" fmla="*/ 2147483647 w 21"/>
                <a:gd name="T11" fmla="*/ 2147483647 h 13"/>
                <a:gd name="T12" fmla="*/ 2147483647 w 21"/>
                <a:gd name="T13" fmla="*/ 2147483647 h 13"/>
                <a:gd name="T14" fmla="*/ 2147483647 w 21"/>
                <a:gd name="T15" fmla="*/ 2147483647 h 13"/>
                <a:gd name="T16" fmla="*/ 2147483647 w 21"/>
                <a:gd name="T17" fmla="*/ 2147483647 h 13"/>
                <a:gd name="T18" fmla="*/ 2147483647 w 21"/>
                <a:gd name="T19" fmla="*/ 214748364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3"/>
                <a:gd name="T32" fmla="*/ 21 w 2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3">
                  <a:moveTo>
                    <a:pt x="19" y="13"/>
                  </a:moveTo>
                  <a:cubicBezTo>
                    <a:pt x="18" y="13"/>
                    <a:pt x="17" y="12"/>
                    <a:pt x="17" y="11"/>
                  </a:cubicBezTo>
                  <a:cubicBezTo>
                    <a:pt x="17" y="11"/>
                    <a:pt x="16" y="7"/>
                    <a:pt x="11" y="6"/>
                  </a:cubicBezTo>
                  <a:cubicBezTo>
                    <a:pt x="6" y="5"/>
                    <a:pt x="5" y="8"/>
                    <a:pt x="4" y="8"/>
                  </a:cubicBezTo>
                  <a:cubicBezTo>
                    <a:pt x="4" y="9"/>
                    <a:pt x="3" y="9"/>
                    <a:pt x="2" y="9"/>
                  </a:cubicBezTo>
                  <a:cubicBezTo>
                    <a:pt x="1" y="9"/>
                    <a:pt x="0" y="7"/>
                    <a:pt x="1" y="6"/>
                  </a:cubicBezTo>
                  <a:cubicBezTo>
                    <a:pt x="2" y="4"/>
                    <a:pt x="5" y="0"/>
                    <a:pt x="12" y="2"/>
                  </a:cubicBezTo>
                  <a:cubicBezTo>
                    <a:pt x="20" y="4"/>
                    <a:pt x="21" y="11"/>
                    <a:pt x="21" y="11"/>
                  </a:cubicBezTo>
                  <a:cubicBezTo>
                    <a:pt x="21" y="12"/>
                    <a:pt x="20" y="13"/>
                    <a:pt x="19" y="13"/>
                  </a:cubicBezTo>
                  <a:cubicBezTo>
                    <a:pt x="19" y="13"/>
                    <a:pt x="19" y="13"/>
                    <a:pt x="19" y="13"/>
                  </a:cubicBezTo>
                  <a:close/>
                </a:path>
              </a:pathLst>
            </a:custGeom>
            <a:solidFill>
              <a:srgbClr val="EFC4A0"/>
            </a:solidFill>
            <a:ln w="9525">
              <a:noFill/>
              <a:round/>
              <a:headEnd/>
              <a:tailEnd/>
            </a:ln>
          </p:spPr>
          <p:txBody>
            <a:bodyPr/>
            <a:lstStyle/>
            <a:p>
              <a:endParaRPr lang="zh-TW" altLang="en-US"/>
            </a:p>
          </p:txBody>
        </p:sp>
        <p:sp>
          <p:nvSpPr>
            <p:cNvPr id="26662" name="Freeform 240"/>
            <p:cNvSpPr>
              <a:spLocks/>
            </p:cNvSpPr>
            <p:nvPr/>
          </p:nvSpPr>
          <p:spPr bwMode="auto">
            <a:xfrm>
              <a:off x="568326" y="612776"/>
              <a:ext cx="844550" cy="339725"/>
            </a:xfrm>
            <a:custGeom>
              <a:avLst/>
              <a:gdLst>
                <a:gd name="T0" fmla="*/ 0 w 366"/>
                <a:gd name="T1" fmla="*/ 2147483647 h 147"/>
                <a:gd name="T2" fmla="*/ 2147483647 w 366"/>
                <a:gd name="T3" fmla="*/ 2147483647 h 147"/>
                <a:gd name="T4" fmla="*/ 2147483647 w 366"/>
                <a:gd name="T5" fmla="*/ 2147483647 h 147"/>
                <a:gd name="T6" fmla="*/ 2147483647 w 366"/>
                <a:gd name="T7" fmla="*/ 2147483647 h 147"/>
                <a:gd name="T8" fmla="*/ 2147483647 w 366"/>
                <a:gd name="T9" fmla="*/ 2147483647 h 147"/>
                <a:gd name="T10" fmla="*/ 2147483647 w 366"/>
                <a:gd name="T11" fmla="*/ 2147483647 h 147"/>
                <a:gd name="T12" fmla="*/ 2147483647 w 366"/>
                <a:gd name="T13" fmla="*/ 2147483647 h 147"/>
                <a:gd name="T14" fmla="*/ 2147483647 w 366"/>
                <a:gd name="T15" fmla="*/ 2147483647 h 147"/>
                <a:gd name="T16" fmla="*/ 2147483647 w 366"/>
                <a:gd name="T17" fmla="*/ 2147483647 h 147"/>
                <a:gd name="T18" fmla="*/ 2147483647 w 366"/>
                <a:gd name="T19" fmla="*/ 2147483647 h 147"/>
                <a:gd name="T20" fmla="*/ 2147483647 w 366"/>
                <a:gd name="T21" fmla="*/ 2147483647 h 147"/>
                <a:gd name="T22" fmla="*/ 2147483647 w 366"/>
                <a:gd name="T23" fmla="*/ 2147483647 h 147"/>
                <a:gd name="T24" fmla="*/ 0 w 366"/>
                <a:gd name="T25" fmla="*/ 2147483647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6"/>
                <a:gd name="T40" fmla="*/ 0 h 147"/>
                <a:gd name="T41" fmla="*/ 366 w 366"/>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6" h="147">
                  <a:moveTo>
                    <a:pt x="0" y="143"/>
                  </a:moveTo>
                  <a:cubicBezTo>
                    <a:pt x="119" y="87"/>
                    <a:pt x="178" y="139"/>
                    <a:pt x="178" y="139"/>
                  </a:cubicBezTo>
                  <a:cubicBezTo>
                    <a:pt x="248" y="99"/>
                    <a:pt x="353" y="147"/>
                    <a:pt x="353" y="147"/>
                  </a:cubicBezTo>
                  <a:cubicBezTo>
                    <a:pt x="343" y="129"/>
                    <a:pt x="366" y="99"/>
                    <a:pt x="366" y="99"/>
                  </a:cubicBezTo>
                  <a:cubicBezTo>
                    <a:pt x="351" y="93"/>
                    <a:pt x="327" y="100"/>
                    <a:pt x="327" y="100"/>
                  </a:cubicBezTo>
                  <a:cubicBezTo>
                    <a:pt x="320" y="81"/>
                    <a:pt x="357" y="52"/>
                    <a:pt x="357" y="52"/>
                  </a:cubicBezTo>
                  <a:cubicBezTo>
                    <a:pt x="308" y="41"/>
                    <a:pt x="290" y="48"/>
                    <a:pt x="290" y="48"/>
                  </a:cubicBezTo>
                  <a:cubicBezTo>
                    <a:pt x="287" y="35"/>
                    <a:pt x="302" y="7"/>
                    <a:pt x="302" y="7"/>
                  </a:cubicBezTo>
                  <a:cubicBezTo>
                    <a:pt x="258" y="0"/>
                    <a:pt x="201" y="35"/>
                    <a:pt x="201" y="35"/>
                  </a:cubicBezTo>
                  <a:cubicBezTo>
                    <a:pt x="201" y="23"/>
                    <a:pt x="213" y="7"/>
                    <a:pt x="213" y="7"/>
                  </a:cubicBezTo>
                  <a:cubicBezTo>
                    <a:pt x="134" y="15"/>
                    <a:pt x="72" y="76"/>
                    <a:pt x="72" y="76"/>
                  </a:cubicBezTo>
                  <a:cubicBezTo>
                    <a:pt x="70" y="64"/>
                    <a:pt x="81" y="39"/>
                    <a:pt x="81" y="39"/>
                  </a:cubicBezTo>
                  <a:cubicBezTo>
                    <a:pt x="6" y="68"/>
                    <a:pt x="0" y="143"/>
                    <a:pt x="0" y="143"/>
                  </a:cubicBezTo>
                  <a:close/>
                </a:path>
              </a:pathLst>
            </a:custGeom>
            <a:solidFill>
              <a:srgbClr val="3A332D"/>
            </a:solidFill>
            <a:ln w="9525">
              <a:noFill/>
              <a:round/>
              <a:headEnd/>
              <a:tailEnd/>
            </a:ln>
          </p:spPr>
          <p:txBody>
            <a:bodyPr/>
            <a:lstStyle/>
            <a:p>
              <a:endParaRPr lang="zh-TW" altLang="en-US"/>
            </a:p>
          </p:txBody>
        </p:sp>
      </p:grpSp>
      <p:pic>
        <p:nvPicPr>
          <p:cNvPr id="4" name="圖片 3">
            <a:extLst>
              <a:ext uri="{FF2B5EF4-FFF2-40B4-BE49-F238E27FC236}">
                <a16:creationId xmlns:a16="http://schemas.microsoft.com/office/drawing/2014/main" id="{22729F8F-08CE-8A5B-520E-F096781668D6}"/>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global network of Baker Tilly International - The TPA Group">
            <a:extLst>
              <a:ext uri="{FF2B5EF4-FFF2-40B4-BE49-F238E27FC236}">
                <a16:creationId xmlns:a16="http://schemas.microsoft.com/office/drawing/2014/main" id="{2787A50B-7C95-4ECB-9B25-B0795F28B9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15966"/>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六、期中查核應配合事項</a:t>
            </a:r>
          </a:p>
        </p:txBody>
      </p:sp>
      <p:sp>
        <p:nvSpPr>
          <p:cNvPr id="44034" name="內容版面配置區 2"/>
          <p:cNvSpPr txBox="1">
            <a:spLocks/>
          </p:cNvSpPr>
          <p:nvPr/>
        </p:nvSpPr>
        <p:spPr bwMode="auto">
          <a:xfrm>
            <a:off x="611188" y="1058863"/>
            <a:ext cx="7921624" cy="2449512"/>
          </a:xfrm>
          <a:prstGeom prst="rect">
            <a:avLst/>
          </a:prstGeom>
          <a:noFill/>
          <a:ln w="19050">
            <a:noFill/>
            <a:miter lim="800000"/>
            <a:headEnd/>
            <a:tailEnd/>
          </a:ln>
        </p:spPr>
        <p:txBody>
          <a:bodyPr/>
          <a:lstStyle/>
          <a:p>
            <a:pPr marL="342900" indent="-342900">
              <a:lnSpc>
                <a:spcPct val="150000"/>
              </a:lnSpc>
              <a:buClr>
                <a:srgbClr val="002060"/>
              </a:buClr>
              <a:buFont typeface="Calibri" pitchFamily="34" charset="0"/>
              <a:buAutoNum type="arabicPeriod"/>
            </a:pPr>
            <a:r>
              <a:rPr kumimoji="0" lang="zh-TW" altLang="en-US" b="1" dirty="0">
                <a:solidFill>
                  <a:srgbClr val="10253F"/>
                </a:solidFill>
                <a:latin typeface="Times New Roman" pitchFamily="18" charset="0"/>
                <a:ea typeface="標楷體" pitchFamily="65" charset="-120"/>
                <a:cs typeface="Times New Roman" pitchFamily="18" charset="0"/>
              </a:rPr>
              <a:t>本次期中查核期程</a:t>
            </a:r>
            <a:r>
              <a:rPr kumimoji="0" lang="en-US" altLang="zh-TW" b="1" dirty="0">
                <a:solidFill>
                  <a:srgbClr val="10253F"/>
                </a:solidFill>
                <a:latin typeface="Times New Roman" pitchFamily="18" charset="0"/>
                <a:ea typeface="標楷體" pitchFamily="65" charset="-120"/>
                <a:cs typeface="Times New Roman" pitchFamily="18" charset="0"/>
              </a:rPr>
              <a:t>:</a:t>
            </a:r>
            <a:r>
              <a:rPr kumimoji="0" lang="zh-TW" altLang="en-US" b="1" dirty="0">
                <a:solidFill>
                  <a:srgbClr val="10253F"/>
                </a:solidFill>
                <a:latin typeface="Times New Roman" pitchFamily="18" charset="0"/>
                <a:ea typeface="標楷體" pitchFamily="65" charset="-120"/>
                <a:cs typeface="Times New Roman" pitchFamily="18" charset="0"/>
              </a:rPr>
              <a:t>計畫開始日</a:t>
            </a:r>
            <a:r>
              <a:rPr kumimoji="0" lang="en-US" altLang="zh-TW" b="1" dirty="0">
                <a:solidFill>
                  <a:srgbClr val="10253F"/>
                </a:solidFill>
                <a:latin typeface="Times New Roman" pitchFamily="18" charset="0"/>
                <a:ea typeface="標楷體" pitchFamily="65" charset="-120"/>
                <a:cs typeface="Times New Roman" pitchFamily="18" charset="0"/>
              </a:rPr>
              <a:t>~113.12.31</a:t>
            </a:r>
            <a:r>
              <a:rPr kumimoji="0" lang="zh-TW" altLang="en-US" b="1" dirty="0">
                <a:solidFill>
                  <a:srgbClr val="10253F"/>
                </a:solidFill>
                <a:latin typeface="Times New Roman" pitchFamily="18" charset="0"/>
                <a:ea typeface="標楷體" pitchFamily="65" charset="-120"/>
                <a:cs typeface="Times New Roman" pitchFamily="18" charset="0"/>
              </a:rPr>
              <a:t> 之經費使用情形。</a:t>
            </a:r>
            <a:endParaRPr kumimoji="0" lang="en-US" altLang="zh-TW" b="1" dirty="0">
              <a:solidFill>
                <a:srgbClr val="10253F"/>
              </a:solidFill>
              <a:latin typeface="Times New Roman" pitchFamily="18" charset="0"/>
              <a:ea typeface="標楷體" pitchFamily="65" charset="-120"/>
              <a:cs typeface="Times New Roman" pitchFamily="18" charset="0"/>
            </a:endParaRPr>
          </a:p>
          <a:p>
            <a:pPr marL="342900" indent="-342900">
              <a:lnSpc>
                <a:spcPct val="150000"/>
              </a:lnSpc>
              <a:buClr>
                <a:srgbClr val="002060"/>
              </a:buClr>
              <a:buAutoNum type="arabicPeriod" startAt="2"/>
            </a:pPr>
            <a:r>
              <a:rPr kumimoji="0" lang="zh-TW" altLang="en-US" b="1" dirty="0">
                <a:solidFill>
                  <a:srgbClr val="10253F"/>
                </a:solidFill>
                <a:latin typeface="Times New Roman" pitchFamily="18" charset="0"/>
                <a:ea typeface="標楷體" pitchFamily="65" charset="-120"/>
                <a:cs typeface="Times New Roman" pitchFamily="18" charset="0"/>
              </a:rPr>
              <a:t>請於</a:t>
            </a:r>
            <a:r>
              <a:rPr kumimoji="0" lang="en-US" altLang="zh-TW" b="1" u="sng" dirty="0">
                <a:solidFill>
                  <a:srgbClr val="FF0000"/>
                </a:solidFill>
                <a:latin typeface="Times New Roman" pitchFamily="18" charset="0"/>
                <a:ea typeface="標楷體" pitchFamily="65" charset="-120"/>
                <a:cs typeface="Times New Roman" pitchFamily="18" charset="0"/>
              </a:rPr>
              <a:t>114</a:t>
            </a:r>
            <a:r>
              <a:rPr kumimoji="0" lang="zh-TW" altLang="en-US" b="1" u="sng" dirty="0">
                <a:solidFill>
                  <a:srgbClr val="FF0000"/>
                </a:solidFill>
                <a:latin typeface="Times New Roman" pitchFamily="18" charset="0"/>
                <a:ea typeface="標楷體" pitchFamily="65" charset="-120"/>
                <a:cs typeface="Times New Roman" pitchFamily="18" charset="0"/>
              </a:rPr>
              <a:t>年</a:t>
            </a:r>
            <a:r>
              <a:rPr kumimoji="0" lang="en-US" altLang="zh-TW" b="1" u="sng" dirty="0">
                <a:solidFill>
                  <a:srgbClr val="FF0000"/>
                </a:solidFill>
                <a:latin typeface="Times New Roman" pitchFamily="18" charset="0"/>
                <a:ea typeface="標楷體" pitchFamily="65" charset="-120"/>
                <a:cs typeface="Times New Roman" pitchFamily="18" charset="0"/>
              </a:rPr>
              <a:t>1</a:t>
            </a:r>
            <a:r>
              <a:rPr kumimoji="0" lang="zh-TW" altLang="en-US" b="1" u="sng" dirty="0">
                <a:solidFill>
                  <a:srgbClr val="FF0000"/>
                </a:solidFill>
                <a:latin typeface="Times New Roman" pitchFamily="18" charset="0"/>
                <a:ea typeface="標楷體" pitchFamily="65" charset="-120"/>
                <a:cs typeface="Times New Roman" pitchFamily="18" charset="0"/>
              </a:rPr>
              <a:t>月</a:t>
            </a:r>
            <a:r>
              <a:rPr kumimoji="0" lang="en-US" altLang="zh-TW" b="1" u="sng" dirty="0">
                <a:solidFill>
                  <a:srgbClr val="FF0000"/>
                </a:solidFill>
                <a:latin typeface="Times New Roman" pitchFamily="18" charset="0"/>
                <a:ea typeface="標楷體" pitchFamily="65" charset="-120"/>
                <a:cs typeface="Times New Roman" pitchFamily="18" charset="0"/>
              </a:rPr>
              <a:t>10</a:t>
            </a:r>
            <a:r>
              <a:rPr kumimoji="0" lang="zh-TW" altLang="en-US" b="1" u="sng" dirty="0">
                <a:solidFill>
                  <a:srgbClr val="FF0000"/>
                </a:solidFill>
                <a:latin typeface="Times New Roman" pitchFamily="18" charset="0"/>
                <a:ea typeface="標楷體" pitchFamily="65" charset="-120"/>
                <a:cs typeface="Times New Roman" pitchFamily="18" charset="0"/>
              </a:rPr>
              <a:t>日</a:t>
            </a:r>
            <a:r>
              <a:rPr kumimoji="0" lang="zh-TW" altLang="en-US" b="1" u="sng" dirty="0">
                <a:solidFill>
                  <a:srgbClr val="10253F"/>
                </a:solidFill>
                <a:latin typeface="Times New Roman" pitchFamily="18" charset="0"/>
                <a:ea typeface="標楷體" pitchFamily="65" charset="-120"/>
                <a:cs typeface="Times New Roman" pitchFamily="18" charset="0"/>
              </a:rPr>
              <a:t>前寄出</a:t>
            </a:r>
            <a:r>
              <a:rPr kumimoji="0" lang="zh-TW" altLang="en-US" b="1" dirty="0">
                <a:solidFill>
                  <a:srgbClr val="10253F"/>
                </a:solidFill>
                <a:latin typeface="Times New Roman" pitchFamily="18" charset="0"/>
                <a:ea typeface="標楷體" pitchFamily="65" charset="-120"/>
                <a:cs typeface="Times New Roman" pitchFamily="18" charset="0"/>
              </a:rPr>
              <a:t>期中查核所須資料影本</a:t>
            </a:r>
            <a:r>
              <a:rPr kumimoji="0" lang="en-US" altLang="zh-TW" b="1" dirty="0">
                <a:solidFill>
                  <a:srgbClr val="10253F"/>
                </a:solidFill>
                <a:latin typeface="Times New Roman" pitchFamily="18" charset="0"/>
                <a:ea typeface="標楷體" pitchFamily="65" charset="-120"/>
                <a:cs typeface="Times New Roman" pitchFamily="18" charset="0"/>
              </a:rPr>
              <a:t>(A4</a:t>
            </a:r>
            <a:r>
              <a:rPr kumimoji="0" lang="zh-TW" altLang="en-US" b="1" dirty="0">
                <a:solidFill>
                  <a:srgbClr val="10253F"/>
                </a:solidFill>
                <a:latin typeface="Times New Roman" pitchFamily="18" charset="0"/>
                <a:ea typeface="標楷體" pitchFamily="65" charset="-120"/>
                <a:cs typeface="Times New Roman" pitchFamily="18" charset="0"/>
              </a:rPr>
              <a:t>格式、單面列印</a:t>
            </a:r>
            <a:r>
              <a:rPr kumimoji="0" lang="en-US" altLang="zh-TW" b="1" dirty="0">
                <a:solidFill>
                  <a:srgbClr val="10253F"/>
                </a:solidFill>
                <a:latin typeface="Times New Roman" pitchFamily="18" charset="0"/>
                <a:ea typeface="標楷體" pitchFamily="65" charset="-120"/>
                <a:cs typeface="Times New Roman" pitchFamily="18" charset="0"/>
              </a:rPr>
              <a:t>)</a:t>
            </a:r>
            <a:r>
              <a:rPr kumimoji="0" lang="zh-TW" altLang="en-US" b="1" dirty="0">
                <a:solidFill>
                  <a:srgbClr val="10253F"/>
                </a:solidFill>
                <a:latin typeface="Times New Roman" pitchFamily="18" charset="0"/>
                <a:ea typeface="標楷體" pitchFamily="65" charset="-120"/>
                <a:cs typeface="Times New Roman" pitchFamily="18" charset="0"/>
              </a:rPr>
              <a:t>寄至本所，以利本所完成期中經費動支查核報告。</a:t>
            </a:r>
            <a:endParaRPr kumimoji="0" lang="en-US" altLang="zh-TW" b="1" dirty="0">
              <a:solidFill>
                <a:srgbClr val="10253F"/>
              </a:solidFill>
              <a:latin typeface="Times New Roman" pitchFamily="18" charset="0"/>
              <a:ea typeface="標楷體" pitchFamily="65" charset="-120"/>
              <a:cs typeface="Times New Roman" pitchFamily="18" charset="0"/>
            </a:endParaRPr>
          </a:p>
          <a:p>
            <a:pPr marL="342900" indent="-342900">
              <a:lnSpc>
                <a:spcPct val="150000"/>
              </a:lnSpc>
              <a:buClr>
                <a:srgbClr val="002060"/>
              </a:buClr>
              <a:buFontTx/>
              <a:buAutoNum type="arabicPeriod" startAt="2"/>
            </a:pPr>
            <a:r>
              <a:rPr kumimoji="0" lang="zh-TW" altLang="en-US" sz="1800" b="1" dirty="0">
                <a:solidFill>
                  <a:srgbClr val="10253F"/>
                </a:solidFill>
                <a:latin typeface="Times New Roman" pitchFamily="18" charset="0"/>
                <a:ea typeface="標楷體" pitchFamily="65" charset="-120"/>
                <a:cs typeface="Times New Roman" pitchFamily="18" charset="0"/>
              </a:rPr>
              <a:t>資料彙整</a:t>
            </a:r>
            <a:r>
              <a:rPr kumimoji="0" lang="en-US" altLang="zh-TW" sz="1800" b="1" dirty="0">
                <a:solidFill>
                  <a:srgbClr val="10253F"/>
                </a:solidFill>
                <a:latin typeface="Times New Roman" pitchFamily="18" charset="0"/>
                <a:ea typeface="標楷體" pitchFamily="65" charset="-120"/>
                <a:cs typeface="Times New Roman" pitchFamily="18" charset="0"/>
              </a:rPr>
              <a:t>【</a:t>
            </a:r>
            <a:r>
              <a:rPr kumimoji="0" lang="zh-TW" altLang="en-US" sz="1800" b="1" dirty="0">
                <a:latin typeface="Times New Roman" pitchFamily="18" charset="0"/>
                <a:ea typeface="標楷體" pitchFamily="65" charset="-120"/>
                <a:cs typeface="Times New Roman" pitchFamily="18" charset="0"/>
              </a:rPr>
              <a:t>經費累計表</a:t>
            </a:r>
            <a:r>
              <a:rPr kumimoji="0" lang="en-US" altLang="zh-TW" sz="1800" b="1" dirty="0">
                <a:solidFill>
                  <a:srgbClr val="FF0000"/>
                </a:solidFill>
                <a:latin typeface="Times New Roman" pitchFamily="18" charset="0"/>
                <a:ea typeface="標楷體" pitchFamily="65" charset="-120"/>
                <a:cs typeface="Times New Roman" pitchFamily="18" charset="0"/>
              </a:rPr>
              <a:t>(</a:t>
            </a:r>
            <a:r>
              <a:rPr kumimoji="0" lang="zh-TW" altLang="en-US" sz="1800" b="1" dirty="0">
                <a:solidFill>
                  <a:srgbClr val="FF0000"/>
                </a:solidFill>
                <a:latin typeface="Times New Roman" pitchFamily="18" charset="0"/>
                <a:ea typeface="標楷體" pitchFamily="65" charset="-120"/>
                <a:cs typeface="Times New Roman" pitchFamily="18" charset="0"/>
              </a:rPr>
              <a:t>正本</a:t>
            </a:r>
            <a:r>
              <a:rPr kumimoji="0" lang="en-US" altLang="zh-TW" sz="1800" b="1" dirty="0">
                <a:solidFill>
                  <a:srgbClr val="FF0000"/>
                </a:solidFill>
                <a:latin typeface="Times New Roman" pitchFamily="18" charset="0"/>
                <a:ea typeface="標楷體" pitchFamily="65" charset="-120"/>
                <a:cs typeface="Times New Roman" pitchFamily="18" charset="0"/>
              </a:rPr>
              <a:t>)</a:t>
            </a:r>
            <a:r>
              <a:rPr kumimoji="0" lang="zh-TW" altLang="en-US" sz="1800" b="1" dirty="0">
                <a:latin typeface="Times New Roman" pitchFamily="18" charset="0"/>
                <a:ea typeface="標楷體" pitchFamily="65" charset="-120"/>
                <a:cs typeface="Times New Roman" pitchFamily="18" charset="0"/>
              </a:rPr>
              <a:t>、專戶存摺封面及內頁明細</a:t>
            </a:r>
            <a:r>
              <a:rPr kumimoji="0" lang="en-US" altLang="zh-TW" sz="1800" b="1" dirty="0">
                <a:solidFill>
                  <a:srgbClr val="FF0000"/>
                </a:solidFill>
                <a:latin typeface="Times New Roman" pitchFamily="18" charset="0"/>
                <a:ea typeface="標楷體" pitchFamily="65" charset="-120"/>
                <a:cs typeface="Times New Roman" pitchFamily="18" charset="0"/>
              </a:rPr>
              <a:t>(</a:t>
            </a:r>
            <a:r>
              <a:rPr kumimoji="0" lang="zh-TW" altLang="en-US" sz="1800" b="1" dirty="0">
                <a:solidFill>
                  <a:srgbClr val="FF0000"/>
                </a:solidFill>
                <a:latin typeface="Times New Roman" pitchFamily="18" charset="0"/>
                <a:ea typeface="標楷體" pitchFamily="65" charset="-120"/>
                <a:cs typeface="Times New Roman" pitchFamily="18" charset="0"/>
              </a:rPr>
              <a:t>刷摺</a:t>
            </a:r>
            <a:r>
              <a:rPr kumimoji="0" lang="en-US" altLang="zh-TW" sz="1800" b="1" dirty="0">
                <a:solidFill>
                  <a:srgbClr val="FF0000"/>
                </a:solidFill>
                <a:latin typeface="Times New Roman" pitchFamily="18" charset="0"/>
                <a:ea typeface="標楷體" pitchFamily="65" charset="-120"/>
                <a:cs typeface="Times New Roman" pitchFamily="18" charset="0"/>
              </a:rPr>
              <a:t>) </a:t>
            </a:r>
            <a:r>
              <a:rPr kumimoji="0" lang="zh-TW" altLang="en-US" sz="1800" b="1" dirty="0">
                <a:latin typeface="Times New Roman" pitchFamily="18" charset="0"/>
                <a:ea typeface="標楷體" pitchFamily="65" charset="-120"/>
                <a:cs typeface="Times New Roman" pitchFamily="18" charset="0"/>
              </a:rPr>
              <a:t>、各計畫費用專帳表格、相關核銷憑證資料</a:t>
            </a:r>
            <a:r>
              <a:rPr kumimoji="0" lang="en-US" altLang="zh-TW" sz="1800" b="1" dirty="0">
                <a:latin typeface="Times New Roman" pitchFamily="18" charset="0"/>
                <a:ea typeface="標楷體" pitchFamily="65" charset="-120"/>
                <a:cs typeface="Times New Roman" pitchFamily="18" charset="0"/>
              </a:rPr>
              <a:t>(</a:t>
            </a:r>
            <a:r>
              <a:rPr kumimoji="0" lang="zh-TW" altLang="en-US" sz="1800" b="1" dirty="0">
                <a:latin typeface="Times New Roman" pitchFamily="18" charset="0"/>
                <a:ea typeface="標楷體" pitchFamily="65" charset="-120"/>
                <a:cs typeface="Times New Roman" pitchFamily="18" charset="0"/>
              </a:rPr>
              <a:t>人事資料</a:t>
            </a:r>
            <a:r>
              <a:rPr kumimoji="0" lang="en-US" altLang="zh-TW" sz="1800" b="1" dirty="0">
                <a:latin typeface="Times New Roman" pitchFamily="18" charset="0"/>
                <a:ea typeface="標楷體" pitchFamily="65" charset="-120"/>
                <a:cs typeface="Times New Roman" pitchFamily="18" charset="0"/>
              </a:rPr>
              <a:t>+</a:t>
            </a:r>
            <a:r>
              <a:rPr kumimoji="0" lang="zh-TW" altLang="en-US" sz="1800" b="1" dirty="0">
                <a:latin typeface="Times New Roman" pitchFamily="18" charset="0"/>
                <a:ea typeface="標楷體" pitchFamily="65" charset="-120"/>
                <a:cs typeface="Times New Roman" pitchFamily="18" charset="0"/>
              </a:rPr>
              <a:t>發票收據等</a:t>
            </a:r>
            <a:r>
              <a:rPr kumimoji="0" lang="zh-TW" altLang="en-US" sz="1800" b="1" dirty="0">
                <a:solidFill>
                  <a:srgbClr val="FF0000"/>
                </a:solidFill>
                <a:latin typeface="Times New Roman" pitchFamily="18" charset="0"/>
                <a:ea typeface="標楷體" pitchFamily="65" charset="-120"/>
                <a:cs typeface="Times New Roman" pitchFamily="18" charset="0"/>
              </a:rPr>
              <a:t>影本</a:t>
            </a:r>
            <a:r>
              <a:rPr kumimoji="0" lang="en-US" altLang="zh-TW" sz="1800" b="1" dirty="0">
                <a:latin typeface="Times New Roman" pitchFamily="18" charset="0"/>
                <a:ea typeface="標楷體" pitchFamily="65" charset="-120"/>
                <a:cs typeface="Times New Roman" pitchFamily="18" charset="0"/>
              </a:rPr>
              <a:t>)</a:t>
            </a:r>
            <a:r>
              <a:rPr kumimoji="0" lang="zh-TW" altLang="en-US" sz="1800" b="1" dirty="0">
                <a:latin typeface="Times New Roman" pitchFamily="18" charset="0"/>
                <a:ea typeface="標楷體" pitchFamily="65" charset="-120"/>
                <a:cs typeface="Times New Roman" pitchFamily="18" charset="0"/>
              </a:rPr>
              <a:t>及</a:t>
            </a:r>
            <a:r>
              <a:rPr kumimoji="0" lang="zh-TW" altLang="en-US" sz="1800" b="1" dirty="0">
                <a:solidFill>
                  <a:srgbClr val="FF0000"/>
                </a:solidFill>
                <a:latin typeface="Times New Roman" pitchFamily="18" charset="0"/>
                <a:ea typeface="標楷體" pitchFamily="65" charset="-120"/>
                <a:cs typeface="Times New Roman" pitchFamily="18" charset="0"/>
              </a:rPr>
              <a:t>費用</a:t>
            </a:r>
            <a:r>
              <a:rPr kumimoji="0" lang="zh-TW" altLang="en-US" sz="1800" b="1" dirty="0">
                <a:latin typeface="Times New Roman" pitchFamily="18" charset="0"/>
                <a:ea typeface="標楷體" pitchFamily="65" charset="-120"/>
                <a:cs typeface="Times New Roman" pitchFamily="18" charset="0"/>
              </a:rPr>
              <a:t>入帳會計傳票</a:t>
            </a:r>
            <a:r>
              <a:rPr kumimoji="0" lang="en-US" altLang="zh-TW" sz="1800" b="1" dirty="0">
                <a:solidFill>
                  <a:srgbClr val="10253F"/>
                </a:solidFill>
                <a:latin typeface="Times New Roman" pitchFamily="18" charset="0"/>
                <a:ea typeface="標楷體" pitchFamily="65" charset="-120"/>
                <a:cs typeface="Times New Roman" pitchFamily="18" charset="0"/>
              </a:rPr>
              <a:t>】</a:t>
            </a:r>
          </a:p>
          <a:p>
            <a:pPr marL="342900" indent="-342900">
              <a:lnSpc>
                <a:spcPct val="150000"/>
              </a:lnSpc>
              <a:buClr>
                <a:srgbClr val="002060"/>
              </a:buClr>
              <a:buAutoNum type="arabicPeriod" startAt="2"/>
            </a:pPr>
            <a:endParaRPr kumimoji="0" lang="en-US" altLang="zh-TW" b="1" dirty="0">
              <a:solidFill>
                <a:srgbClr val="10253F"/>
              </a:solidFill>
              <a:latin typeface="Times New Roman" pitchFamily="18" charset="0"/>
              <a:ea typeface="標楷體" pitchFamily="65" charset="-120"/>
              <a:cs typeface="Times New Roman" pitchFamily="18" charset="0"/>
            </a:endParaRPr>
          </a:p>
          <a:p>
            <a:pPr marL="342900" indent="-342900">
              <a:lnSpc>
                <a:spcPct val="150000"/>
              </a:lnSpc>
              <a:buClr>
                <a:srgbClr val="002060"/>
              </a:buClr>
              <a:buFont typeface="Calibri" pitchFamily="34" charset="0"/>
              <a:buAutoNum type="arabicPeriod"/>
            </a:pPr>
            <a:endParaRPr kumimoji="0" lang="en-US" altLang="zh-TW" sz="1400" b="1" dirty="0">
              <a:solidFill>
                <a:srgbClr val="00B050"/>
              </a:solidFill>
              <a:latin typeface="Times New Roman" pitchFamily="18" charset="0"/>
              <a:ea typeface="標楷體" pitchFamily="65" charset="-120"/>
              <a:cs typeface="Times New Roman" pitchFamily="18" charset="0"/>
            </a:endParaRPr>
          </a:p>
          <a:p>
            <a:pPr>
              <a:lnSpc>
                <a:spcPct val="150000"/>
              </a:lnSpc>
              <a:buClr>
                <a:srgbClr val="002060"/>
              </a:buClr>
            </a:pPr>
            <a:endParaRPr kumimoji="0" lang="en-US" altLang="zh-TW" b="1" dirty="0">
              <a:solidFill>
                <a:srgbClr val="10253F"/>
              </a:solidFill>
              <a:latin typeface="Times New Roman" pitchFamily="18" charset="0"/>
              <a:ea typeface="標楷體" pitchFamily="65" charset="-120"/>
              <a:cs typeface="Times New Roman" pitchFamily="18" charset="0"/>
            </a:endParaRPr>
          </a:p>
          <a:p>
            <a:pPr marL="342900" indent="-342900">
              <a:lnSpc>
                <a:spcPct val="150000"/>
              </a:lnSpc>
              <a:buClr>
                <a:srgbClr val="002060"/>
              </a:buClr>
              <a:buFont typeface="Calibri" pitchFamily="34" charset="0"/>
              <a:buAutoNum type="arabicPeriod"/>
            </a:pPr>
            <a:endParaRPr kumimoji="0" lang="en-US" altLang="zh-TW" b="1" dirty="0">
              <a:solidFill>
                <a:srgbClr val="10253F"/>
              </a:solidFill>
              <a:latin typeface="Times New Roman" pitchFamily="18" charset="0"/>
              <a:ea typeface="標楷體" pitchFamily="65" charset="-120"/>
              <a:cs typeface="Times New Roman" pitchFamily="18" charset="0"/>
            </a:endParaRPr>
          </a:p>
          <a:p>
            <a:pPr marL="342900" indent="-342900">
              <a:lnSpc>
                <a:spcPct val="150000"/>
              </a:lnSpc>
              <a:buClr>
                <a:srgbClr val="002060"/>
              </a:buClr>
              <a:buFont typeface="Calibri" pitchFamily="34" charset="0"/>
              <a:buAutoNum type="arabicPeriod"/>
            </a:pPr>
            <a:endParaRPr kumimoji="0" lang="en-US" altLang="zh-TW" b="1" dirty="0">
              <a:solidFill>
                <a:srgbClr val="10253F"/>
              </a:solidFill>
              <a:latin typeface="Times New Roman" pitchFamily="18" charset="0"/>
              <a:ea typeface="標楷體" pitchFamily="65" charset="-120"/>
              <a:cs typeface="Times New Roman" pitchFamily="18" charset="0"/>
            </a:endParaRPr>
          </a:p>
          <a:p>
            <a:pPr marL="342900" indent="-342900">
              <a:lnSpc>
                <a:spcPct val="120000"/>
              </a:lnSpc>
              <a:buClr>
                <a:srgbClr val="002060"/>
              </a:buClr>
            </a:pPr>
            <a:endParaRPr kumimoji="0" lang="en-US" altLang="zh-TW" sz="1600" b="1" dirty="0">
              <a:solidFill>
                <a:srgbClr val="10253F"/>
              </a:solidFill>
              <a:latin typeface="Times New Roman" pitchFamily="18" charset="0"/>
              <a:ea typeface="標楷體" pitchFamily="65" charset="-120"/>
              <a:cs typeface="Times New Roman" pitchFamily="18" charset="0"/>
            </a:endParaRPr>
          </a:p>
          <a:p>
            <a:pPr marL="342900" indent="-342900">
              <a:lnSpc>
                <a:spcPct val="150000"/>
              </a:lnSpc>
              <a:buClr>
                <a:srgbClr val="002060"/>
              </a:buClr>
              <a:buFont typeface="Calibri" pitchFamily="34" charset="0"/>
              <a:buAutoNum type="arabicPeriod"/>
            </a:pPr>
            <a:endParaRPr kumimoji="0" lang="zh-TW" altLang="en-US" sz="1600" b="1" dirty="0">
              <a:solidFill>
                <a:srgbClr val="10253F"/>
              </a:solidFill>
              <a:latin typeface="Times New Roman" pitchFamily="18" charset="0"/>
              <a:ea typeface="標楷體" pitchFamily="65" charset="-120"/>
              <a:cs typeface="Times New Roman" pitchFamily="18" charset="0"/>
            </a:endParaRPr>
          </a:p>
        </p:txBody>
      </p:sp>
      <p:sp>
        <p:nvSpPr>
          <p:cNvPr id="11" name="內容版面配置區 2"/>
          <p:cNvSpPr txBox="1">
            <a:spLocks/>
          </p:cNvSpPr>
          <p:nvPr/>
        </p:nvSpPr>
        <p:spPr>
          <a:xfrm>
            <a:off x="611187" y="3678144"/>
            <a:ext cx="7921625" cy="873125"/>
          </a:xfrm>
          <a:prstGeom prst="rect">
            <a:avLst/>
          </a:prstGeom>
          <a:solidFill>
            <a:schemeClr val="bg1"/>
          </a:solidFill>
          <a:ln w="19050">
            <a:solidFill>
              <a:schemeClr val="accent5">
                <a:lumMod val="50000"/>
              </a:schemeClr>
            </a:solidFill>
          </a:ln>
        </p:spPr>
        <p:txBody>
          <a:bodyPr anchor="ctr">
            <a:normAutofit/>
          </a:bodyPr>
          <a:lstStyle/>
          <a:p>
            <a:pPr marL="609600" indent="-609600">
              <a:lnSpc>
                <a:spcPct val="140000"/>
              </a:lnSpc>
              <a:buFont typeface="Wingdings" pitchFamily="2" charset="2"/>
              <a:buNone/>
              <a:defRPr/>
            </a:pPr>
            <a:r>
              <a:rPr kumimoji="0" lang="zh-TW" altLang="en-US" b="1" dirty="0">
                <a:solidFill>
                  <a:srgbClr val="FF0000"/>
                </a:solidFill>
                <a:latin typeface="Times New Roman" pitchFamily="18" charset="0"/>
                <a:ea typeface="標楷體" pitchFamily="65" charset="-120"/>
                <a:cs typeface="Times New Roman" pitchFamily="18" charset="0"/>
              </a:rPr>
              <a:t>＊發票或收據正本請註記「</a:t>
            </a:r>
            <a:r>
              <a:rPr kumimoji="0" lang="en-US" altLang="zh-TW" b="1" dirty="0">
                <a:solidFill>
                  <a:srgbClr val="FF0000"/>
                </a:solidFill>
                <a:latin typeface="Times New Roman" pitchFamily="18" charset="0"/>
                <a:ea typeface="標楷體" pitchFamily="65" charset="-120"/>
                <a:cs typeface="Times New Roman" pitchFamily="18" charset="0"/>
              </a:rPr>
              <a:t>HEAT2.0</a:t>
            </a:r>
            <a:r>
              <a:rPr kumimoji="0" lang="zh-TW" altLang="en-US" b="1" dirty="0">
                <a:solidFill>
                  <a:srgbClr val="FF0000"/>
                </a:solidFill>
                <a:latin typeface="Times New Roman" pitchFamily="18" charset="0"/>
                <a:ea typeface="標楷體" pitchFamily="65" charset="-120"/>
                <a:cs typeface="Times New Roman" pitchFamily="18" charset="0"/>
              </a:rPr>
              <a:t>計畫專用」或申請之計畫名稱</a:t>
            </a:r>
          </a:p>
          <a:p>
            <a:pPr marL="609600" indent="-609600">
              <a:lnSpc>
                <a:spcPct val="140000"/>
              </a:lnSpc>
              <a:buFont typeface="Wingdings" pitchFamily="2" charset="2"/>
              <a:buNone/>
              <a:defRPr/>
            </a:pPr>
            <a:r>
              <a:rPr kumimoji="0" lang="zh-TW" altLang="en-US" b="1" dirty="0">
                <a:solidFill>
                  <a:srgbClr val="FF0000"/>
                </a:solidFill>
                <a:latin typeface="Times New Roman" pitchFamily="18" charset="0"/>
                <a:ea typeface="標楷體" pitchFamily="65" charset="-120"/>
                <a:cs typeface="Times New Roman" pitchFamily="18" charset="0"/>
              </a:rPr>
              <a:t>＊所有影本資料請加蓋「核與正本相符」字樣章</a:t>
            </a:r>
          </a:p>
        </p:txBody>
      </p:sp>
      <p:pic>
        <p:nvPicPr>
          <p:cNvPr id="3" name="圖片 2">
            <a:extLst>
              <a:ext uri="{FF2B5EF4-FFF2-40B4-BE49-F238E27FC236}">
                <a16:creationId xmlns:a16="http://schemas.microsoft.com/office/drawing/2014/main" id="{26FC0E6F-213B-ED09-619C-E1ADF8DB6771}"/>
              </a:ext>
            </a:extLst>
          </p:cNvPr>
          <p:cNvPicPr>
            <a:picLocks noChangeAspect="1"/>
          </p:cNvPicPr>
          <p:nvPr/>
        </p:nvPicPr>
        <p:blipFill>
          <a:blip r:embed="rId3"/>
          <a:stretch>
            <a:fillRect/>
          </a:stretch>
        </p:blipFill>
        <p:spPr>
          <a:xfrm>
            <a:off x="35496" y="0"/>
            <a:ext cx="1512316" cy="1047619"/>
          </a:xfrm>
          <a:prstGeom prst="rect">
            <a:avLst/>
          </a:prstGeom>
        </p:spPr>
      </p:pic>
      <p:pic>
        <p:nvPicPr>
          <p:cNvPr id="4" name="圖片 3">
            <a:extLst>
              <a:ext uri="{FF2B5EF4-FFF2-40B4-BE49-F238E27FC236}">
                <a16:creationId xmlns:a16="http://schemas.microsoft.com/office/drawing/2014/main" id="{C263247E-1159-2D52-E7AE-A7E01B667A51}"/>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AA800DE-8974-0084-448E-DB66EB320D93}"/>
              </a:ext>
            </a:extLst>
          </p:cNvPr>
          <p:cNvPicPr>
            <a:picLocks noChangeAspect="1"/>
          </p:cNvPicPr>
          <p:nvPr/>
        </p:nvPicPr>
        <p:blipFill>
          <a:blip r:embed="rId2"/>
          <a:stretch>
            <a:fillRect/>
          </a:stretch>
        </p:blipFill>
        <p:spPr>
          <a:xfrm>
            <a:off x="35496" y="0"/>
            <a:ext cx="1512316" cy="1047619"/>
          </a:xfrm>
          <a:prstGeom prst="rect">
            <a:avLst/>
          </a:prstGeom>
        </p:spPr>
      </p:pic>
      <p:pic>
        <p:nvPicPr>
          <p:cNvPr id="4" name="圖片 3">
            <a:extLst>
              <a:ext uri="{FF2B5EF4-FFF2-40B4-BE49-F238E27FC236}">
                <a16:creationId xmlns:a16="http://schemas.microsoft.com/office/drawing/2014/main" id="{9EA55B64-941C-90A3-ADCF-ED5F581DFD83}"/>
              </a:ext>
            </a:extLst>
          </p:cNvPr>
          <p:cNvPicPr>
            <a:picLocks noChangeAspect="1"/>
          </p:cNvPicPr>
          <p:nvPr/>
        </p:nvPicPr>
        <p:blipFill>
          <a:blip r:embed="rId3"/>
          <a:stretch>
            <a:fillRect/>
          </a:stretch>
        </p:blipFill>
        <p:spPr>
          <a:xfrm>
            <a:off x="0" y="24457"/>
            <a:ext cx="1836085" cy="510246"/>
          </a:xfrm>
          <a:prstGeom prst="rect">
            <a:avLst/>
          </a:prstGeom>
        </p:spPr>
      </p:pic>
      <p:pic>
        <p:nvPicPr>
          <p:cNvPr id="9" name="Picture 2" descr="The global network of Baker Tilly International - The TPA Group">
            <a:extLst>
              <a:ext uri="{FF2B5EF4-FFF2-40B4-BE49-F238E27FC236}">
                <a16:creationId xmlns:a16="http://schemas.microsoft.com/office/drawing/2014/main" id="{DD4961A7-A663-4570-968E-1157B0A3D6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 y="4406790"/>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1331912" y="239471"/>
            <a:ext cx="6480175" cy="1058863"/>
          </a:xfrm>
        </p:spPr>
        <p:txBody>
          <a:bodyPr>
            <a:noAutofit/>
          </a:bodyPr>
          <a:lstStyle/>
          <a:p>
            <a:pPr eaLnBrk="1" hangingPunct="1"/>
            <a:r>
              <a:rPr lang="zh-TW" altLang="en-US" sz="3000" b="1" dirty="0">
                <a:solidFill>
                  <a:srgbClr val="E46C0A"/>
                </a:solidFill>
                <a:latin typeface="Times New Roman" pitchFamily="18" charset="0"/>
                <a:ea typeface="標楷體" pitchFamily="65" charset="-120"/>
                <a:cs typeface="Times New Roman" pitchFamily="18" charset="0"/>
              </a:rPr>
              <a:t>七、期末查訪前應先行規劃配合事項</a:t>
            </a:r>
          </a:p>
        </p:txBody>
      </p:sp>
      <p:sp>
        <p:nvSpPr>
          <p:cNvPr id="45059" name="內容版面配置區 2"/>
          <p:cNvSpPr txBox="1">
            <a:spLocks/>
          </p:cNvSpPr>
          <p:nvPr/>
        </p:nvSpPr>
        <p:spPr bwMode="auto">
          <a:xfrm>
            <a:off x="611188" y="1058863"/>
            <a:ext cx="8064500" cy="3097212"/>
          </a:xfrm>
          <a:prstGeom prst="rect">
            <a:avLst/>
          </a:prstGeom>
          <a:noFill/>
          <a:ln w="19050">
            <a:noFill/>
            <a:miter lim="800000"/>
            <a:headEnd/>
            <a:tailEnd/>
          </a:ln>
        </p:spPr>
        <p:txBody>
          <a:bodyPr/>
          <a:lstStyle/>
          <a:p>
            <a:pPr marL="342900" indent="-342900">
              <a:lnSpc>
                <a:spcPct val="150000"/>
              </a:lnSpc>
              <a:buClr>
                <a:srgbClr val="002060"/>
              </a:buClr>
              <a:buFont typeface="Calibri" pitchFamily="34" charset="0"/>
              <a:buAutoNum type="arabicPeriod"/>
            </a:pPr>
            <a:r>
              <a:rPr kumimoji="0" lang="zh-TW" altLang="en-US" b="1" dirty="0">
                <a:solidFill>
                  <a:srgbClr val="10253F"/>
                </a:solidFill>
                <a:latin typeface="Times New Roman" pitchFamily="18" charset="0"/>
                <a:ea typeface="標楷體" pitchFamily="65" charset="-120"/>
                <a:cs typeface="Times New Roman" pitchFamily="18" charset="0"/>
              </a:rPr>
              <a:t>查核時點之規劃：</a:t>
            </a:r>
            <a:br>
              <a:rPr kumimoji="0" lang="en-US" altLang="zh-TW" b="1" dirty="0">
                <a:solidFill>
                  <a:srgbClr val="10253F"/>
                </a:solidFill>
                <a:latin typeface="Times New Roman" pitchFamily="18" charset="0"/>
                <a:ea typeface="標楷體" pitchFamily="65" charset="-120"/>
                <a:cs typeface="Times New Roman" pitchFamily="18" charset="0"/>
              </a:rPr>
            </a:br>
            <a:r>
              <a:rPr kumimoji="0" lang="zh-TW" altLang="en-US" b="1" dirty="0">
                <a:solidFill>
                  <a:srgbClr val="10253F"/>
                </a:solidFill>
                <a:latin typeface="Times New Roman" pitchFamily="18" charset="0"/>
                <a:ea typeface="標楷體" pitchFamily="65" charset="-120"/>
                <a:cs typeface="Times New Roman" pitchFamily="18" charset="0"/>
              </a:rPr>
              <a:t>本所預計於</a:t>
            </a:r>
            <a:r>
              <a:rPr kumimoji="0" lang="zh-TW" altLang="en-US" b="1" u="sng" dirty="0">
                <a:solidFill>
                  <a:srgbClr val="FF0000"/>
                </a:solidFill>
                <a:latin typeface="Times New Roman" pitchFamily="18" charset="0"/>
                <a:ea typeface="標楷體" pitchFamily="65" charset="-120"/>
                <a:cs typeface="Times New Roman" pitchFamily="18" charset="0"/>
              </a:rPr>
              <a:t>個案廠商之結案月</a:t>
            </a:r>
            <a:r>
              <a:rPr kumimoji="0" lang="zh-TW" altLang="en-US" b="1" dirty="0">
                <a:solidFill>
                  <a:srgbClr val="10253F"/>
                </a:solidFill>
                <a:latin typeface="Times New Roman" pitchFamily="18" charset="0"/>
                <a:ea typeface="標楷體" pitchFamily="65" charset="-120"/>
                <a:cs typeface="Times New Roman" pitchFamily="18" charset="0"/>
              </a:rPr>
              <a:t>進行查訪，雖尚未至結案日；惟</a:t>
            </a:r>
            <a:r>
              <a:rPr kumimoji="0" lang="zh-TW" altLang="en-US" b="1" u="sng" dirty="0">
                <a:solidFill>
                  <a:srgbClr val="10253F"/>
                </a:solidFill>
                <a:latin typeface="Times New Roman" pitchFamily="18" charset="0"/>
                <a:ea typeface="標楷體" pitchFamily="65" charset="-120"/>
                <a:cs typeface="Times New Roman" pitchFamily="18" charset="0"/>
              </a:rPr>
              <a:t>仍須提供截至結案月之經費累計表</a:t>
            </a:r>
            <a:r>
              <a:rPr kumimoji="0" lang="en-US" altLang="zh-TW" sz="1600" b="1" u="sng" dirty="0">
                <a:solidFill>
                  <a:schemeClr val="accent1"/>
                </a:solidFill>
                <a:latin typeface="Times New Roman" pitchFamily="18" charset="0"/>
                <a:ea typeface="標楷體" pitchFamily="65" charset="-120"/>
                <a:cs typeface="Times New Roman" pitchFamily="18" charset="0"/>
              </a:rPr>
              <a:t>(</a:t>
            </a:r>
            <a:r>
              <a:rPr kumimoji="0" lang="zh-TW" altLang="en-US" sz="1600" b="1" u="sng" dirty="0">
                <a:solidFill>
                  <a:schemeClr val="accent1"/>
                </a:solidFill>
                <a:latin typeface="Times New Roman" pitchFamily="18" charset="0"/>
                <a:ea typeface="標楷體" pitchFamily="65" charset="-120"/>
                <a:cs typeface="Times New Roman" pitchFamily="18" charset="0"/>
              </a:rPr>
              <a:t>可包含預估數</a:t>
            </a:r>
            <a:r>
              <a:rPr kumimoji="0" lang="en-US" altLang="zh-TW" sz="1600" b="1" u="sng" dirty="0">
                <a:solidFill>
                  <a:schemeClr val="accent1"/>
                </a:solidFill>
                <a:latin typeface="Times New Roman" pitchFamily="18" charset="0"/>
                <a:ea typeface="標楷體" pitchFamily="65" charset="-120"/>
                <a:cs typeface="Times New Roman" pitchFamily="18" charset="0"/>
              </a:rPr>
              <a:t>)</a:t>
            </a:r>
            <a:r>
              <a:rPr kumimoji="0" lang="zh-TW" altLang="en-US" b="1" u="sng" dirty="0">
                <a:solidFill>
                  <a:srgbClr val="10253F"/>
                </a:solidFill>
                <a:latin typeface="Times New Roman" pitchFamily="18" charset="0"/>
                <a:ea typeface="標楷體" pitchFamily="65" charset="-120"/>
                <a:cs typeface="Times New Roman" pitchFamily="18" charset="0"/>
              </a:rPr>
              <a:t>。</a:t>
            </a:r>
            <a:endParaRPr kumimoji="0" lang="en-US" altLang="zh-TW" b="1" dirty="0">
              <a:solidFill>
                <a:srgbClr val="10253F"/>
              </a:solidFill>
              <a:latin typeface="Times New Roman" pitchFamily="18" charset="0"/>
              <a:ea typeface="標楷體" pitchFamily="65" charset="-120"/>
              <a:cs typeface="Times New Roman" pitchFamily="18" charset="0"/>
            </a:endParaRPr>
          </a:p>
          <a:p>
            <a:pPr marL="342900" indent="-342900">
              <a:lnSpc>
                <a:spcPct val="150000"/>
              </a:lnSpc>
              <a:buClr>
                <a:srgbClr val="002060"/>
              </a:buClr>
              <a:buFont typeface="Calibri" pitchFamily="34" charset="0"/>
              <a:buAutoNum type="arabicPeriod"/>
            </a:pPr>
            <a:r>
              <a:rPr kumimoji="0" lang="zh-TW" altLang="en-US" b="1" dirty="0">
                <a:solidFill>
                  <a:srgbClr val="10253F"/>
                </a:solidFill>
                <a:latin typeface="Times New Roman" pitchFamily="18" charset="0"/>
                <a:ea typeface="標楷體" pitchFamily="65" charset="-120"/>
                <a:cs typeface="Times New Roman" pitchFamily="18" charset="0"/>
              </a:rPr>
              <a:t>應注意下列會計科目相關查核憑證之準備：</a:t>
            </a:r>
            <a:endParaRPr kumimoji="0" lang="en-US" altLang="zh-TW" b="1" dirty="0">
              <a:solidFill>
                <a:srgbClr val="10253F"/>
              </a:solidFill>
              <a:latin typeface="Times New Roman" pitchFamily="18" charset="0"/>
              <a:ea typeface="標楷體" pitchFamily="65" charset="-120"/>
              <a:cs typeface="Times New Roman" pitchFamily="18" charset="0"/>
            </a:endParaRPr>
          </a:p>
          <a:p>
            <a:pPr marL="800100" lvl="1" indent="-342900">
              <a:lnSpc>
                <a:spcPct val="150000"/>
              </a:lnSpc>
              <a:buClr>
                <a:srgbClr val="002060"/>
              </a:buClr>
              <a:buFont typeface="Wingdings" pitchFamily="2" charset="2"/>
              <a:buChar char="ü"/>
            </a:pPr>
            <a:r>
              <a:rPr kumimoji="0" lang="zh-TW" altLang="en-US" b="1" dirty="0">
                <a:solidFill>
                  <a:srgbClr val="10253F"/>
                </a:solidFill>
                <a:latin typeface="Times New Roman" pitchFamily="18" charset="0"/>
                <a:ea typeface="標楷體" pitchFamily="65" charset="-120"/>
                <a:cs typeface="Times New Roman" pitchFamily="18" charset="0"/>
              </a:rPr>
              <a:t>人事費</a:t>
            </a:r>
            <a:endParaRPr kumimoji="0" lang="en-US" altLang="zh-TW" b="1" dirty="0">
              <a:solidFill>
                <a:srgbClr val="10253F"/>
              </a:solidFill>
              <a:latin typeface="Times New Roman" pitchFamily="18" charset="0"/>
              <a:ea typeface="標楷體" pitchFamily="65" charset="-120"/>
              <a:cs typeface="Times New Roman" pitchFamily="18" charset="0"/>
            </a:endParaRPr>
          </a:p>
          <a:p>
            <a:pPr marL="800100" lvl="1" indent="-342900">
              <a:lnSpc>
                <a:spcPct val="150000"/>
              </a:lnSpc>
              <a:buClr>
                <a:srgbClr val="002060"/>
              </a:buClr>
              <a:buFont typeface="Wingdings" pitchFamily="2" charset="2"/>
              <a:buChar char="ü"/>
            </a:pPr>
            <a:r>
              <a:rPr kumimoji="0" lang="zh-TW" altLang="en-US" b="1" dirty="0">
                <a:solidFill>
                  <a:srgbClr val="10253F"/>
                </a:solidFill>
                <a:latin typeface="Times New Roman" pitchFamily="18" charset="0"/>
                <a:ea typeface="標楷體" pitchFamily="65" charset="-120"/>
                <a:cs typeface="Times New Roman" pitchFamily="18" charset="0"/>
              </a:rPr>
              <a:t>設備使用費</a:t>
            </a:r>
            <a:endParaRPr kumimoji="0" lang="en-US" altLang="zh-TW" b="1" dirty="0">
              <a:solidFill>
                <a:srgbClr val="10253F"/>
              </a:solidFill>
              <a:latin typeface="Times New Roman" pitchFamily="18" charset="0"/>
              <a:ea typeface="標楷體" pitchFamily="65" charset="-120"/>
              <a:cs typeface="Times New Roman" pitchFamily="18" charset="0"/>
            </a:endParaRPr>
          </a:p>
          <a:p>
            <a:pPr marL="800100" lvl="1" indent="-342900">
              <a:lnSpc>
                <a:spcPct val="150000"/>
              </a:lnSpc>
              <a:buClr>
                <a:srgbClr val="002060"/>
              </a:buClr>
              <a:buFont typeface="Wingdings" pitchFamily="2" charset="2"/>
              <a:buChar char="ü"/>
            </a:pPr>
            <a:r>
              <a:rPr kumimoji="0" lang="zh-TW" altLang="en-US" b="1" dirty="0">
                <a:solidFill>
                  <a:srgbClr val="10253F"/>
                </a:solidFill>
                <a:latin typeface="Times New Roman" pitchFamily="18" charset="0"/>
                <a:ea typeface="標楷體" pitchFamily="65" charset="-120"/>
                <a:cs typeface="Times New Roman" pitchFamily="18" charset="0"/>
              </a:rPr>
              <a:t>其他</a:t>
            </a:r>
            <a:r>
              <a:rPr kumimoji="0" lang="en-US" altLang="zh-TW" b="1" dirty="0">
                <a:solidFill>
                  <a:srgbClr val="10253F"/>
                </a:solidFill>
                <a:latin typeface="Times New Roman" pitchFamily="18" charset="0"/>
                <a:ea typeface="標楷體" pitchFamily="65" charset="-120"/>
                <a:cs typeface="Times New Roman" pitchFamily="18" charset="0"/>
              </a:rPr>
              <a:t>(</a:t>
            </a:r>
            <a:r>
              <a:rPr kumimoji="0" lang="zh-TW" altLang="en-US" b="1" dirty="0">
                <a:solidFill>
                  <a:srgbClr val="10253F"/>
                </a:solidFill>
                <a:latin typeface="Times New Roman" pitchFamily="18" charset="0"/>
                <a:ea typeface="標楷體" pitchFamily="65" charset="-120"/>
                <a:cs typeface="Times New Roman" pitchFamily="18" charset="0"/>
              </a:rPr>
              <a:t>會計科目</a:t>
            </a:r>
            <a:r>
              <a:rPr kumimoji="0" lang="en-US" altLang="zh-TW" b="1" dirty="0">
                <a:solidFill>
                  <a:srgbClr val="10253F"/>
                </a:solidFill>
                <a:latin typeface="Times New Roman" pitchFamily="18" charset="0"/>
                <a:ea typeface="標楷體" pitchFamily="65" charset="-120"/>
                <a:cs typeface="Times New Roman" pitchFamily="18" charset="0"/>
              </a:rPr>
              <a:t>)</a:t>
            </a:r>
          </a:p>
        </p:txBody>
      </p:sp>
      <p:sp>
        <p:nvSpPr>
          <p:cNvPr id="45060" name="AutoShape 7"/>
          <p:cNvSpPr>
            <a:spLocks/>
          </p:cNvSpPr>
          <p:nvPr/>
        </p:nvSpPr>
        <p:spPr bwMode="auto">
          <a:xfrm>
            <a:off x="3240088" y="2860675"/>
            <a:ext cx="107950" cy="1079500"/>
          </a:xfrm>
          <a:prstGeom prst="rightBrace">
            <a:avLst>
              <a:gd name="adj1" fmla="val 148843"/>
              <a:gd name="adj2" fmla="val 50000"/>
            </a:avLst>
          </a:prstGeom>
          <a:noFill/>
          <a:ln w="19050">
            <a:solidFill>
              <a:srgbClr val="10253F"/>
            </a:solidFill>
            <a:round/>
            <a:headEnd/>
            <a:tailEnd/>
          </a:ln>
        </p:spPr>
        <p:txBody>
          <a:bodyPr wrap="none" anchor="ctr"/>
          <a:lstStyle/>
          <a:p>
            <a:endParaRPr lang="zh-TW" altLang="en-US" sz="1700"/>
          </a:p>
        </p:txBody>
      </p:sp>
      <p:sp>
        <p:nvSpPr>
          <p:cNvPr id="45061" name="文字方塊 12"/>
          <p:cNvSpPr txBox="1">
            <a:spLocks noChangeArrowheads="1"/>
          </p:cNvSpPr>
          <p:nvPr/>
        </p:nvSpPr>
        <p:spPr bwMode="auto">
          <a:xfrm>
            <a:off x="3419475" y="3219450"/>
            <a:ext cx="1728788" cy="369888"/>
          </a:xfrm>
          <a:prstGeom prst="rect">
            <a:avLst/>
          </a:prstGeom>
          <a:noFill/>
          <a:ln w="9525">
            <a:noFill/>
            <a:miter lim="800000"/>
            <a:headEnd/>
            <a:tailEnd/>
          </a:ln>
        </p:spPr>
        <p:txBody>
          <a:bodyPr>
            <a:spAutoFit/>
          </a:bodyPr>
          <a:lstStyle/>
          <a:p>
            <a:r>
              <a:rPr lang="zh-TW" altLang="en-US" b="1">
                <a:solidFill>
                  <a:srgbClr val="FF0000"/>
                </a:solidFill>
                <a:latin typeface="標楷體" pitchFamily="65" charset="-120"/>
                <a:ea typeface="標楷體" pitchFamily="65" charset="-120"/>
              </a:rPr>
              <a:t>預估數？</a:t>
            </a:r>
          </a:p>
        </p:txBody>
      </p:sp>
      <p:sp>
        <p:nvSpPr>
          <p:cNvPr id="15" name="矩形 14"/>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CD10D3A-4484-46B4-BE32-67272F9AEE19}"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21</a:t>
            </a:fld>
            <a:endParaRPr lang="zh-TW" altLang="en-US" sz="1600">
              <a:solidFill>
                <a:schemeClr val="bg1"/>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e global network of Baker Tilly International - The TPA Group">
            <a:extLst>
              <a:ext uri="{FF2B5EF4-FFF2-40B4-BE49-F238E27FC236}">
                <a16:creationId xmlns:a16="http://schemas.microsoft.com/office/drawing/2014/main" id="{FFE4A842-48C8-49F7-B19A-F909061D52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06790"/>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5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937921C-7BC7-4317-8714-9652619C0903}"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22</a:t>
            </a:fld>
            <a:endParaRPr lang="zh-TW" altLang="en-US" sz="1600">
              <a:solidFill>
                <a:schemeClr val="bg1"/>
              </a:solidFill>
              <a:latin typeface="Times New Roman" pitchFamily="18" charset="0"/>
              <a:cs typeface="Times New Roman" pitchFamily="18" charset="0"/>
            </a:endParaRPr>
          </a:p>
        </p:txBody>
      </p:sp>
      <p:sp>
        <p:nvSpPr>
          <p:cNvPr id="46169" name="Text Box 4"/>
          <p:cNvSpPr txBox="1">
            <a:spLocks noChangeArrowheads="1"/>
          </p:cNvSpPr>
          <p:nvPr/>
        </p:nvSpPr>
        <p:spPr bwMode="auto">
          <a:xfrm>
            <a:off x="107950" y="1058863"/>
            <a:ext cx="4249738" cy="2952750"/>
          </a:xfrm>
          <a:prstGeom prst="rect">
            <a:avLst/>
          </a:prstGeom>
          <a:noFill/>
          <a:ln w="9525">
            <a:noFill/>
            <a:miter lim="800000"/>
            <a:headEnd/>
            <a:tailEnd/>
          </a:ln>
        </p:spPr>
        <p:txBody>
          <a:bodyPr lIns="91432" tIns="45716" rIns="91432" bIns="45716"/>
          <a:lstStyle/>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本所聯絡方式：</a:t>
            </a:r>
          </a:p>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正風聯合會計師事務所 </a:t>
            </a:r>
          </a:p>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總機電話：（</a:t>
            </a:r>
            <a:r>
              <a:rPr kumimoji="0" lang="en-US" altLang="zh-TW" sz="1600" b="1" dirty="0">
                <a:solidFill>
                  <a:srgbClr val="0000CC"/>
                </a:solidFill>
                <a:latin typeface="Times New Roman" pitchFamily="18" charset="0"/>
                <a:ea typeface="標楷體" pitchFamily="65" charset="-120"/>
                <a:cs typeface="Times New Roman" pitchFamily="18" charset="0"/>
              </a:rPr>
              <a:t>02</a:t>
            </a:r>
            <a:r>
              <a:rPr kumimoji="0" lang="zh-TW" altLang="en-US" sz="1600" b="1" dirty="0">
                <a:solidFill>
                  <a:srgbClr val="0000CC"/>
                </a:solidFill>
                <a:latin typeface="Times New Roman" pitchFamily="18" charset="0"/>
                <a:ea typeface="標楷體" pitchFamily="65" charset="-120"/>
                <a:cs typeface="Times New Roman" pitchFamily="18" charset="0"/>
              </a:rPr>
              <a:t>）</a:t>
            </a:r>
            <a:r>
              <a:rPr kumimoji="0" lang="en-US" altLang="zh-TW" sz="1600" b="1" dirty="0">
                <a:solidFill>
                  <a:srgbClr val="0000CC"/>
                </a:solidFill>
                <a:latin typeface="Times New Roman" pitchFamily="18" charset="0"/>
                <a:ea typeface="標楷體" pitchFamily="65" charset="-120"/>
                <a:cs typeface="Times New Roman" pitchFamily="18" charset="0"/>
              </a:rPr>
              <a:t>2516-5255</a:t>
            </a:r>
          </a:p>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傳    　真：（</a:t>
            </a:r>
            <a:r>
              <a:rPr kumimoji="0" lang="en-US" altLang="zh-TW" sz="1600" b="1" dirty="0">
                <a:solidFill>
                  <a:srgbClr val="0000CC"/>
                </a:solidFill>
                <a:latin typeface="Times New Roman" pitchFamily="18" charset="0"/>
                <a:ea typeface="標楷體" pitchFamily="65" charset="-120"/>
                <a:cs typeface="Times New Roman" pitchFamily="18" charset="0"/>
              </a:rPr>
              <a:t>02</a:t>
            </a:r>
            <a:r>
              <a:rPr kumimoji="0" lang="zh-TW" altLang="en-US" sz="1600" b="1" dirty="0">
                <a:solidFill>
                  <a:srgbClr val="0000CC"/>
                </a:solidFill>
                <a:latin typeface="Times New Roman" pitchFamily="18" charset="0"/>
                <a:ea typeface="標楷體" pitchFamily="65" charset="-120"/>
                <a:cs typeface="Times New Roman" pitchFamily="18" charset="0"/>
              </a:rPr>
              <a:t>）</a:t>
            </a:r>
            <a:r>
              <a:rPr kumimoji="0" lang="en-US" altLang="zh-TW" sz="1600" b="1" dirty="0">
                <a:solidFill>
                  <a:srgbClr val="0000CC"/>
                </a:solidFill>
                <a:latin typeface="Times New Roman" pitchFamily="18" charset="0"/>
                <a:ea typeface="標楷體" pitchFamily="65" charset="-120"/>
                <a:cs typeface="Times New Roman" pitchFamily="18" charset="0"/>
              </a:rPr>
              <a:t>2516-0312</a:t>
            </a:r>
            <a:endParaRPr kumimoji="0" lang="zh-TW" altLang="en-US" sz="1600" b="1" dirty="0">
              <a:solidFill>
                <a:srgbClr val="0000CC"/>
              </a:solidFill>
              <a:latin typeface="Times New Roman" pitchFamily="18" charset="0"/>
              <a:ea typeface="標楷體" pitchFamily="65" charset="-120"/>
              <a:cs typeface="Times New Roman" pitchFamily="18" charset="0"/>
            </a:endParaRPr>
          </a:p>
          <a:p>
            <a:pPr marL="193675">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地    　址：台北市南京東路二段</a:t>
            </a:r>
            <a:r>
              <a:rPr kumimoji="0" lang="en-US" altLang="zh-TW" sz="1600" b="1" dirty="0">
                <a:solidFill>
                  <a:srgbClr val="0000CC"/>
                </a:solidFill>
                <a:latin typeface="Times New Roman" pitchFamily="18" charset="0"/>
                <a:ea typeface="標楷體" pitchFamily="65" charset="-120"/>
                <a:cs typeface="Times New Roman" pitchFamily="18" charset="0"/>
              </a:rPr>
              <a:t>111</a:t>
            </a:r>
            <a:r>
              <a:rPr kumimoji="0" lang="zh-TW" altLang="en-US" sz="1600" b="1" dirty="0">
                <a:solidFill>
                  <a:srgbClr val="0000CC"/>
                </a:solidFill>
                <a:latin typeface="Times New Roman" pitchFamily="18" charset="0"/>
                <a:ea typeface="標楷體" pitchFamily="65" charset="-120"/>
                <a:cs typeface="Times New Roman" pitchFamily="18" charset="0"/>
              </a:rPr>
              <a:t>號</a:t>
            </a:r>
            <a:r>
              <a:rPr kumimoji="0" lang="en-US" altLang="zh-TW" sz="1600" b="1" dirty="0">
                <a:solidFill>
                  <a:srgbClr val="0000CC"/>
                </a:solidFill>
                <a:latin typeface="Times New Roman" pitchFamily="18" charset="0"/>
                <a:ea typeface="標楷體" pitchFamily="65" charset="-120"/>
                <a:cs typeface="Times New Roman" pitchFamily="18" charset="0"/>
              </a:rPr>
              <a:t>14</a:t>
            </a:r>
            <a:r>
              <a:rPr kumimoji="0" lang="zh-TW" altLang="en-US" sz="1600" b="1" dirty="0">
                <a:solidFill>
                  <a:srgbClr val="0000CC"/>
                </a:solidFill>
                <a:latin typeface="Times New Roman" pitchFamily="18" charset="0"/>
                <a:ea typeface="標楷體" pitchFamily="65" charset="-120"/>
                <a:cs typeface="Times New Roman" pitchFamily="18" charset="0"/>
              </a:rPr>
              <a:t>樓</a:t>
            </a:r>
            <a:endParaRPr kumimoji="0" lang="zh-TW" altLang="en-US" sz="1200" b="1" dirty="0">
              <a:latin typeface="Times New Roman" pitchFamily="18" charset="0"/>
              <a:ea typeface="標楷體" pitchFamily="65" charset="-120"/>
              <a:cs typeface="Times New Roman" pitchFamily="18" charset="0"/>
            </a:endParaRPr>
          </a:p>
        </p:txBody>
      </p:sp>
      <p:cxnSp>
        <p:nvCxnSpPr>
          <p:cNvPr id="12" name="直線接點 11"/>
          <p:cNvCxnSpPr/>
          <p:nvPr/>
        </p:nvCxnSpPr>
        <p:spPr>
          <a:xfrm>
            <a:off x="467544" y="1131590"/>
            <a:ext cx="3168650" cy="0"/>
          </a:xfrm>
          <a:prstGeom prst="line">
            <a:avLst/>
          </a:prstGeom>
        </p:spPr>
        <p:style>
          <a:lnRef idx="2">
            <a:schemeClr val="accent2"/>
          </a:lnRef>
          <a:fillRef idx="0">
            <a:schemeClr val="accent2"/>
          </a:fillRef>
          <a:effectRef idx="1">
            <a:schemeClr val="accent2"/>
          </a:effectRef>
          <a:fontRef idx="minor">
            <a:schemeClr val="tx1"/>
          </a:fontRef>
        </p:style>
      </p:cxnSp>
      <p:pic>
        <p:nvPicPr>
          <p:cNvPr id="2" name="圖片 1">
            <a:extLst>
              <a:ext uri="{FF2B5EF4-FFF2-40B4-BE49-F238E27FC236}">
                <a16:creationId xmlns:a16="http://schemas.microsoft.com/office/drawing/2014/main" id="{BFB0BFF7-4A8E-FFF9-11F7-E57E6DB2EBC4}"/>
              </a:ext>
            </a:extLst>
          </p:cNvPr>
          <p:cNvPicPr>
            <a:picLocks noChangeAspect="1"/>
          </p:cNvPicPr>
          <p:nvPr/>
        </p:nvPicPr>
        <p:blipFill>
          <a:blip r:embed="rId3"/>
          <a:stretch>
            <a:fillRect/>
          </a:stretch>
        </p:blipFill>
        <p:spPr>
          <a:xfrm>
            <a:off x="35496" y="0"/>
            <a:ext cx="1512316" cy="1047619"/>
          </a:xfrm>
          <a:prstGeom prst="rect">
            <a:avLst/>
          </a:prstGeom>
        </p:spPr>
      </p:pic>
      <p:graphicFrame>
        <p:nvGraphicFramePr>
          <p:cNvPr id="3" name="表格 2">
            <a:extLst>
              <a:ext uri="{FF2B5EF4-FFF2-40B4-BE49-F238E27FC236}">
                <a16:creationId xmlns:a16="http://schemas.microsoft.com/office/drawing/2014/main" id="{BC46C4A5-453B-BE83-18C3-88EEF9E8C4F7}"/>
              </a:ext>
            </a:extLst>
          </p:cNvPr>
          <p:cNvGraphicFramePr>
            <a:graphicFrameLocks noGrp="1"/>
          </p:cNvGraphicFramePr>
          <p:nvPr>
            <p:extLst>
              <p:ext uri="{D42A27DB-BD31-4B8C-83A1-F6EECF244321}">
                <p14:modId xmlns:p14="http://schemas.microsoft.com/office/powerpoint/2010/main" val="1239934335"/>
              </p:ext>
            </p:extLst>
          </p:nvPr>
        </p:nvGraphicFramePr>
        <p:xfrm>
          <a:off x="4309940" y="1275606"/>
          <a:ext cx="4608511" cy="2317075"/>
        </p:xfrm>
        <a:graphic>
          <a:graphicData uri="http://schemas.openxmlformats.org/drawingml/2006/table">
            <a:tbl>
              <a:tblPr/>
              <a:tblGrid>
                <a:gridCol w="1519103">
                  <a:extLst>
                    <a:ext uri="{9D8B030D-6E8A-4147-A177-3AD203B41FA5}">
                      <a16:colId xmlns:a16="http://schemas.microsoft.com/office/drawing/2014/main" val="3728142407"/>
                    </a:ext>
                  </a:extLst>
                </a:gridCol>
                <a:gridCol w="733947">
                  <a:extLst>
                    <a:ext uri="{9D8B030D-6E8A-4147-A177-3AD203B41FA5}">
                      <a16:colId xmlns:a16="http://schemas.microsoft.com/office/drawing/2014/main" val="2196012824"/>
                    </a:ext>
                  </a:extLst>
                </a:gridCol>
                <a:gridCol w="2355461">
                  <a:extLst>
                    <a:ext uri="{9D8B030D-6E8A-4147-A177-3AD203B41FA5}">
                      <a16:colId xmlns:a16="http://schemas.microsoft.com/office/drawing/2014/main" val="271764471"/>
                    </a:ext>
                  </a:extLst>
                </a:gridCol>
              </a:tblGrid>
              <a:tr h="259034">
                <a:tc>
                  <a:txBody>
                    <a:bodyPr/>
                    <a:lstStyle/>
                    <a:p>
                      <a:pPr algn="ctr" fontAlgn="ctr"/>
                      <a:r>
                        <a:rPr lang="zh-TW" altLang="en-US" sz="1800" b="1" i="0" u="none" strike="noStrike" dirty="0">
                          <a:solidFill>
                            <a:schemeClr val="accent3">
                              <a:lumMod val="50000"/>
                            </a:schemeClr>
                          </a:solidFill>
                          <a:effectLst/>
                          <a:latin typeface="標楷體" panose="03000509000000000000" pitchFamily="65" charset="-120"/>
                          <a:ea typeface="標楷體" panose="03000509000000000000" pitchFamily="65" charset="-120"/>
                        </a:rPr>
                        <a:t>查 核 人 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800" b="1" i="0" u="none" strike="noStrike">
                          <a:solidFill>
                            <a:schemeClr val="accent3">
                              <a:lumMod val="50000"/>
                            </a:schemeClr>
                          </a:solidFill>
                          <a:effectLst/>
                          <a:latin typeface="標楷體" panose="03000509000000000000" pitchFamily="65" charset="-120"/>
                          <a:ea typeface="標楷體" panose="03000509000000000000" pitchFamily="65" charset="-120"/>
                        </a:rPr>
                        <a:t>分 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chemeClr val="accent3">
                              <a:lumMod val="50000"/>
                            </a:schemeClr>
                          </a:solidFill>
                          <a:effectLst/>
                          <a:latin typeface="標楷體" panose="03000509000000000000" pitchFamily="65" charset="-120"/>
                          <a:ea typeface="標楷體" panose="03000509000000000000" pitchFamily="65" charset="-120"/>
                        </a:rPr>
                        <a:t>E-mail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259831"/>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徐素琴會計師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406339"/>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林玫杏經理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adt43@clockcpa.com.tw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577132"/>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葉文元副理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242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adt460@clockcpa.com.tw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907245"/>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邱瓊茵</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adt422@clockcpa.com.tw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523989"/>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蔡孟軒</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244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adt432@clockcpa.com.tw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262690"/>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南家妤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a:solidFill>
                            <a:schemeClr val="accent3">
                              <a:lumMod val="50000"/>
                            </a:schemeClr>
                          </a:solidFill>
                          <a:effectLst/>
                          <a:latin typeface="標楷體" panose="03000509000000000000" pitchFamily="65" charset="-120"/>
                          <a:ea typeface="標楷體" panose="03000509000000000000" pitchFamily="65" charset="-120"/>
                        </a:rPr>
                        <a:t>245</a:t>
                      </a:r>
                      <a:endPar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adt461@clockcpa.com.tw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745455"/>
                  </a:ext>
                </a:extLst>
              </a:tr>
              <a:tr h="290915">
                <a:tc>
                  <a:txBody>
                    <a:bodyPr/>
                    <a:lstStyle/>
                    <a:p>
                      <a:pPr algn="l" fontAlgn="ctr"/>
                      <a:r>
                        <a:rPr lang="zh-TW" alt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鍾美姿</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160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accent3">
                              <a:lumMod val="50000"/>
                            </a:schemeClr>
                          </a:solidFill>
                          <a:effectLst/>
                          <a:latin typeface="標楷體" panose="03000509000000000000" pitchFamily="65" charset="-120"/>
                          <a:ea typeface="標楷體" panose="03000509000000000000" pitchFamily="65" charset="-120"/>
                        </a:rPr>
                        <a:t>adt425@clockcpa.com.tw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529490"/>
                  </a:ext>
                </a:extLst>
              </a:tr>
            </a:tbl>
          </a:graphicData>
        </a:graphic>
      </p:graphicFrame>
      <p:pic>
        <p:nvPicPr>
          <p:cNvPr id="4" name="圖片 3">
            <a:extLst>
              <a:ext uri="{FF2B5EF4-FFF2-40B4-BE49-F238E27FC236}">
                <a16:creationId xmlns:a16="http://schemas.microsoft.com/office/drawing/2014/main" id="{7AA83729-A7F2-AE82-A5FC-5DB4A769F5D6}"/>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4E5B95E2-71CD-2824-1CE3-D7C236570EB7}"/>
              </a:ext>
            </a:extLst>
          </p:cNvPr>
          <p:cNvPicPr>
            <a:picLocks noChangeAspect="1"/>
          </p:cNvPicPr>
          <p:nvPr/>
        </p:nvPicPr>
        <p:blipFill>
          <a:blip r:embed="rId3"/>
          <a:stretch>
            <a:fillRect/>
          </a:stretch>
        </p:blipFill>
        <p:spPr>
          <a:xfrm>
            <a:off x="35496" y="0"/>
            <a:ext cx="1512316" cy="1047619"/>
          </a:xfrm>
          <a:prstGeom prst="rect">
            <a:avLst/>
          </a:prstGeom>
        </p:spPr>
      </p:pic>
      <p:sp>
        <p:nvSpPr>
          <p:cNvPr id="75785" name="投影片編號版面配置區 29"/>
          <p:cNvSpPr txBox="1">
            <a:spLocks noGrp="1"/>
          </p:cNvSpPr>
          <p:nvPr/>
        </p:nvSpPr>
        <p:spPr bwMode="auto">
          <a:xfrm>
            <a:off x="6941344" y="4777979"/>
            <a:ext cx="2057400" cy="273844"/>
          </a:xfrm>
          <a:prstGeom prst="rect">
            <a:avLst/>
          </a:prstGeom>
          <a:noFill/>
          <a:ln w="9525">
            <a:noFill/>
            <a:miter lim="800000"/>
            <a:headEnd/>
            <a:tailEnd/>
          </a:ln>
        </p:spPr>
        <p:txBody>
          <a:bodyPr anchor="ctr"/>
          <a:lstStyle/>
          <a:p>
            <a:pPr algn="r"/>
            <a:fld id="{A72228CD-5ADC-4618-868F-7BDBD61DDEAE}" type="slidenum">
              <a:rPr kumimoji="0" lang="zh-CN" altLang="en-US">
                <a:latin typeface="Times New Roman" pitchFamily="18" charset="0"/>
                <a:cs typeface="Times New Roman" pitchFamily="18" charset="0"/>
              </a:rPr>
              <a:pPr algn="r"/>
              <a:t>23</a:t>
            </a:fld>
            <a:endParaRPr kumimoji="0" lang="en-US" altLang="zh-CN" dirty="0">
              <a:latin typeface="Times New Roman" pitchFamily="18" charset="0"/>
              <a:cs typeface="Times New Roman" pitchFamily="18" charset="0"/>
            </a:endParaRPr>
          </a:p>
        </p:txBody>
      </p:sp>
      <p:cxnSp>
        <p:nvCxnSpPr>
          <p:cNvPr id="14" name="直線接點 13"/>
          <p:cNvCxnSpPr/>
          <p:nvPr/>
        </p:nvCxnSpPr>
        <p:spPr>
          <a:xfrm>
            <a:off x="863204" y="915591"/>
            <a:ext cx="7417594" cy="0"/>
          </a:xfrm>
          <a:prstGeom prst="line">
            <a:avLst/>
          </a:prstGeom>
          <a:ln w="28575">
            <a:solidFill>
              <a:schemeClr val="accent1">
                <a:lumMod val="50000"/>
              </a:schemeClr>
            </a:solidFill>
          </a:ln>
          <a:effectLst/>
        </p:spPr>
        <p:style>
          <a:lnRef idx="2">
            <a:schemeClr val="dk1"/>
          </a:lnRef>
          <a:fillRef idx="0">
            <a:schemeClr val="dk1"/>
          </a:fillRef>
          <a:effectRef idx="1">
            <a:schemeClr val="dk1"/>
          </a:effectRef>
          <a:fontRef idx="minor">
            <a:schemeClr val="tx1"/>
          </a:fontRef>
        </p:style>
      </p:cxnSp>
      <p:sp>
        <p:nvSpPr>
          <p:cNvPr id="17" name="Copyright Notice"/>
          <p:cNvSpPr>
            <a:spLocks/>
          </p:cNvSpPr>
          <p:nvPr/>
        </p:nvSpPr>
        <p:spPr bwMode="auto">
          <a:xfrm>
            <a:off x="1052513" y="277416"/>
            <a:ext cx="7038975" cy="51073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4000" tIns="24300" rIns="54000" bIns="24300">
            <a:spAutoFit/>
          </a:bodyPr>
          <a:lstStyle/>
          <a:p>
            <a:pPr algn="ctr">
              <a:defRPr/>
            </a:pPr>
            <a:r>
              <a:rPr kumimoji="0" lang="zh-TW" altLang="en-US" sz="3000" dirty="0">
                <a:solidFill>
                  <a:schemeClr val="tx1"/>
                </a:solidFill>
                <a:latin typeface="標楷體" pitchFamily="65" charset="-120"/>
                <a:ea typeface="標楷體" pitchFamily="65" charset="-120"/>
              </a:rPr>
              <a:t>負責查核人員對照表</a:t>
            </a:r>
            <a:endParaRPr kumimoji="0" lang="en-US" altLang="zh-TW" sz="3000" dirty="0">
              <a:solidFill>
                <a:schemeClr val="tx1"/>
              </a:solidFill>
              <a:latin typeface="標楷體" pitchFamily="65" charset="-120"/>
              <a:ea typeface="標楷體" pitchFamily="65" charset="-120"/>
            </a:endParaRPr>
          </a:p>
        </p:txBody>
      </p:sp>
      <p:pic>
        <p:nvPicPr>
          <p:cNvPr id="3" name="圖片 2">
            <a:extLst>
              <a:ext uri="{FF2B5EF4-FFF2-40B4-BE49-F238E27FC236}">
                <a16:creationId xmlns:a16="http://schemas.microsoft.com/office/drawing/2014/main" id="{B6157B54-7916-27E1-A1E5-874B8CB25DC7}"/>
              </a:ext>
            </a:extLst>
          </p:cNvPr>
          <p:cNvPicPr>
            <a:picLocks noChangeAspect="1"/>
          </p:cNvPicPr>
          <p:nvPr/>
        </p:nvPicPr>
        <p:blipFill>
          <a:blip r:embed="rId4"/>
          <a:stretch>
            <a:fillRect/>
          </a:stretch>
        </p:blipFill>
        <p:spPr>
          <a:xfrm>
            <a:off x="0" y="24457"/>
            <a:ext cx="1836085" cy="510246"/>
          </a:xfrm>
          <a:prstGeom prst="rect">
            <a:avLst/>
          </a:prstGeom>
        </p:spPr>
      </p:pic>
      <p:pic>
        <p:nvPicPr>
          <p:cNvPr id="4" name="Picture 2" descr="The global network of Baker Tilly International - The TPA Group">
            <a:extLst>
              <a:ext uri="{FF2B5EF4-FFF2-40B4-BE49-F238E27FC236}">
                <a16:creationId xmlns:a16="http://schemas.microsoft.com/office/drawing/2014/main" id="{0C7B2835-D981-11EC-A01D-7008833886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406790"/>
            <a:ext cx="1395961" cy="5930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格 5">
            <a:extLst>
              <a:ext uri="{FF2B5EF4-FFF2-40B4-BE49-F238E27FC236}">
                <a16:creationId xmlns:a16="http://schemas.microsoft.com/office/drawing/2014/main" id="{D290618E-9FE4-ABC5-170E-4B0136C0BD38}"/>
              </a:ext>
            </a:extLst>
          </p:cNvPr>
          <p:cNvGraphicFramePr>
            <a:graphicFrameLocks noGrp="1"/>
          </p:cNvGraphicFramePr>
          <p:nvPr>
            <p:extLst>
              <p:ext uri="{D42A27DB-BD31-4B8C-83A1-F6EECF244321}">
                <p14:modId xmlns:p14="http://schemas.microsoft.com/office/powerpoint/2010/main" val="3160996599"/>
              </p:ext>
            </p:extLst>
          </p:nvPr>
        </p:nvGraphicFramePr>
        <p:xfrm>
          <a:off x="863203" y="1041114"/>
          <a:ext cx="3554793" cy="3559328"/>
        </p:xfrm>
        <a:graphic>
          <a:graphicData uri="http://schemas.openxmlformats.org/drawingml/2006/table">
            <a:tbl>
              <a:tblPr/>
              <a:tblGrid>
                <a:gridCol w="530806">
                  <a:extLst>
                    <a:ext uri="{9D8B030D-6E8A-4147-A177-3AD203B41FA5}">
                      <a16:colId xmlns:a16="http://schemas.microsoft.com/office/drawing/2014/main" val="1043915789"/>
                    </a:ext>
                  </a:extLst>
                </a:gridCol>
                <a:gridCol w="402125">
                  <a:extLst>
                    <a:ext uri="{9D8B030D-6E8A-4147-A177-3AD203B41FA5}">
                      <a16:colId xmlns:a16="http://schemas.microsoft.com/office/drawing/2014/main" val="3268716130"/>
                    </a:ext>
                  </a:extLst>
                </a:gridCol>
                <a:gridCol w="2621862">
                  <a:extLst>
                    <a:ext uri="{9D8B030D-6E8A-4147-A177-3AD203B41FA5}">
                      <a16:colId xmlns:a16="http://schemas.microsoft.com/office/drawing/2014/main" val="273779420"/>
                    </a:ext>
                  </a:extLst>
                </a:gridCol>
              </a:tblGrid>
              <a:tr h="349139">
                <a:tc>
                  <a:txBody>
                    <a:bodyPr/>
                    <a:lstStyle/>
                    <a:p>
                      <a:pPr algn="ctr" fontAlgn="ctr"/>
                      <a:r>
                        <a:rPr lang="zh-TW" altLang="en-US" sz="1200" b="0" i="0" u="none" strike="noStrike" dirty="0">
                          <a:solidFill>
                            <a:srgbClr val="FFFFFF"/>
                          </a:solidFill>
                          <a:effectLst/>
                          <a:latin typeface="標楷體" panose="03000509000000000000" pitchFamily="65" charset="-120"/>
                          <a:ea typeface="標楷體" panose="03000509000000000000" pitchFamily="65" charset="-120"/>
                        </a:rPr>
                        <a:t>　</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A5A5A5"/>
                    </a:solidFill>
                  </a:tcPr>
                </a:tc>
                <a:tc>
                  <a:txBody>
                    <a:bodyPr/>
                    <a:lstStyle/>
                    <a:p>
                      <a:pPr algn="ctr" fontAlgn="ctr"/>
                      <a:r>
                        <a:rPr lang="zh-TW" altLang="en-US" sz="1200" b="0" i="0" u="none" strike="noStrike" dirty="0">
                          <a:solidFill>
                            <a:srgbClr val="FFFFFF"/>
                          </a:solidFill>
                          <a:effectLst/>
                          <a:latin typeface="標楷體" panose="03000509000000000000" pitchFamily="65" charset="-120"/>
                          <a:ea typeface="標楷體" panose="03000509000000000000" pitchFamily="65" charset="-120"/>
                        </a:rPr>
                        <a:t>　</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A5A5A5"/>
                    </a:solidFill>
                  </a:tcPr>
                </a:tc>
                <a:tc>
                  <a:txBody>
                    <a:bodyPr/>
                    <a:lstStyle/>
                    <a:p>
                      <a:pPr algn="ctr" fontAlgn="ctr"/>
                      <a:r>
                        <a:rPr lang="zh-TW" altLang="en-US" sz="1400" b="0" i="0" u="none" strike="noStrike" dirty="0">
                          <a:solidFill>
                            <a:srgbClr val="FFFFFF"/>
                          </a:solidFill>
                          <a:effectLst/>
                          <a:latin typeface="標楷體" panose="03000509000000000000" pitchFamily="65" charset="-120"/>
                          <a:ea typeface="標楷體" panose="03000509000000000000" pitchFamily="65" charset="-120"/>
                        </a:rPr>
                        <a:t>公  司  名  稱</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A5A5A5"/>
                    </a:solidFill>
                  </a:tcPr>
                </a:tc>
                <a:extLst>
                  <a:ext uri="{0D108BD9-81ED-4DB2-BD59-A6C34878D82A}">
                    <a16:rowId xmlns:a16="http://schemas.microsoft.com/office/drawing/2014/main" val="3080872037"/>
                  </a:ext>
                </a:extLst>
              </a:tr>
              <a:tr h="31122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家妤</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1</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高熱爐業有限公司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967447032"/>
                  </a:ext>
                </a:extLst>
              </a:tr>
              <a:tr h="31122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家妤</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2</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高立熱處理工業股份有限公司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4127205215"/>
                  </a:ext>
                </a:extLst>
              </a:tr>
              <a:tr h="311224">
                <a:tc>
                  <a:txBody>
                    <a:bodyPr/>
                    <a:lstStyle/>
                    <a:p>
                      <a:pPr algn="ctr" fontAlgn="ctr"/>
                      <a:r>
                        <a:rPr lang="zh-TW" altLang="en-US" sz="1200" b="0" i="0" u="none" strike="noStrike" dirty="0">
                          <a:effectLst/>
                          <a:latin typeface="標楷體" panose="03000509000000000000" pitchFamily="65" charset="-120"/>
                          <a:ea typeface="標楷體" panose="03000509000000000000" pitchFamily="65" charset="-120"/>
                        </a:rPr>
                        <a:t>瓊茵</a:t>
                      </a:r>
                      <a:endParaRPr lang="en-US" altLang="zh-TW" sz="1200" b="0" i="0" u="none" strike="noStrike" dirty="0">
                        <a:effectLst/>
                        <a:latin typeface="標楷體" panose="03000509000000000000" pitchFamily="65" charset="-120"/>
                        <a:ea typeface="標楷體" panose="03000509000000000000" pitchFamily="65" charset="-120"/>
                      </a:endParaRP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3</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文生真空科技股份有限公司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1291715399"/>
                  </a:ext>
                </a:extLst>
              </a:tr>
              <a:tr h="804127">
                <a:tc>
                  <a:txBody>
                    <a:bodyPr/>
                    <a:lstStyle/>
                    <a:p>
                      <a:pPr algn="ctr" fontAlgn="ctr"/>
                      <a:r>
                        <a:rPr lang="zh-TW" altLang="en-US" sz="1200" b="0" i="0" u="none" strike="noStrike" dirty="0">
                          <a:effectLst/>
                          <a:latin typeface="標楷體" panose="03000509000000000000" pitchFamily="65" charset="-120"/>
                          <a:ea typeface="標楷體" panose="03000509000000000000" pitchFamily="65" charset="-120"/>
                        </a:rPr>
                        <a:t>瓊茵</a:t>
                      </a:r>
                      <a:endParaRPr lang="en-US" altLang="zh-TW" sz="1200" b="0" i="0" u="none" strike="noStrike" dirty="0">
                        <a:effectLst/>
                        <a:latin typeface="標楷體" panose="03000509000000000000" pitchFamily="65" charset="-120"/>
                        <a:ea typeface="標楷體" panose="03000509000000000000" pitchFamily="65" charset="-120"/>
                      </a:endParaRP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4</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台灣盛百股份有限公司</a:t>
                      </a:r>
                      <a:b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奧鋼聯科研亞洲股份有限公司</a:t>
                      </a:r>
                      <a:b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暉華工業股份有限公司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2176032382"/>
                  </a:ext>
                </a:extLst>
              </a:tr>
              <a:tr h="311224">
                <a:tc>
                  <a:txBody>
                    <a:bodyPr/>
                    <a:lstStyle/>
                    <a:p>
                      <a:pPr algn="ctr" fontAlgn="ctr"/>
                      <a:r>
                        <a:rPr lang="zh-TW" altLang="en-US" sz="1200" b="0" i="0" u="none" strike="noStrike" dirty="0">
                          <a:effectLst/>
                          <a:latin typeface="標楷體" panose="03000509000000000000" pitchFamily="65" charset="-120"/>
                          <a:ea typeface="標楷體" panose="03000509000000000000" pitchFamily="65" charset="-120"/>
                        </a:rPr>
                        <a:t>瓊茵</a:t>
                      </a:r>
                      <a:endParaRPr lang="en-US" altLang="zh-TW" sz="1200" b="0" i="0" u="none" strike="noStrike" dirty="0">
                        <a:effectLst/>
                        <a:latin typeface="標楷體" panose="03000509000000000000" pitchFamily="65" charset="-120"/>
                        <a:ea typeface="標楷體" panose="03000509000000000000" pitchFamily="65" charset="-120"/>
                      </a:endParaRP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5</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士中工業股份有限公司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1839031297"/>
                  </a:ext>
                </a:extLst>
              </a:tr>
              <a:tr h="31122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美姿</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6</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春雨生醫股份有限公司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3309470101"/>
                  </a:ext>
                </a:extLst>
              </a:tr>
              <a:tr h="53871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a:effectLst/>
                          <a:latin typeface="標楷體" panose="03000509000000000000" pitchFamily="65" charset="-120"/>
                          <a:ea typeface="標楷體" panose="03000509000000000000" pitchFamily="65" charset="-120"/>
                        </a:rPr>
                        <a:t>文元</a:t>
                      </a:r>
                      <a:endParaRPr lang="en-US" altLang="zh-TW" sz="1200" b="0" i="0" u="none" strike="noStrike" dirty="0">
                        <a:effectLst/>
                        <a:latin typeface="標楷體" panose="03000509000000000000" pitchFamily="65" charset="-120"/>
                        <a:ea typeface="標楷體" panose="03000509000000000000" pitchFamily="65" charset="-120"/>
                      </a:endParaRP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7</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進佶股份有限公司</a:t>
                      </a:r>
                      <a:b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晶禧科技股份有限公司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411564428"/>
                  </a:ext>
                </a:extLst>
              </a:tr>
              <a:tr h="31122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美姿</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8</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寶興工業股份有限公司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1439187508"/>
                  </a:ext>
                </a:extLst>
              </a:tr>
            </a:tbl>
          </a:graphicData>
        </a:graphic>
      </p:graphicFrame>
      <p:graphicFrame>
        <p:nvGraphicFramePr>
          <p:cNvPr id="7" name="表格 6">
            <a:extLst>
              <a:ext uri="{FF2B5EF4-FFF2-40B4-BE49-F238E27FC236}">
                <a16:creationId xmlns:a16="http://schemas.microsoft.com/office/drawing/2014/main" id="{5AD328E3-C84E-999E-3D6B-5213B319773C}"/>
              </a:ext>
            </a:extLst>
          </p:cNvPr>
          <p:cNvGraphicFramePr>
            <a:graphicFrameLocks noGrp="1"/>
          </p:cNvGraphicFramePr>
          <p:nvPr>
            <p:extLst>
              <p:ext uri="{D42A27DB-BD31-4B8C-83A1-F6EECF244321}">
                <p14:modId xmlns:p14="http://schemas.microsoft.com/office/powerpoint/2010/main" val="3507283172"/>
              </p:ext>
            </p:extLst>
          </p:nvPr>
        </p:nvGraphicFramePr>
        <p:xfrm>
          <a:off x="4572000" y="1047619"/>
          <a:ext cx="3708797" cy="3535721"/>
        </p:xfrm>
        <a:graphic>
          <a:graphicData uri="http://schemas.openxmlformats.org/drawingml/2006/table">
            <a:tbl>
              <a:tblPr/>
              <a:tblGrid>
                <a:gridCol w="553802">
                  <a:extLst>
                    <a:ext uri="{9D8B030D-6E8A-4147-A177-3AD203B41FA5}">
                      <a16:colId xmlns:a16="http://schemas.microsoft.com/office/drawing/2014/main" val="120076833"/>
                    </a:ext>
                  </a:extLst>
                </a:gridCol>
                <a:gridCol w="419546">
                  <a:extLst>
                    <a:ext uri="{9D8B030D-6E8A-4147-A177-3AD203B41FA5}">
                      <a16:colId xmlns:a16="http://schemas.microsoft.com/office/drawing/2014/main" val="1167559588"/>
                    </a:ext>
                  </a:extLst>
                </a:gridCol>
                <a:gridCol w="2735449">
                  <a:extLst>
                    <a:ext uri="{9D8B030D-6E8A-4147-A177-3AD203B41FA5}">
                      <a16:colId xmlns:a16="http://schemas.microsoft.com/office/drawing/2014/main" val="1854447707"/>
                    </a:ext>
                  </a:extLst>
                </a:gridCol>
              </a:tblGrid>
              <a:tr h="342416">
                <a:tc>
                  <a:txBody>
                    <a:bodyPr/>
                    <a:lstStyle/>
                    <a:p>
                      <a:pPr algn="ctr" fontAlgn="ctr"/>
                      <a:r>
                        <a:rPr lang="zh-TW" altLang="en-US" sz="1200" b="0" i="0" u="none" strike="noStrike" dirty="0">
                          <a:solidFill>
                            <a:srgbClr val="FFFFFF"/>
                          </a:solidFill>
                          <a:effectLst/>
                          <a:latin typeface="標楷體" panose="03000509000000000000" pitchFamily="65" charset="-120"/>
                          <a:ea typeface="標楷體" panose="03000509000000000000" pitchFamily="65" charset="-120"/>
                        </a:rPr>
                        <a:t>　</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A5A5A5"/>
                    </a:solidFill>
                  </a:tcPr>
                </a:tc>
                <a:tc>
                  <a:txBody>
                    <a:bodyPr/>
                    <a:lstStyle/>
                    <a:p>
                      <a:pPr algn="ctr" fontAlgn="ctr"/>
                      <a:r>
                        <a:rPr lang="zh-TW" altLang="en-US" sz="1200" b="0" i="0" u="none" strike="noStrike" dirty="0">
                          <a:solidFill>
                            <a:srgbClr val="FFFFFF"/>
                          </a:solidFill>
                          <a:effectLst/>
                          <a:latin typeface="標楷體" panose="03000509000000000000" pitchFamily="65" charset="-120"/>
                          <a:ea typeface="標楷體" panose="03000509000000000000" pitchFamily="65" charset="-120"/>
                        </a:rPr>
                        <a:t>　</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A5A5A5"/>
                    </a:solidFill>
                  </a:tcPr>
                </a:tc>
                <a:tc>
                  <a:txBody>
                    <a:bodyPr/>
                    <a:lstStyle/>
                    <a:p>
                      <a:pPr algn="ctr" fontAlgn="ctr"/>
                      <a:r>
                        <a:rPr lang="zh-TW" altLang="en-US" sz="1400" b="0" i="0" u="none" strike="noStrike" dirty="0">
                          <a:solidFill>
                            <a:srgbClr val="FFFFFF"/>
                          </a:solidFill>
                          <a:effectLst/>
                          <a:latin typeface="標楷體" panose="03000509000000000000" pitchFamily="65" charset="-120"/>
                          <a:ea typeface="標楷體" panose="03000509000000000000" pitchFamily="65" charset="-120"/>
                        </a:rPr>
                        <a:t>公  司  名  稱</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A5A5A5"/>
                    </a:solidFill>
                  </a:tcPr>
                </a:tc>
                <a:extLst>
                  <a:ext uri="{0D108BD9-81ED-4DB2-BD59-A6C34878D82A}">
                    <a16:rowId xmlns:a16="http://schemas.microsoft.com/office/drawing/2014/main" val="3229554880"/>
                  </a:ext>
                </a:extLst>
              </a:tr>
              <a:tr h="3052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孟軒</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9</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旭宏金屬股份有限公司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946309897"/>
                  </a:ext>
                </a:extLst>
              </a:tr>
              <a:tr h="3052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孟軒</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10</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于太股份有限公司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402732637"/>
                  </a:ext>
                </a:extLst>
              </a:tr>
              <a:tr h="3052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孟軒</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11</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志忠熱處理股份有限公司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4035228132"/>
                  </a:ext>
                </a:extLst>
              </a:tr>
              <a:tr h="5283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孟軒</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12</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惠傑工業股份有限公司</a:t>
                      </a:r>
                      <a:b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賀宇工業股份有限公司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3772092793"/>
                  </a:ext>
                </a:extLst>
              </a:tr>
              <a:tr h="3052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美姿</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13</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祥儀企業股份有限公司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2353892309"/>
                  </a:ext>
                </a:extLst>
              </a:tr>
              <a:tr h="5283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文元</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14</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日崟興業股份有限公司</a:t>
                      </a:r>
                      <a:b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國鑑企業有限公司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1671187876"/>
                  </a:ext>
                </a:extLst>
              </a:tr>
              <a:tr h="3052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美姿</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15</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遠東機械工業股份有限公司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3031601020"/>
                  </a:ext>
                </a:extLst>
              </a:tr>
              <a:tr h="3052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家妤</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16</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金元達金屬股份有限公司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516449817"/>
                  </a:ext>
                </a:extLst>
              </a:tr>
              <a:tr h="3052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家妤</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ctr"/>
                      <a:r>
                        <a:rPr lang="en-US" altLang="zh-TW" sz="1200" b="0" i="0" u="none" strike="noStrike" dirty="0">
                          <a:effectLst/>
                          <a:latin typeface="標楷體" panose="03000509000000000000" pitchFamily="65" charset="-120"/>
                          <a:ea typeface="標楷體" panose="03000509000000000000" pitchFamily="65" charset="-120"/>
                        </a:rPr>
                        <a:t>17</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興光工業股份有限公司</a:t>
                      </a:r>
                    </a:p>
                  </a:txBody>
                  <a:tcPr marL="4763" marR="4763" marT="4763"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val="423167224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5667375" y="608410"/>
            <a:ext cx="247650" cy="247650"/>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18" name="椭圆 17"/>
          <p:cNvSpPr/>
          <p:nvPr/>
        </p:nvSpPr>
        <p:spPr>
          <a:xfrm>
            <a:off x="5419725" y="3040856"/>
            <a:ext cx="409575" cy="409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19" name="椭圆 18"/>
          <p:cNvSpPr/>
          <p:nvPr/>
        </p:nvSpPr>
        <p:spPr>
          <a:xfrm>
            <a:off x="6938963" y="1774031"/>
            <a:ext cx="409575" cy="409575"/>
          </a:xfrm>
          <a:prstGeom prst="ellipse">
            <a:avLst/>
          </a:prstGeom>
          <a:solidFill>
            <a:srgbClr val="37A7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2" name="椭圆 21"/>
          <p:cNvSpPr/>
          <p:nvPr/>
        </p:nvSpPr>
        <p:spPr>
          <a:xfrm>
            <a:off x="3124200" y="2959894"/>
            <a:ext cx="323850" cy="323850"/>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3" name="椭圆 22"/>
          <p:cNvSpPr/>
          <p:nvPr/>
        </p:nvSpPr>
        <p:spPr>
          <a:xfrm flipH="1">
            <a:off x="1070372" y="1884760"/>
            <a:ext cx="170259" cy="171450"/>
          </a:xfrm>
          <a:prstGeom prst="ellipse">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4" name="椭圆 23"/>
          <p:cNvSpPr/>
          <p:nvPr/>
        </p:nvSpPr>
        <p:spPr>
          <a:xfrm flipH="1">
            <a:off x="525067" y="1501379"/>
            <a:ext cx="69056" cy="69056"/>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5" name="椭圆 24"/>
          <p:cNvSpPr/>
          <p:nvPr/>
        </p:nvSpPr>
        <p:spPr>
          <a:xfrm flipH="1">
            <a:off x="96441" y="2010966"/>
            <a:ext cx="70247" cy="702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6" name="椭圆 25"/>
          <p:cNvSpPr/>
          <p:nvPr/>
        </p:nvSpPr>
        <p:spPr>
          <a:xfrm flipH="1">
            <a:off x="7624763" y="1154907"/>
            <a:ext cx="170260" cy="170260"/>
          </a:xfrm>
          <a:prstGeom prst="ellipse">
            <a:avLst/>
          </a:prstGeom>
          <a:solidFill>
            <a:srgbClr val="267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grpSp>
        <p:nvGrpSpPr>
          <p:cNvPr id="2" name="组合 28"/>
          <p:cNvGrpSpPr/>
          <p:nvPr/>
        </p:nvGrpSpPr>
        <p:grpSpPr>
          <a:xfrm flipV="1">
            <a:off x="8272975" y="1570720"/>
            <a:ext cx="498221" cy="580064"/>
            <a:chOff x="280875" y="2330441"/>
            <a:chExt cx="664294" cy="773419"/>
          </a:xfrm>
          <a:solidFill>
            <a:schemeClr val="bg1">
              <a:lumMod val="50000"/>
            </a:schemeClr>
          </a:solidFill>
        </p:grpSpPr>
        <p:sp>
          <p:nvSpPr>
            <p:cNvPr id="27" name="椭圆 26"/>
            <p:cNvSpPr/>
            <p:nvPr/>
          </p:nvSpPr>
          <p:spPr>
            <a:xfrm flipH="1">
              <a:off x="851937" y="2330441"/>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28" name="椭圆 27"/>
            <p:cNvSpPr/>
            <p:nvPr/>
          </p:nvSpPr>
          <p:spPr>
            <a:xfrm flipH="1">
              <a:off x="280875" y="3010628"/>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sp>
        <p:nvSpPr>
          <p:cNvPr id="34" name="Copyright Notice"/>
          <p:cNvSpPr>
            <a:spLocks/>
          </p:cNvSpPr>
          <p:nvPr/>
        </p:nvSpPr>
        <p:spPr bwMode="auto">
          <a:xfrm>
            <a:off x="1626843" y="3631406"/>
            <a:ext cx="5890317" cy="51073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54000" tIns="24300" rIns="54000" bIns="24300">
            <a:spAutoFit/>
          </a:bodyPr>
          <a:lstStyle/>
          <a:p>
            <a:pPr algn="ctr">
              <a:defRPr/>
            </a:pPr>
            <a:r>
              <a:rPr kumimoji="0" lang="en-US" altLang="zh-CN" sz="3000" b="1" dirty="0">
                <a:solidFill>
                  <a:srgbClr val="267FAB"/>
                </a:solidFill>
                <a:latin typeface="Microsoft YaHei" pitchFamily="34" charset="-122"/>
                <a:ea typeface="Microsoft YaHei" pitchFamily="34" charset="-122"/>
              </a:rPr>
              <a:t>THANKS FOR YOUR COMING</a:t>
            </a:r>
            <a:r>
              <a:rPr kumimoji="0" lang="en-US" altLang="zh-TW" sz="3000" b="1" dirty="0">
                <a:solidFill>
                  <a:srgbClr val="267FAB"/>
                </a:solidFill>
                <a:latin typeface="Microsoft YaHei" pitchFamily="34" charset="-122"/>
                <a:ea typeface="Microsoft YaHei" pitchFamily="34" charset="-122"/>
              </a:rPr>
              <a:t>!</a:t>
            </a:r>
            <a:endParaRPr kumimoji="0" lang="en-US" altLang="zh-CN" sz="3000" b="1" dirty="0">
              <a:solidFill>
                <a:srgbClr val="267FAB"/>
              </a:solidFill>
              <a:latin typeface="Microsoft YaHei" pitchFamily="34" charset="-122"/>
              <a:ea typeface="Microsoft YaHei" pitchFamily="34" charset="-122"/>
            </a:endParaRPr>
          </a:p>
        </p:txBody>
      </p:sp>
      <p:sp>
        <p:nvSpPr>
          <p:cNvPr id="95243" name="投影片編號版面配置區 28"/>
          <p:cNvSpPr>
            <a:spLocks noGrp="1"/>
          </p:cNvSpPr>
          <p:nvPr>
            <p:ph type="sldNum" sz="quarter" idx="12"/>
          </p:nvPr>
        </p:nvSpPr>
        <p:spPr bwMode="auto">
          <a:xfrm>
            <a:off x="6938963" y="4687519"/>
            <a:ext cx="2057400" cy="273844"/>
          </a:xfrm>
          <a:noFill/>
          <a:ln>
            <a:miter lim="800000"/>
            <a:headEnd/>
            <a:tailEnd/>
          </a:ln>
        </p:spPr>
        <p:txBody>
          <a:bodyPr/>
          <a:lstStyle/>
          <a:p>
            <a:fld id="{BED9EBE8-DF1F-4D1A-B564-24C26CCAF2F6}" type="slidenum">
              <a:rPr lang="zh-CN" altLang="en-US" sz="1800">
                <a:solidFill>
                  <a:schemeClr val="tx1"/>
                </a:solidFill>
                <a:latin typeface="Times New Roman" pitchFamily="18" charset="0"/>
                <a:cs typeface="Times New Roman" pitchFamily="18" charset="0"/>
              </a:rPr>
              <a:pPr/>
              <a:t>24</a:t>
            </a:fld>
            <a:endParaRPr lang="en-US" altLang="zh-CN" sz="1800" dirty="0">
              <a:solidFill>
                <a:schemeClr val="tx1"/>
              </a:solidFill>
              <a:latin typeface="Times New Roman" pitchFamily="18" charset="0"/>
              <a:cs typeface="Times New Roman" pitchFamily="18" charset="0"/>
            </a:endParaRPr>
          </a:p>
        </p:txBody>
      </p:sp>
      <p:sp>
        <p:nvSpPr>
          <p:cNvPr id="30" name="椭圆 11"/>
          <p:cNvSpPr/>
          <p:nvPr/>
        </p:nvSpPr>
        <p:spPr>
          <a:xfrm>
            <a:off x="1497806" y="1078706"/>
            <a:ext cx="1800225" cy="1800225"/>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1" name="椭圆 12"/>
          <p:cNvSpPr/>
          <p:nvPr/>
        </p:nvSpPr>
        <p:spPr>
          <a:xfrm>
            <a:off x="2746772" y="560785"/>
            <a:ext cx="1800225" cy="1800225"/>
          </a:xfrm>
          <a:prstGeom prst="ellipse">
            <a:avLst/>
          </a:prstGeom>
          <a:solidFill>
            <a:schemeClr val="accent5">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2" name="椭圆 13"/>
          <p:cNvSpPr/>
          <p:nvPr/>
        </p:nvSpPr>
        <p:spPr>
          <a:xfrm>
            <a:off x="5318522" y="932260"/>
            <a:ext cx="1800225" cy="1800225"/>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3" name="椭圆 14"/>
          <p:cNvSpPr/>
          <p:nvPr/>
        </p:nvSpPr>
        <p:spPr>
          <a:xfrm>
            <a:off x="3826669" y="1458516"/>
            <a:ext cx="1800225" cy="1800225"/>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6" name="椭圆 19"/>
          <p:cNvSpPr/>
          <p:nvPr/>
        </p:nvSpPr>
        <p:spPr>
          <a:xfrm>
            <a:off x="1660922" y="1128713"/>
            <a:ext cx="295275" cy="295275"/>
          </a:xfrm>
          <a:prstGeom prst="ellipse">
            <a:avLst/>
          </a:prstGeom>
          <a:solidFill>
            <a:srgbClr val="FE60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pic>
        <p:nvPicPr>
          <p:cNvPr id="3" name="圖片 2">
            <a:extLst>
              <a:ext uri="{FF2B5EF4-FFF2-40B4-BE49-F238E27FC236}">
                <a16:creationId xmlns:a16="http://schemas.microsoft.com/office/drawing/2014/main" id="{EB8FFBF6-CB05-CB01-A496-70E8FC8E80B0}"/>
              </a:ext>
            </a:extLst>
          </p:cNvPr>
          <p:cNvPicPr>
            <a:picLocks noChangeAspect="1"/>
          </p:cNvPicPr>
          <p:nvPr/>
        </p:nvPicPr>
        <p:blipFill>
          <a:blip r:embed="rId2"/>
          <a:stretch>
            <a:fillRect/>
          </a:stretch>
        </p:blipFill>
        <p:spPr>
          <a:xfrm>
            <a:off x="35496" y="0"/>
            <a:ext cx="1512316" cy="1047619"/>
          </a:xfrm>
          <a:prstGeom prst="rect">
            <a:avLst/>
          </a:prstGeom>
        </p:spPr>
      </p:pic>
      <p:pic>
        <p:nvPicPr>
          <p:cNvPr id="4" name="圖片 3">
            <a:extLst>
              <a:ext uri="{FF2B5EF4-FFF2-40B4-BE49-F238E27FC236}">
                <a16:creationId xmlns:a16="http://schemas.microsoft.com/office/drawing/2014/main" id="{17A03204-A276-49F8-35B2-F055050BBC68}"/>
              </a:ext>
            </a:extLst>
          </p:cNvPr>
          <p:cNvPicPr>
            <a:picLocks noChangeAspect="1"/>
          </p:cNvPicPr>
          <p:nvPr/>
        </p:nvPicPr>
        <p:blipFill>
          <a:blip r:embed="rId3"/>
          <a:stretch>
            <a:fillRect/>
          </a:stretch>
        </p:blipFill>
        <p:spPr>
          <a:xfrm>
            <a:off x="0" y="24457"/>
            <a:ext cx="1836085" cy="510246"/>
          </a:xfrm>
          <a:prstGeom prst="rect">
            <a:avLst/>
          </a:prstGeom>
        </p:spPr>
      </p:pic>
      <p:pic>
        <p:nvPicPr>
          <p:cNvPr id="5" name="Picture 2" descr="The global network of Baker Tilly International - The TPA Group">
            <a:extLst>
              <a:ext uri="{FF2B5EF4-FFF2-40B4-BE49-F238E27FC236}">
                <a16:creationId xmlns:a16="http://schemas.microsoft.com/office/drawing/2014/main" id="{5034DB6A-D460-72F8-4386-C7454F5871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06790"/>
            <a:ext cx="1395961" cy="5930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e global network of Baker Tilly International - The TPA Group">
            <a:extLst>
              <a:ext uri="{FF2B5EF4-FFF2-40B4-BE49-F238E27FC236}">
                <a16:creationId xmlns:a16="http://schemas.microsoft.com/office/drawing/2014/main" id="{17E4B5C8-EB63-456F-8100-36A9C8EB2A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27650" name="內容版面配置區 2"/>
          <p:cNvSpPr txBox="1">
            <a:spLocks/>
          </p:cNvSpPr>
          <p:nvPr/>
        </p:nvSpPr>
        <p:spPr bwMode="auto">
          <a:xfrm>
            <a:off x="827088" y="1077914"/>
            <a:ext cx="7458075" cy="3078162"/>
          </a:xfrm>
          <a:prstGeom prst="rect">
            <a:avLst/>
          </a:prstGeom>
          <a:noFill/>
          <a:ln w="9525">
            <a:noFill/>
            <a:miter lim="800000"/>
            <a:headEnd/>
            <a:tailEnd/>
          </a:ln>
        </p:spPr>
        <p:txBody>
          <a:bodyPr/>
          <a:lstStyle/>
          <a:p>
            <a:pPr marL="595313" indent="-514350">
              <a:lnSpc>
                <a:spcPct val="150000"/>
              </a:lnSpc>
              <a:buClr>
                <a:srgbClr val="002060"/>
              </a:buClr>
              <a:buSzPct val="100000"/>
              <a:buFont typeface="Gill Sans MT" pitchFamily="34" charset="0"/>
              <a:buAutoNum type="arabicPeriod"/>
            </a:pPr>
            <a:r>
              <a:rPr kumimoji="0" lang="zh-TW" altLang="en-US" sz="2400" b="1" dirty="0">
                <a:solidFill>
                  <a:srgbClr val="000099"/>
                </a:solidFill>
                <a:latin typeface="Times New Roman" pitchFamily="18" charset="0"/>
                <a:ea typeface="標楷體" pitchFamily="65" charset="-120"/>
                <a:cs typeface="Times New Roman" pitchFamily="18" charset="0"/>
              </a:rPr>
              <a:t>查核專帳是否依經濟部產業發展署「高階製造</a:t>
            </a:r>
            <a:r>
              <a:rPr kumimoji="0" lang="en-US" altLang="zh-TW" sz="2400" b="1" dirty="0">
                <a:solidFill>
                  <a:srgbClr val="000099"/>
                </a:solidFill>
                <a:latin typeface="Times New Roman" pitchFamily="18" charset="0"/>
                <a:ea typeface="標楷體" pitchFamily="65" charset="-120"/>
                <a:cs typeface="Times New Roman" pitchFamily="18" charset="0"/>
              </a:rPr>
              <a:t>HEAT2.0</a:t>
            </a:r>
            <a:r>
              <a:rPr kumimoji="0" lang="zh-TW" altLang="en-US" sz="2400" b="1" dirty="0">
                <a:solidFill>
                  <a:srgbClr val="000099"/>
                </a:solidFill>
                <a:latin typeface="Times New Roman" pitchFamily="18" charset="0"/>
                <a:ea typeface="標楷體" pitchFamily="65" charset="-120"/>
                <a:cs typeface="Times New Roman" pitchFamily="18" charset="0"/>
              </a:rPr>
              <a:t>輔導計畫」申請須知－附件一「會計科目、編列原則及查核準則」。</a:t>
            </a:r>
          </a:p>
          <a:p>
            <a:pPr marL="595313" indent="-514350">
              <a:lnSpc>
                <a:spcPct val="150000"/>
              </a:lnSpc>
              <a:buClr>
                <a:srgbClr val="002060"/>
              </a:buClr>
              <a:buSzPct val="100000"/>
              <a:buFont typeface="Gill Sans MT" pitchFamily="34" charset="0"/>
              <a:buAutoNum type="arabicPeriod"/>
            </a:pPr>
            <a:r>
              <a:rPr kumimoji="0" lang="zh-TW" altLang="en-US" sz="2400" b="1" dirty="0">
                <a:solidFill>
                  <a:srgbClr val="000099"/>
                </a:solidFill>
                <a:latin typeface="Times New Roman" pitchFamily="18" charset="0"/>
                <a:ea typeface="標楷體" pitchFamily="65" charset="-120"/>
                <a:cs typeface="Times New Roman" pitchFamily="18" charset="0"/>
              </a:rPr>
              <a:t>查核專戶是否有異常提領情形。</a:t>
            </a:r>
          </a:p>
          <a:p>
            <a:pPr marL="595313" indent="-514350">
              <a:lnSpc>
                <a:spcPct val="150000"/>
              </a:lnSpc>
              <a:buClr>
                <a:srgbClr val="002060"/>
              </a:buClr>
              <a:buSzPct val="100000"/>
              <a:buFont typeface="Gill Sans MT" pitchFamily="34" charset="0"/>
              <a:buAutoNum type="arabicPeriod"/>
            </a:pPr>
            <a:r>
              <a:rPr kumimoji="0" lang="zh-TW" altLang="en-US" sz="2400" b="1" dirty="0">
                <a:solidFill>
                  <a:srgbClr val="000099"/>
                </a:solidFill>
                <a:latin typeface="Times New Roman" pitchFamily="18" charset="0"/>
                <a:ea typeface="標楷體" pitchFamily="65" charset="-120"/>
                <a:cs typeface="Times New Roman" pitchFamily="18" charset="0"/>
              </a:rPr>
              <a:t>查核</a:t>
            </a:r>
            <a:r>
              <a:rPr kumimoji="0" lang="en-US" altLang="zh-TW" sz="2400" b="1" dirty="0">
                <a:solidFill>
                  <a:srgbClr val="000099"/>
                </a:solidFill>
                <a:latin typeface="Times New Roman" pitchFamily="18" charset="0"/>
                <a:ea typeface="標楷體" pitchFamily="65" charset="-120"/>
                <a:cs typeface="Times New Roman" pitchFamily="18" charset="0"/>
              </a:rPr>
              <a:t>113</a:t>
            </a:r>
            <a:r>
              <a:rPr kumimoji="0" lang="zh-TW" altLang="en-US" sz="2400" b="1" dirty="0">
                <a:solidFill>
                  <a:srgbClr val="000099"/>
                </a:solidFill>
                <a:latin typeface="Times New Roman" pitchFamily="18" charset="0"/>
                <a:ea typeface="標楷體" pitchFamily="65" charset="-120"/>
                <a:cs typeface="Times New Roman" pitchFamily="18" charset="0"/>
              </a:rPr>
              <a:t>年補助款是否有應繳回之款項。</a:t>
            </a:r>
          </a:p>
          <a:p>
            <a:pPr marL="595313" indent="-514350">
              <a:spcBef>
                <a:spcPct val="20000"/>
              </a:spcBef>
              <a:buFont typeface="Arial" charset="0"/>
              <a:buNone/>
            </a:pPr>
            <a:endParaRPr kumimoji="0" lang="zh-TW" altLang="en-US" sz="2400" dirty="0">
              <a:solidFill>
                <a:srgbClr val="898989"/>
              </a:solidFill>
              <a:latin typeface="Times New Roman" pitchFamily="18" charset="0"/>
              <a:ea typeface="標楷體" pitchFamily="65" charset="-12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600" b="1" dirty="0">
                <a:solidFill>
                  <a:schemeClr val="accent6">
                    <a:lumMod val="75000"/>
                  </a:schemeClr>
                </a:solidFill>
                <a:latin typeface="標楷體" pitchFamily="65" charset="-120"/>
                <a:ea typeface="標楷體" pitchFamily="65" charset="-120"/>
              </a:rPr>
              <a:t>一、期中查核目的</a:t>
            </a:r>
          </a:p>
        </p:txBody>
      </p:sp>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662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45D0514-1BA2-489A-AFD3-C8329919A2C1}"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3</a:t>
            </a:fld>
            <a:endParaRPr lang="en-US" altLang="zh-TW" sz="1600" dirty="0">
              <a:solidFill>
                <a:schemeClr val="bg1"/>
              </a:solidFill>
              <a:latin typeface="Times New Roman" pitchFamily="18" charset="0"/>
              <a:cs typeface="Times New Roman" pitchFamily="18" charset="0"/>
            </a:endParaRPr>
          </a:p>
        </p:txBody>
      </p:sp>
      <p:pic>
        <p:nvPicPr>
          <p:cNvPr id="3" name="圖片 2">
            <a:extLst>
              <a:ext uri="{FF2B5EF4-FFF2-40B4-BE49-F238E27FC236}">
                <a16:creationId xmlns:a16="http://schemas.microsoft.com/office/drawing/2014/main" id="{EB60B43B-ADBA-3184-8FEF-79073DBA3E5A}"/>
              </a:ext>
            </a:extLst>
          </p:cNvPr>
          <p:cNvPicPr>
            <a:picLocks noChangeAspect="1"/>
          </p:cNvPicPr>
          <p:nvPr/>
        </p:nvPicPr>
        <p:blipFill>
          <a:blip r:embed="rId3"/>
          <a:stretch>
            <a:fillRect/>
          </a:stretch>
        </p:blipFill>
        <p:spPr>
          <a:xfrm>
            <a:off x="35496" y="0"/>
            <a:ext cx="1419048" cy="1047619"/>
          </a:xfrm>
          <a:prstGeom prst="rect">
            <a:avLst/>
          </a:prstGeom>
        </p:spPr>
      </p:pic>
      <p:pic>
        <p:nvPicPr>
          <p:cNvPr id="4" name="圖片 3">
            <a:extLst>
              <a:ext uri="{FF2B5EF4-FFF2-40B4-BE49-F238E27FC236}">
                <a16:creationId xmlns:a16="http://schemas.microsoft.com/office/drawing/2014/main" id="{22A09385-C162-36DB-B13B-BCED741CB121}"/>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e global network of Baker Tilly International - The TPA Group">
            <a:extLst>
              <a:ext uri="{FF2B5EF4-FFF2-40B4-BE49-F238E27FC236}">
                <a16:creationId xmlns:a16="http://schemas.microsoft.com/office/drawing/2014/main" id="{F4E2D6ED-536C-4A40-B689-4F476F569A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7652"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239CEE9-C8C2-4016-90DB-C21F725E2C64}"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4</a:t>
            </a:fld>
            <a:endParaRPr lang="en-US" altLang="zh-TW"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二、期中查核應備資料</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(1/4)</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4" name="圖片 3">
            <a:extLst>
              <a:ext uri="{FF2B5EF4-FFF2-40B4-BE49-F238E27FC236}">
                <a16:creationId xmlns:a16="http://schemas.microsoft.com/office/drawing/2014/main" id="{47692020-18AB-AD6A-EB34-B83D3285D492}"/>
              </a:ext>
            </a:extLst>
          </p:cNvPr>
          <p:cNvPicPr>
            <a:picLocks noChangeAspect="1"/>
          </p:cNvPicPr>
          <p:nvPr/>
        </p:nvPicPr>
        <p:blipFill>
          <a:blip r:embed="rId3"/>
          <a:stretch>
            <a:fillRect/>
          </a:stretch>
        </p:blipFill>
        <p:spPr>
          <a:xfrm>
            <a:off x="35496" y="0"/>
            <a:ext cx="1419048" cy="1047619"/>
          </a:xfrm>
          <a:prstGeom prst="rect">
            <a:avLst/>
          </a:prstGeom>
        </p:spPr>
      </p:pic>
      <p:pic>
        <p:nvPicPr>
          <p:cNvPr id="5" name="圖片 4">
            <a:extLst>
              <a:ext uri="{FF2B5EF4-FFF2-40B4-BE49-F238E27FC236}">
                <a16:creationId xmlns:a16="http://schemas.microsoft.com/office/drawing/2014/main" id="{E22B17C1-082F-BC18-346B-A45AA1A16BEF}"/>
              </a:ext>
            </a:extLst>
          </p:cNvPr>
          <p:cNvPicPr>
            <a:picLocks noChangeAspect="1"/>
          </p:cNvPicPr>
          <p:nvPr/>
        </p:nvPicPr>
        <p:blipFill>
          <a:blip r:embed="rId4"/>
          <a:stretch>
            <a:fillRect/>
          </a:stretch>
        </p:blipFill>
        <p:spPr>
          <a:xfrm>
            <a:off x="0" y="24457"/>
            <a:ext cx="1836085" cy="510246"/>
          </a:xfrm>
          <a:prstGeom prst="rect">
            <a:avLst/>
          </a:prstGeom>
        </p:spPr>
      </p:pic>
      <p:pic>
        <p:nvPicPr>
          <p:cNvPr id="3" name="圖片 2">
            <a:extLst>
              <a:ext uri="{FF2B5EF4-FFF2-40B4-BE49-F238E27FC236}">
                <a16:creationId xmlns:a16="http://schemas.microsoft.com/office/drawing/2014/main" id="{790E7D81-D61F-DBBC-DF22-CC77BF67DED9}"/>
              </a:ext>
            </a:extLst>
          </p:cNvPr>
          <p:cNvPicPr>
            <a:picLocks noChangeAspect="1"/>
          </p:cNvPicPr>
          <p:nvPr/>
        </p:nvPicPr>
        <p:blipFill>
          <a:blip r:embed="rId5"/>
          <a:stretch>
            <a:fillRect/>
          </a:stretch>
        </p:blipFill>
        <p:spPr>
          <a:xfrm>
            <a:off x="692992" y="894899"/>
            <a:ext cx="7668127" cy="34726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e global network of Baker Tilly International - The TPA Group">
            <a:extLst>
              <a:ext uri="{FF2B5EF4-FFF2-40B4-BE49-F238E27FC236}">
                <a16:creationId xmlns:a16="http://schemas.microsoft.com/office/drawing/2014/main" id="{ECC09660-6182-4C6B-A3AC-7C042E976E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867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CAE3D0D-230C-408D-BD2C-657ED9216DF9}"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5</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二、期中查核應備資料</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(2/4)</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4" name="圖片 3">
            <a:extLst>
              <a:ext uri="{FF2B5EF4-FFF2-40B4-BE49-F238E27FC236}">
                <a16:creationId xmlns:a16="http://schemas.microsoft.com/office/drawing/2014/main" id="{D021A9B9-4E89-57A2-F84D-7AA913C0779A}"/>
              </a:ext>
            </a:extLst>
          </p:cNvPr>
          <p:cNvPicPr>
            <a:picLocks noChangeAspect="1"/>
          </p:cNvPicPr>
          <p:nvPr/>
        </p:nvPicPr>
        <p:blipFill>
          <a:blip r:embed="rId3"/>
          <a:stretch>
            <a:fillRect/>
          </a:stretch>
        </p:blipFill>
        <p:spPr>
          <a:xfrm>
            <a:off x="35496" y="0"/>
            <a:ext cx="1512316" cy="1047619"/>
          </a:xfrm>
          <a:prstGeom prst="rect">
            <a:avLst/>
          </a:prstGeom>
        </p:spPr>
      </p:pic>
      <p:pic>
        <p:nvPicPr>
          <p:cNvPr id="5" name="圖片 4">
            <a:extLst>
              <a:ext uri="{FF2B5EF4-FFF2-40B4-BE49-F238E27FC236}">
                <a16:creationId xmlns:a16="http://schemas.microsoft.com/office/drawing/2014/main" id="{8705BE3C-0F2A-34AD-C4D9-47642C7403E2}"/>
              </a:ext>
            </a:extLst>
          </p:cNvPr>
          <p:cNvPicPr>
            <a:picLocks noChangeAspect="1"/>
          </p:cNvPicPr>
          <p:nvPr/>
        </p:nvPicPr>
        <p:blipFill>
          <a:blip r:embed="rId4"/>
          <a:stretch>
            <a:fillRect/>
          </a:stretch>
        </p:blipFill>
        <p:spPr>
          <a:xfrm>
            <a:off x="0" y="24457"/>
            <a:ext cx="1836085" cy="510246"/>
          </a:xfrm>
          <a:prstGeom prst="rect">
            <a:avLst/>
          </a:prstGeom>
        </p:spPr>
      </p:pic>
      <p:pic>
        <p:nvPicPr>
          <p:cNvPr id="7" name="圖片 6">
            <a:extLst>
              <a:ext uri="{FF2B5EF4-FFF2-40B4-BE49-F238E27FC236}">
                <a16:creationId xmlns:a16="http://schemas.microsoft.com/office/drawing/2014/main" id="{72669F8D-E3F0-6341-8E14-9AE5E05C3CF8}"/>
              </a:ext>
            </a:extLst>
          </p:cNvPr>
          <p:cNvPicPr>
            <a:picLocks noChangeAspect="1"/>
          </p:cNvPicPr>
          <p:nvPr/>
        </p:nvPicPr>
        <p:blipFill>
          <a:blip r:embed="rId5"/>
          <a:stretch>
            <a:fillRect/>
          </a:stretch>
        </p:blipFill>
        <p:spPr>
          <a:xfrm>
            <a:off x="436011" y="1128213"/>
            <a:ext cx="8271978" cy="30752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e global network of Baker Tilly International - The TPA Group">
            <a:extLst>
              <a:ext uri="{FF2B5EF4-FFF2-40B4-BE49-F238E27FC236}">
                <a16:creationId xmlns:a16="http://schemas.microsoft.com/office/drawing/2014/main" id="{E73BF379-C3E3-4586-92CC-3CA9BBDEF9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970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977DCC4-4AA4-49D7-B303-365D3A624317}"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6</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二、期中查核應備資料</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(3/4)</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3" name="圖片 2">
            <a:extLst>
              <a:ext uri="{FF2B5EF4-FFF2-40B4-BE49-F238E27FC236}">
                <a16:creationId xmlns:a16="http://schemas.microsoft.com/office/drawing/2014/main" id="{67B9B9B4-6C17-FC5F-E634-D226BFE12533}"/>
              </a:ext>
            </a:extLst>
          </p:cNvPr>
          <p:cNvPicPr>
            <a:picLocks noChangeAspect="1"/>
          </p:cNvPicPr>
          <p:nvPr/>
        </p:nvPicPr>
        <p:blipFill>
          <a:blip r:embed="rId3"/>
          <a:stretch>
            <a:fillRect/>
          </a:stretch>
        </p:blipFill>
        <p:spPr>
          <a:xfrm>
            <a:off x="35496" y="0"/>
            <a:ext cx="1512316" cy="1047619"/>
          </a:xfrm>
          <a:prstGeom prst="rect">
            <a:avLst/>
          </a:prstGeom>
        </p:spPr>
      </p:pic>
      <p:pic>
        <p:nvPicPr>
          <p:cNvPr id="5" name="圖片 4">
            <a:extLst>
              <a:ext uri="{FF2B5EF4-FFF2-40B4-BE49-F238E27FC236}">
                <a16:creationId xmlns:a16="http://schemas.microsoft.com/office/drawing/2014/main" id="{5AB87D77-34F0-6CF2-4FC6-05E617BB2196}"/>
              </a:ext>
            </a:extLst>
          </p:cNvPr>
          <p:cNvPicPr>
            <a:picLocks noChangeAspect="1"/>
          </p:cNvPicPr>
          <p:nvPr/>
        </p:nvPicPr>
        <p:blipFill>
          <a:blip r:embed="rId4"/>
          <a:stretch>
            <a:fillRect/>
          </a:stretch>
        </p:blipFill>
        <p:spPr>
          <a:xfrm>
            <a:off x="0" y="24457"/>
            <a:ext cx="1836085" cy="510246"/>
          </a:xfrm>
          <a:prstGeom prst="rect">
            <a:avLst/>
          </a:prstGeom>
        </p:spPr>
      </p:pic>
      <p:pic>
        <p:nvPicPr>
          <p:cNvPr id="7" name="圖片 6">
            <a:extLst>
              <a:ext uri="{FF2B5EF4-FFF2-40B4-BE49-F238E27FC236}">
                <a16:creationId xmlns:a16="http://schemas.microsoft.com/office/drawing/2014/main" id="{A81D3BFD-B16D-7CBB-4583-9AD92492275A}"/>
              </a:ext>
            </a:extLst>
          </p:cNvPr>
          <p:cNvPicPr>
            <a:picLocks noChangeAspect="1"/>
          </p:cNvPicPr>
          <p:nvPr/>
        </p:nvPicPr>
        <p:blipFill>
          <a:blip r:embed="rId5"/>
          <a:stretch>
            <a:fillRect/>
          </a:stretch>
        </p:blipFill>
        <p:spPr>
          <a:xfrm>
            <a:off x="654869" y="1131590"/>
            <a:ext cx="7834262" cy="32004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e global network of Baker Tilly International - The TPA Group">
            <a:extLst>
              <a:ext uri="{FF2B5EF4-FFF2-40B4-BE49-F238E27FC236}">
                <a16:creationId xmlns:a16="http://schemas.microsoft.com/office/drawing/2014/main" id="{4FD31183-8BD9-46FE-B924-4E95FFDEBC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054"/>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2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ED78AB3-603B-4A78-A0B4-4B0EBF288F57}"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7</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二、期中查核應備資料</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(4/4)</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3" name="圖片 2">
            <a:extLst>
              <a:ext uri="{FF2B5EF4-FFF2-40B4-BE49-F238E27FC236}">
                <a16:creationId xmlns:a16="http://schemas.microsoft.com/office/drawing/2014/main" id="{5F901621-E865-D03A-5D7D-95558021C1F7}"/>
              </a:ext>
            </a:extLst>
          </p:cNvPr>
          <p:cNvPicPr>
            <a:picLocks noChangeAspect="1"/>
          </p:cNvPicPr>
          <p:nvPr/>
        </p:nvPicPr>
        <p:blipFill>
          <a:blip r:embed="rId3"/>
          <a:stretch>
            <a:fillRect/>
          </a:stretch>
        </p:blipFill>
        <p:spPr>
          <a:xfrm>
            <a:off x="35496" y="0"/>
            <a:ext cx="1512316" cy="1047619"/>
          </a:xfrm>
          <a:prstGeom prst="rect">
            <a:avLst/>
          </a:prstGeom>
        </p:spPr>
      </p:pic>
      <p:pic>
        <p:nvPicPr>
          <p:cNvPr id="4" name="圖片 3">
            <a:extLst>
              <a:ext uri="{FF2B5EF4-FFF2-40B4-BE49-F238E27FC236}">
                <a16:creationId xmlns:a16="http://schemas.microsoft.com/office/drawing/2014/main" id="{E7C95407-420E-7E56-AFE7-3FB5682AC81B}"/>
              </a:ext>
            </a:extLst>
          </p:cNvPr>
          <p:cNvPicPr>
            <a:picLocks noChangeAspect="1"/>
          </p:cNvPicPr>
          <p:nvPr/>
        </p:nvPicPr>
        <p:blipFill>
          <a:blip r:embed="rId4"/>
          <a:stretch>
            <a:fillRect/>
          </a:stretch>
        </p:blipFill>
        <p:spPr>
          <a:xfrm>
            <a:off x="0" y="24457"/>
            <a:ext cx="1836085" cy="510246"/>
          </a:xfrm>
          <a:prstGeom prst="rect">
            <a:avLst/>
          </a:prstGeom>
        </p:spPr>
      </p:pic>
      <p:pic>
        <p:nvPicPr>
          <p:cNvPr id="5" name="圖片 4">
            <a:extLst>
              <a:ext uri="{FF2B5EF4-FFF2-40B4-BE49-F238E27FC236}">
                <a16:creationId xmlns:a16="http://schemas.microsoft.com/office/drawing/2014/main" id="{AF60C3F7-8B3A-AE9F-7490-D6ACE8A34AFC}"/>
              </a:ext>
            </a:extLst>
          </p:cNvPr>
          <p:cNvPicPr>
            <a:picLocks noChangeAspect="1"/>
          </p:cNvPicPr>
          <p:nvPr/>
        </p:nvPicPr>
        <p:blipFill>
          <a:blip r:embed="rId5"/>
          <a:stretch>
            <a:fillRect/>
          </a:stretch>
        </p:blipFill>
        <p:spPr>
          <a:xfrm>
            <a:off x="600826" y="1133679"/>
            <a:ext cx="7942348" cy="32445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E43DCA5-AADD-EBF3-DFAE-E559BA27DAA3}"/>
              </a:ext>
            </a:extLst>
          </p:cNvPr>
          <p:cNvPicPr>
            <a:picLocks noChangeAspect="1"/>
          </p:cNvPicPr>
          <p:nvPr/>
        </p:nvPicPr>
        <p:blipFill>
          <a:blip r:embed="rId2"/>
          <a:stretch>
            <a:fillRect/>
          </a:stretch>
        </p:blipFill>
        <p:spPr>
          <a:xfrm>
            <a:off x="35496" y="0"/>
            <a:ext cx="1512316" cy="1047619"/>
          </a:xfrm>
          <a:prstGeom prst="rect">
            <a:avLst/>
          </a:prstGeom>
        </p:spPr>
      </p:pic>
      <p:pic>
        <p:nvPicPr>
          <p:cNvPr id="9" name="Picture 2" descr="The global network of Baker Tilly International - The TPA Group">
            <a:extLst>
              <a:ext uri="{FF2B5EF4-FFF2-40B4-BE49-F238E27FC236}">
                <a16:creationId xmlns:a16="http://schemas.microsoft.com/office/drawing/2014/main" id="{73F66292-CE65-4857-A784-88201824D9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4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1751D2C-1E20-48B0-96DF-DC799D90727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8</a:t>
            </a:fld>
            <a:endParaRPr lang="en-US" altLang="zh-TW" sz="1600">
              <a:solidFill>
                <a:schemeClr val="bg1"/>
              </a:solidFill>
              <a:latin typeface="Times New Roman" pitchFamily="18" charset="0"/>
              <a:cs typeface="Times New Roman" pitchFamily="18" charset="0"/>
            </a:endParaRPr>
          </a:p>
        </p:txBody>
      </p:sp>
      <p:graphicFrame>
        <p:nvGraphicFramePr>
          <p:cNvPr id="8" name="Group 35"/>
          <p:cNvGraphicFramePr>
            <a:graphicFrameLocks noGrp="1"/>
          </p:cNvGraphicFramePr>
          <p:nvPr>
            <p:extLst>
              <p:ext uri="{D42A27DB-BD31-4B8C-83A1-F6EECF244321}">
                <p14:modId xmlns:p14="http://schemas.microsoft.com/office/powerpoint/2010/main" val="3462709289"/>
              </p:ext>
            </p:extLst>
          </p:nvPr>
        </p:nvGraphicFramePr>
        <p:xfrm>
          <a:off x="754063" y="1012825"/>
          <a:ext cx="7635875" cy="3312751"/>
        </p:xfrm>
        <a:graphic>
          <a:graphicData uri="http://schemas.openxmlformats.org/drawingml/2006/table">
            <a:tbl>
              <a:tblPr/>
              <a:tblGrid>
                <a:gridCol w="1463675">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項</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目</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常</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見</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缺</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失</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2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經費累計表未按月提供</a:t>
                      </a:r>
                      <a:endParaRPr kumimoji="0" lang="en-US"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每月經費累計表執行期間之</a:t>
                      </a:r>
                      <a:r>
                        <a:rPr kumimoji="0" lang="zh-TW" altLang="en-US" sz="1600" b="1" i="0" u="sng" strike="noStrike" cap="none" normalizeH="0" baseline="0" dirty="0">
                          <a:ln>
                            <a:noFill/>
                          </a:ln>
                          <a:solidFill>
                            <a:srgbClr val="FF0000"/>
                          </a:solidFill>
                          <a:effectLst/>
                          <a:latin typeface="標楷體" pitchFamily="65" charset="-120"/>
                          <a:ea typeface="標楷體" pitchFamily="65" charset="-120"/>
                        </a:rPr>
                        <a:t>起始日</a:t>
                      </a: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未填計畫開始日</a:t>
                      </a:r>
                      <a:endParaRPr kumimoji="0" lang="zh-TW"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經費累計表未以元為單位</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經費累計表計算錯誤</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直加、橫加不等</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rgbClr val="000000"/>
                          </a:solidFill>
                          <a:effectLst/>
                          <a:latin typeface="標楷體" pitchFamily="65" charset="-120"/>
                          <a:ea typeface="標楷體" pitchFamily="65" charset="-120"/>
                        </a:rPr>
                        <a:t>相關權責主管未簽章、未蓋公司大</a:t>
                      </a:r>
                      <a:r>
                        <a:rPr kumimoji="0" lang="zh-TW" altLang="en-US" sz="1600" b="1" i="0" u="none" strike="noStrike" cap="none" normalizeH="0" baseline="0" dirty="0">
                          <a:ln>
                            <a:noFill/>
                          </a:ln>
                          <a:solidFill>
                            <a:srgbClr val="000000"/>
                          </a:solidFill>
                          <a:effectLst/>
                          <a:latin typeface="標楷體" pitchFamily="65" charset="-120"/>
                          <a:ea typeface="標楷體" pitchFamily="65" charset="-120"/>
                        </a:rPr>
                        <a:t>小</a:t>
                      </a:r>
                      <a:r>
                        <a:rPr kumimoji="0" lang="zh-TW" altLang="zh-TW" sz="1600" b="1" i="0" u="none" strike="noStrike" cap="none" normalizeH="0" baseline="0" dirty="0">
                          <a:ln>
                            <a:noFill/>
                          </a:ln>
                          <a:solidFill>
                            <a:srgbClr val="000000"/>
                          </a:solidFill>
                          <a:effectLst/>
                          <a:latin typeface="標楷體" pitchFamily="65" charset="-120"/>
                          <a:ea typeface="標楷體" pitchFamily="65" charset="-120"/>
                        </a:rPr>
                        <a:t>章</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經費累計表未依比例計算政府補助款與公司自籌款</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當支出高於預算數時仍計算政府補助款，未列入公司自籌款</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0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專戶存摺</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0" marR="0" lvl="0" indent="-361950" algn="l" defTabSz="914400" rtl="0" eaLnBrk="1" fontAlgn="base" latinLnBrk="0" hangingPunct="1">
                        <a:lnSpc>
                          <a:spcPct val="100000"/>
                        </a:lnSpc>
                        <a:spcBef>
                          <a:spcPct val="0"/>
                        </a:spcBef>
                        <a:spcAft>
                          <a:spcPct val="0"/>
                        </a:spcAft>
                        <a:buClrTx/>
                        <a:buSzTx/>
                        <a:buFont typeface="+mj-lt"/>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未補登存摺</a:t>
                      </a:r>
                      <a:endParaRPr kumimoji="0" lang="en-US" altLang="zh-TW" sz="1600" b="1" i="0" u="none" strike="noStrike" cap="none" normalizeH="0" baseline="0" dirty="0">
                        <a:ln>
                          <a:noFill/>
                        </a:ln>
                        <a:solidFill>
                          <a:schemeClr val="tx1"/>
                        </a:solidFill>
                        <a:effectLst/>
                        <a:latin typeface="標楷體" pitchFamily="65" charset="-120"/>
                        <a:ea typeface="標楷體" pitchFamily="65" charset="-120"/>
                      </a:endParaRPr>
                    </a:p>
                    <a:p>
                      <a:pPr marL="361950" marR="0" lvl="0" indent="-361950" algn="l" defTabSz="914400" rtl="0" eaLnBrk="1" fontAlgn="base" latinLnBrk="0" hangingPunct="1">
                        <a:lnSpc>
                          <a:spcPct val="100000"/>
                        </a:lnSpc>
                        <a:spcBef>
                          <a:spcPct val="0"/>
                        </a:spcBef>
                        <a:spcAft>
                          <a:spcPct val="0"/>
                        </a:spcAft>
                        <a:buClrTx/>
                        <a:buSzTx/>
                        <a:buFont typeface="+mj-lt"/>
                        <a:buAutoNum type="arabicPeriod"/>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未完成經費累計表及自專戶領用，致提領異常</a:t>
                      </a:r>
                      <a:endParaRPr kumimoji="0" lang="zh-TW" altLang="zh-TW" sz="1600" b="1" i="0" u="none" strike="noStrike" cap="none" normalizeH="0" baseline="0" dirty="0">
                        <a:ln>
                          <a:noFill/>
                        </a:ln>
                        <a:solidFill>
                          <a:schemeClr val="tx1"/>
                        </a:solidFill>
                        <a:effectLst/>
                        <a:latin typeface="標楷體" pitchFamily="65" charset="-120"/>
                        <a:ea typeface="標楷體" pitchFamily="65" charset="-120"/>
                      </a:endParaRPr>
                    </a:p>
                    <a:p>
                      <a:pPr marL="361950" marR="0" lvl="0" indent="-361950" algn="l" defTabSz="914400" rtl="0" eaLnBrk="1" fontAlgn="base" latinLnBrk="0" hangingPunct="1">
                        <a:lnSpc>
                          <a:spcPct val="100000"/>
                        </a:lnSpc>
                        <a:spcBef>
                          <a:spcPct val="0"/>
                        </a:spcBef>
                        <a:spcAft>
                          <a:spcPct val="0"/>
                        </a:spcAft>
                        <a:buClrTx/>
                        <a:buSzTx/>
                        <a:buFont typeface="+mj-lt"/>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未專款專用</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不須將自籌款存入</a:t>
                      </a:r>
                      <a:r>
                        <a:rPr kumimoji="0" lang="zh-TW" altLang="en-US" sz="1600" b="1" i="0" u="none" strike="noStrike" cap="none" normalizeH="0" baseline="0" dirty="0">
                          <a:ln>
                            <a:noFill/>
                          </a:ln>
                          <a:solidFill>
                            <a:schemeClr val="tx1"/>
                          </a:solidFill>
                          <a:effectLst/>
                          <a:latin typeface="Gill Sans MT" pitchFamily="34" charset="0"/>
                          <a:ea typeface="新細明體" charset="-120"/>
                        </a:rPr>
                        <a:t>，</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因期末孳息須繳國庫</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三、應備資料常見缺失</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(1/2)</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4" name="圖片 3">
            <a:extLst>
              <a:ext uri="{FF2B5EF4-FFF2-40B4-BE49-F238E27FC236}">
                <a16:creationId xmlns:a16="http://schemas.microsoft.com/office/drawing/2014/main" id="{E9939C49-DCF8-71DF-0880-BB6B7E6E3D3B}"/>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382ABEC-B4B7-B5EB-F5E8-4B537683F13F}"/>
              </a:ext>
            </a:extLst>
          </p:cNvPr>
          <p:cNvPicPr>
            <a:picLocks noChangeAspect="1"/>
          </p:cNvPicPr>
          <p:nvPr/>
        </p:nvPicPr>
        <p:blipFill>
          <a:blip r:embed="rId2"/>
          <a:stretch>
            <a:fillRect/>
          </a:stretch>
        </p:blipFill>
        <p:spPr>
          <a:xfrm>
            <a:off x="35496" y="0"/>
            <a:ext cx="1512316" cy="1047619"/>
          </a:xfrm>
          <a:prstGeom prst="rect">
            <a:avLst/>
          </a:prstGeom>
        </p:spPr>
      </p:pic>
      <p:pic>
        <p:nvPicPr>
          <p:cNvPr id="7" name="Picture 2" descr="The global network of Baker Tilly International - The TPA Group">
            <a:extLst>
              <a:ext uri="{FF2B5EF4-FFF2-40B4-BE49-F238E27FC236}">
                <a16:creationId xmlns:a16="http://schemas.microsoft.com/office/drawing/2014/main" id="{A160CAA0-F1D3-4C2C-8633-6991446A96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27087"/>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4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8EACC26-2795-43B3-97B1-ACE59A1B8D6C}"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9</a:t>
            </a:fld>
            <a:endParaRPr lang="en-US" altLang="zh-TW" sz="1600">
              <a:solidFill>
                <a:schemeClr val="bg1"/>
              </a:solidFill>
              <a:latin typeface="Times New Roman" pitchFamily="18" charset="0"/>
              <a:cs typeface="Times New Roman" pitchFamily="18" charset="0"/>
            </a:endParaRPr>
          </a:p>
        </p:txBody>
      </p:sp>
      <p:graphicFrame>
        <p:nvGraphicFramePr>
          <p:cNvPr id="8" name="Group 35"/>
          <p:cNvGraphicFramePr>
            <a:graphicFrameLocks noGrp="1"/>
          </p:cNvGraphicFramePr>
          <p:nvPr>
            <p:extLst>
              <p:ext uri="{D42A27DB-BD31-4B8C-83A1-F6EECF244321}">
                <p14:modId xmlns:p14="http://schemas.microsoft.com/office/powerpoint/2010/main" val="1255614452"/>
              </p:ext>
            </p:extLst>
          </p:nvPr>
        </p:nvGraphicFramePr>
        <p:xfrm>
          <a:off x="754063" y="1012825"/>
          <a:ext cx="7778377" cy="3578226"/>
        </p:xfrm>
        <a:graphic>
          <a:graphicData uri="http://schemas.openxmlformats.org/drawingml/2006/table">
            <a:tbl>
              <a:tblPr/>
              <a:tblGrid>
                <a:gridCol w="1490990">
                  <a:extLst>
                    <a:ext uri="{9D8B030D-6E8A-4147-A177-3AD203B41FA5}">
                      <a16:colId xmlns:a16="http://schemas.microsoft.com/office/drawing/2014/main" val="20000"/>
                    </a:ext>
                  </a:extLst>
                </a:gridCol>
                <a:gridCol w="6287387">
                  <a:extLst>
                    <a:ext uri="{9D8B030D-6E8A-4147-A177-3AD203B41FA5}">
                      <a16:colId xmlns:a16="http://schemas.microsoft.com/office/drawing/2014/main" val="20001"/>
                    </a:ext>
                  </a:extLst>
                </a:gridCol>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項</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目</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常</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見</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缺</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失</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17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專帳</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以薪資係公司機密為由，不提供相關資料</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加班費未提供加班記錄</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加班記錄未列明工作項目</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工作項目應與本計</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畫</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相關</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未提供薪資計算表、薪資清冊、工時記錄及</a:t>
                      </a:r>
                      <a:r>
                        <a:rPr kumimoji="0" lang="zh-TW" altLang="en-US" sz="1500" b="1" i="0" u="sng" strike="noStrike" cap="none" normalizeH="0" baseline="0" dirty="0">
                          <a:ln>
                            <a:noFill/>
                          </a:ln>
                          <a:solidFill>
                            <a:srgbClr val="FF0000"/>
                          </a:solidFill>
                          <a:effectLst/>
                          <a:latin typeface="標楷體" pitchFamily="65" charset="-120"/>
                          <a:ea typeface="標楷體" pitchFamily="65" charset="-120"/>
                        </a:rPr>
                        <a:t>銀行</a:t>
                      </a:r>
                      <a:r>
                        <a:rPr kumimoji="0" lang="zh-TW" altLang="zh-TW" sz="1500" b="1" i="0" u="sng" strike="noStrike" cap="none" normalizeH="0" baseline="0" dirty="0">
                          <a:ln>
                            <a:noFill/>
                          </a:ln>
                          <a:solidFill>
                            <a:srgbClr val="FF0000"/>
                          </a:solidFill>
                          <a:effectLst/>
                          <a:latin typeface="標楷體" pitchFamily="65" charset="-120"/>
                          <a:ea typeface="標楷體" pitchFamily="65" charset="-120"/>
                        </a:rPr>
                        <a:t>轉帳記錄</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工時記錄表</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研發</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人員</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未</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簽</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正楷全</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名</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屬領</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用共通性器材或大量採購，</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未提供領料單、單價依據文件</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or</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憑證</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未提供研發設備使用記錄表</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自行維修未提示維修時間記錄表</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未提供出差報告單僅附油單</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出差報告單未列明出差地點</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應為本計</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畫</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之</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預算所編列之委外</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單位</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未提供原始入帳傳票，傳票未經權責人員簽章</a:t>
                      </a: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三、應備資料常見缺失</a:t>
            </a:r>
            <a:r>
              <a:rPr lang="en-US" altLang="zh-TW" sz="3200" b="1">
                <a:solidFill>
                  <a:schemeClr val="accent6">
                    <a:lumMod val="75000"/>
                  </a:schemeClr>
                </a:solidFill>
                <a:latin typeface="Times New Roman" pitchFamily="18" charset="0"/>
                <a:ea typeface="標楷體" pitchFamily="65" charset="-120"/>
                <a:cs typeface="Times New Roman" pitchFamily="18" charset="0"/>
              </a:rPr>
              <a:t>(2/2</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4" name="圖片 3">
            <a:extLst>
              <a:ext uri="{FF2B5EF4-FFF2-40B4-BE49-F238E27FC236}">
                <a16:creationId xmlns:a16="http://schemas.microsoft.com/office/drawing/2014/main" id="{D57E2D90-8A9E-FF16-DBC8-F81326C223AD}"/>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algn="l" rotWithShape="0">
            <a:prstClr val="black">
              <a:alpha val="40000"/>
            </a:prstClr>
          </a:outerShdw>
        </a:effectLst>
      </a:spPr>
      <a:bodyPr anchor="ctr"/>
      <a:lstStyle>
        <a:defPPr algn="ctr" eaLnBrk="0" hangingPunct="0">
          <a:spcBef>
            <a:spcPct val="70000"/>
          </a:spcBef>
          <a:buClr>
            <a:srgbClr val="DB001B"/>
          </a:buClr>
          <a:buFont typeface="Wingdings" pitchFamily="2" charset="2"/>
          <a:buChar char="Ø"/>
          <a:defRPr sz="3000" b="1"/>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1334</TotalTime>
  <Words>1864</Words>
  <Application>Microsoft Office PowerPoint</Application>
  <PresentationFormat>如螢幕大小 (16:9)</PresentationFormat>
  <Paragraphs>256</Paragraphs>
  <Slides>24</Slides>
  <Notes>2</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24</vt:i4>
      </vt:variant>
    </vt:vector>
  </HeadingPairs>
  <TitlesOfParts>
    <vt:vector size="36" baseType="lpstr">
      <vt:lpstr>Microsoft YaHei</vt:lpstr>
      <vt:lpstr>華康雅風體W3(P)</vt:lpstr>
      <vt:lpstr>微軟正黑體</vt:lpstr>
      <vt:lpstr>標楷體</vt:lpstr>
      <vt:lpstr>Arial</vt:lpstr>
      <vt:lpstr>Calibri</vt:lpstr>
      <vt:lpstr>Gill Sans MT</vt:lpstr>
      <vt:lpstr>Times New Roman</vt:lpstr>
      <vt:lpstr>Wingdings</vt:lpstr>
      <vt:lpstr>Wingdings 2</vt:lpstr>
      <vt:lpstr>1_Office Theme</vt:lpstr>
      <vt:lpstr>Office 佈景主題</vt:lpstr>
      <vt:lpstr>經濟部產業發展署「高階製造HEAT2.0輔導計畫」 主題式研發計畫補助 </vt:lpstr>
      <vt:lpstr>目錄 Contents</vt:lpstr>
      <vt:lpstr>一、期中查核目的</vt:lpstr>
      <vt:lpstr>二、期中查核應備資料(1/4)</vt:lpstr>
      <vt:lpstr>二、期中查核應備資料(2/4)</vt:lpstr>
      <vt:lpstr>二、期中查核應備資料(3/4)</vt:lpstr>
      <vt:lpstr>二、期中查核應備資料(4/4)</vt:lpstr>
      <vt:lpstr>三、應備資料常見缺失(1/2)</vt:lpstr>
      <vt:lpstr>三、應備資料常見缺失(2/2)</vt:lpstr>
      <vt:lpstr>四、常見調減補助款原因(1/8)</vt:lpstr>
      <vt:lpstr>四、常見調減補助款原因(2/8)</vt:lpstr>
      <vt:lpstr>四、常見調減補助款原因(3/8)</vt:lpstr>
      <vt:lpstr>四、常見調減補助款原因(4/8)</vt:lpstr>
      <vt:lpstr>四、常見調減補助款原因(5/8)</vt:lpstr>
      <vt:lpstr>四、常見調減補助款原因(6/8)</vt:lpstr>
      <vt:lpstr>四、常見調減補助款原因(7/8)</vt:lpstr>
      <vt:lpstr>四、常見調減補助款原因(8/8)</vt:lpstr>
      <vt:lpstr>PowerPoint 簡報</vt:lpstr>
      <vt:lpstr>五、相關稅賦問題</vt:lpstr>
      <vt:lpstr>六、期中查核應配合事項</vt:lpstr>
      <vt:lpstr>七、期末查訪前應先行規劃配合事項</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期中說明會(數位雲)</dc:title>
  <dc:creator>dp4</dc:creator>
  <cp:lastModifiedBy>文元 葉</cp:lastModifiedBy>
  <cp:revision>201</cp:revision>
  <cp:lastPrinted>2021-08-23T09:22:26Z</cp:lastPrinted>
  <dcterms:created xsi:type="dcterms:W3CDTF">2016-05-26T03:07:02Z</dcterms:created>
  <dcterms:modified xsi:type="dcterms:W3CDTF">2024-12-16T05:49:10Z</dcterms:modified>
</cp:coreProperties>
</file>