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0"/>
  </p:notesMasterIdLst>
  <p:sldIdLst>
    <p:sldId id="256" r:id="rId2"/>
    <p:sldId id="257" r:id="rId3"/>
    <p:sldId id="258" r:id="rId4"/>
    <p:sldId id="261" r:id="rId5"/>
    <p:sldId id="262" r:id="rId6"/>
    <p:sldId id="263" r:id="rId7"/>
    <p:sldId id="267" r:id="rId8"/>
    <p:sldId id="266" r:id="rId9"/>
    <p:sldId id="264" r:id="rId10"/>
    <p:sldId id="268" r:id="rId11"/>
    <p:sldId id="269" r:id="rId12"/>
    <p:sldId id="270" r:id="rId13"/>
    <p:sldId id="307" r:id="rId14"/>
    <p:sldId id="308" r:id="rId15"/>
    <p:sldId id="309" r:id="rId16"/>
    <p:sldId id="310" r:id="rId17"/>
    <p:sldId id="305" r:id="rId18"/>
    <p:sldId id="271" r:id="rId19"/>
    <p:sldId id="272" r:id="rId20"/>
    <p:sldId id="273" r:id="rId21"/>
    <p:sldId id="274" r:id="rId22"/>
    <p:sldId id="275" r:id="rId23"/>
    <p:sldId id="276" r:id="rId24"/>
    <p:sldId id="277" r:id="rId25"/>
    <p:sldId id="278" r:id="rId26"/>
    <p:sldId id="283" r:id="rId27"/>
    <p:sldId id="284" r:id="rId28"/>
    <p:sldId id="285" r:id="rId29"/>
    <p:sldId id="286" r:id="rId30"/>
    <p:sldId id="304" r:id="rId31"/>
    <p:sldId id="287" r:id="rId32"/>
    <p:sldId id="288" r:id="rId33"/>
    <p:sldId id="289" r:id="rId34"/>
    <p:sldId id="290" r:id="rId35"/>
    <p:sldId id="291" r:id="rId36"/>
    <p:sldId id="292" r:id="rId37"/>
    <p:sldId id="294" r:id="rId38"/>
    <p:sldId id="293" r:id="rId39"/>
    <p:sldId id="295" r:id="rId40"/>
    <p:sldId id="296" r:id="rId41"/>
    <p:sldId id="297" r:id="rId42"/>
    <p:sldId id="298" r:id="rId43"/>
    <p:sldId id="299" r:id="rId44"/>
    <p:sldId id="300" r:id="rId45"/>
    <p:sldId id="303" r:id="rId46"/>
    <p:sldId id="301" r:id="rId47"/>
    <p:sldId id="302" r:id="rId48"/>
    <p:sldId id="260" r:id="rId4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125998"/>
    <a:srgbClr val="FFFFDF"/>
    <a:srgbClr val="FAED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淺色樣式 3 - 輔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1" autoAdjust="0"/>
    <p:restoredTop sz="94660"/>
  </p:normalViewPr>
  <p:slideViewPr>
    <p:cSldViewPr snapToGrid="0">
      <p:cViewPr varScale="1">
        <p:scale>
          <a:sx n="37" d="100"/>
          <a:sy n="37" d="100"/>
        </p:scale>
        <p:origin x="907"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TW"/>
        </a:p>
      </c:txPr>
    </c:title>
    <c:autoTitleDeleted val="0"/>
    <c:plotArea>
      <c:layout/>
      <c:pieChart>
        <c:varyColors val="1"/>
        <c:ser>
          <c:idx val="0"/>
          <c:order val="0"/>
          <c:tx>
            <c:strRef>
              <c:f>工作表1!$B$1</c:f>
              <c:strCache>
                <c:ptCount val="1"/>
                <c:pt idx="0">
                  <c:v>銷售</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0202-4EF0-A42A-B392129C9F9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0202-4EF0-A42A-B392129C9F9B}"/>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0202-4EF0-A42A-B392129C9F9B}"/>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0202-4EF0-A42A-B392129C9F9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zh-TW"/>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工作表1!$A$2:$A$5</c:f>
              <c:strCache>
                <c:ptCount val="4"/>
                <c:pt idx="0">
                  <c:v>第一季</c:v>
                </c:pt>
                <c:pt idx="1">
                  <c:v>第二季</c:v>
                </c:pt>
                <c:pt idx="2">
                  <c:v>第三季</c:v>
                </c:pt>
                <c:pt idx="3">
                  <c:v>第四季</c:v>
                </c:pt>
              </c:strCache>
            </c:strRef>
          </c:cat>
          <c:val>
            <c:numRef>
              <c:f>工作表1!$B$2:$B$5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0DAF-4BCB-ABA0-A57438947464}"/>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TW"/>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TW"/>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大標題與副標題">
    <p:spTree>
      <p:nvGrpSpPr>
        <p:cNvPr id="1" name=""/>
        <p:cNvGrpSpPr/>
        <p:nvPr/>
      </p:nvGrpSpPr>
      <p:grpSpPr>
        <a:xfrm>
          <a:off x="0" y="0"/>
          <a:ext cx="0" cy="0"/>
          <a:chOff x="0" y="0"/>
          <a:chExt cx="0" cy="0"/>
        </a:xfrm>
      </p:grpSpPr>
      <p:sp>
        <p:nvSpPr>
          <p:cNvPr id="11" name="大標題文字"/>
          <p:cNvSpPr txBox="1">
            <a:spLocks noGrp="1"/>
          </p:cNvSpPr>
          <p:nvPr>
            <p:ph type="title"/>
          </p:nvPr>
        </p:nvSpPr>
        <p:spPr>
          <a:xfrm>
            <a:off x="1778000" y="2298700"/>
            <a:ext cx="20828000" cy="4648200"/>
          </a:xfrm>
          <a:prstGeom prst="rect">
            <a:avLst/>
          </a:prstGeom>
        </p:spPr>
        <p:txBody>
          <a:bodyPr anchor="b"/>
          <a:lstStyle/>
          <a:p>
            <a:r>
              <a:t>大標題文字</a:t>
            </a:r>
          </a:p>
        </p:txBody>
      </p:sp>
      <p:sp>
        <p:nvSpPr>
          <p:cNvPr id="12" name="內文層級一…"/>
          <p:cNvSpPr txBox="1">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內文層級一</a:t>
            </a:r>
          </a:p>
          <a:p>
            <a:pPr lvl="1"/>
            <a:r>
              <a:t>內文層級二</a:t>
            </a:r>
          </a:p>
          <a:p>
            <a:pPr lvl="2"/>
            <a:r>
              <a:t>內文層級三</a:t>
            </a:r>
          </a:p>
          <a:p>
            <a:pPr lvl="3"/>
            <a:r>
              <a:t>內文層級四</a:t>
            </a:r>
          </a:p>
          <a:p>
            <a:pPr lvl="4"/>
            <a:r>
              <a:t>內文層級五</a:t>
            </a:r>
          </a:p>
        </p:txBody>
      </p:sp>
      <p:sp>
        <p:nvSpPr>
          <p:cNvPr id="13"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名言語錄">
    <p:spTree>
      <p:nvGrpSpPr>
        <p:cNvPr id="1" name=""/>
        <p:cNvGrpSpPr/>
        <p:nvPr/>
      </p:nvGrpSpPr>
      <p:grpSpPr>
        <a:xfrm>
          <a:off x="0" y="0"/>
          <a:ext cx="0" cy="0"/>
          <a:chOff x="0" y="0"/>
          <a:chExt cx="0" cy="0"/>
        </a:xfrm>
      </p:grpSpPr>
      <p:sp>
        <p:nvSpPr>
          <p:cNvPr id="93" name="–王大明"/>
          <p:cNvSpPr txBox="1">
            <a:spLocks noGrp="1"/>
          </p:cNvSpPr>
          <p:nvPr>
            <p:ph type="body" sz="quarter" idx="13"/>
          </p:nvPr>
        </p:nvSpPr>
        <p:spPr>
          <a:xfrm>
            <a:off x="2387600" y="8953500"/>
            <a:ext cx="19621500" cy="673100"/>
          </a:xfrm>
          <a:prstGeom prst="rect">
            <a:avLst/>
          </a:prstGeom>
        </p:spPr>
        <p:txBody>
          <a:bodyPr anchor="t">
            <a:spAutoFit/>
          </a:bodyPr>
          <a:lstStyle>
            <a:lvl1pPr marL="0" indent="0" algn="ctr">
              <a:spcBef>
                <a:spcPts val="0"/>
              </a:spcBef>
              <a:buSzTx/>
              <a:buNone/>
              <a:defRPr sz="3200" i="1"/>
            </a:lvl1pPr>
          </a:lstStyle>
          <a:p>
            <a:r>
              <a:t>–王大明</a:t>
            </a:r>
          </a:p>
        </p:txBody>
      </p:sp>
      <p:sp>
        <p:nvSpPr>
          <p:cNvPr id="94" name="「在此輸入名言語錄。」"/>
          <p:cNvSpPr txBox="1">
            <a:spLocks noGrp="1"/>
          </p:cNvSpPr>
          <p:nvPr>
            <p:ph type="body" sz="quarter" idx="14"/>
          </p:nvPr>
        </p:nvSpPr>
        <p:spPr>
          <a:xfrm>
            <a:off x="2387600" y="6013450"/>
            <a:ext cx="19621500" cy="952501"/>
          </a:xfrm>
          <a:prstGeom prst="rect">
            <a:avLst/>
          </a:prstGeom>
        </p:spPr>
        <p:txBody>
          <a:bodyPr>
            <a:spAutoFit/>
          </a:bodyPr>
          <a:lstStyle>
            <a:lvl1pPr marL="0" indent="0" algn="ctr">
              <a:spcBef>
                <a:spcPts val="0"/>
              </a:spcBef>
              <a:buSzTx/>
              <a:buNone/>
              <a:defRPr sz="4800">
                <a:latin typeface="+mn-lt"/>
                <a:ea typeface="+mn-ea"/>
                <a:cs typeface="+mn-cs"/>
                <a:sym typeface="Helvetica Neue Medium"/>
              </a:defRPr>
            </a:lvl1pPr>
          </a:lstStyle>
          <a:p>
            <a:r>
              <a:t>「在此輸入名言語錄。」</a:t>
            </a:r>
          </a:p>
        </p:txBody>
      </p:sp>
      <p:sp>
        <p:nvSpPr>
          <p:cNvPr id="9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照片">
    <p:spTree>
      <p:nvGrpSpPr>
        <p:cNvPr id="1" name=""/>
        <p:cNvGrpSpPr/>
        <p:nvPr/>
      </p:nvGrpSpPr>
      <p:grpSpPr>
        <a:xfrm>
          <a:off x="0" y="0"/>
          <a:ext cx="0" cy="0"/>
          <a:chOff x="0" y="0"/>
          <a:chExt cx="0" cy="0"/>
        </a:xfrm>
      </p:grpSpPr>
      <p:sp>
        <p:nvSpPr>
          <p:cNvPr id="102" name="影像"/>
          <p:cNvSpPr>
            <a:spLocks noGrp="1"/>
          </p:cNvSpPr>
          <p:nvPr>
            <p:ph type="pic" idx="13"/>
          </p:nvPr>
        </p:nvSpPr>
        <p:spPr>
          <a:xfrm>
            <a:off x="0" y="0"/>
            <a:ext cx="24384000" cy="16264467"/>
          </a:xfrm>
          <a:prstGeom prst="rect">
            <a:avLst/>
          </a:prstGeom>
        </p:spPr>
        <p:txBody>
          <a:bodyPr lIns="91439" tIns="45719" rIns="91439" bIns="45719" anchor="t">
            <a:noAutofit/>
          </a:bodyPr>
          <a:lstStyle/>
          <a:p>
            <a:endParaRPr/>
          </a:p>
        </p:txBody>
      </p:sp>
      <p:sp>
        <p:nvSpPr>
          <p:cNvPr id="103"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110" name="幻燈片編號"/>
          <p:cNvSpPr txBox="1">
            <a:spLocks noGrp="1"/>
          </p:cNvSpPr>
          <p:nvPr>
            <p:ph type="sldNum" sz="quarter" idx="2"/>
          </p:nvPr>
        </p:nvSpPr>
        <p:spPr>
          <a:xfrm>
            <a:off x="23450550" y="12630150"/>
            <a:ext cx="486969" cy="511859"/>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照片 - 水平">
    <p:spTree>
      <p:nvGrpSpPr>
        <p:cNvPr id="1" name=""/>
        <p:cNvGrpSpPr/>
        <p:nvPr/>
      </p:nvGrpSpPr>
      <p:grpSpPr>
        <a:xfrm>
          <a:off x="0" y="0"/>
          <a:ext cx="0" cy="0"/>
          <a:chOff x="0" y="0"/>
          <a:chExt cx="0" cy="0"/>
        </a:xfrm>
      </p:grpSpPr>
      <p:sp>
        <p:nvSpPr>
          <p:cNvPr id="20" name="影像"/>
          <p:cNvSpPr>
            <a:spLocks noGrp="1"/>
          </p:cNvSpPr>
          <p:nvPr>
            <p:ph type="pic" idx="13"/>
          </p:nvPr>
        </p:nvSpPr>
        <p:spPr>
          <a:xfrm>
            <a:off x="3124200" y="-38100"/>
            <a:ext cx="18135600" cy="12096698"/>
          </a:xfrm>
          <a:prstGeom prst="rect">
            <a:avLst/>
          </a:prstGeom>
        </p:spPr>
        <p:txBody>
          <a:bodyPr lIns="91439" tIns="45719" rIns="91439" bIns="45719" anchor="t">
            <a:noAutofit/>
          </a:bodyPr>
          <a:lstStyle/>
          <a:p>
            <a:endParaRPr/>
          </a:p>
        </p:txBody>
      </p:sp>
      <p:sp>
        <p:nvSpPr>
          <p:cNvPr id="21" name="大標題文字"/>
          <p:cNvSpPr txBox="1">
            <a:spLocks noGrp="1"/>
          </p:cNvSpPr>
          <p:nvPr>
            <p:ph type="title"/>
          </p:nvPr>
        </p:nvSpPr>
        <p:spPr>
          <a:xfrm>
            <a:off x="635000" y="9512300"/>
            <a:ext cx="23114000" cy="2006600"/>
          </a:xfrm>
          <a:prstGeom prst="rect">
            <a:avLst/>
          </a:prstGeom>
        </p:spPr>
        <p:txBody>
          <a:bodyPr anchor="b"/>
          <a:lstStyle/>
          <a:p>
            <a:r>
              <a:t>大標題文字</a:t>
            </a:r>
          </a:p>
        </p:txBody>
      </p:sp>
      <p:sp>
        <p:nvSpPr>
          <p:cNvPr id="22" name="內文層級一…"/>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內文層級一</a:t>
            </a:r>
          </a:p>
          <a:p>
            <a:pPr lvl="1"/>
            <a:r>
              <a:t>內文層級二</a:t>
            </a:r>
          </a:p>
          <a:p>
            <a:pPr lvl="2"/>
            <a:r>
              <a:t>內文層級三</a:t>
            </a:r>
          </a:p>
          <a:p>
            <a:pPr lvl="3"/>
            <a:r>
              <a:t>內文層級四</a:t>
            </a:r>
          </a:p>
          <a:p>
            <a:pPr lvl="4"/>
            <a:r>
              <a:t>內文層級五</a:t>
            </a:r>
          </a:p>
        </p:txBody>
      </p:sp>
      <p:sp>
        <p:nvSpPr>
          <p:cNvPr id="23"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大標題 - 中央">
    <p:spTree>
      <p:nvGrpSpPr>
        <p:cNvPr id="1" name=""/>
        <p:cNvGrpSpPr/>
        <p:nvPr/>
      </p:nvGrpSpPr>
      <p:grpSpPr>
        <a:xfrm>
          <a:off x="0" y="0"/>
          <a:ext cx="0" cy="0"/>
          <a:chOff x="0" y="0"/>
          <a:chExt cx="0" cy="0"/>
        </a:xfrm>
      </p:grpSpPr>
      <p:sp>
        <p:nvSpPr>
          <p:cNvPr id="30" name="大標題文字"/>
          <p:cNvSpPr txBox="1">
            <a:spLocks noGrp="1"/>
          </p:cNvSpPr>
          <p:nvPr>
            <p:ph type="title"/>
          </p:nvPr>
        </p:nvSpPr>
        <p:spPr>
          <a:xfrm>
            <a:off x="1778000" y="4533900"/>
            <a:ext cx="20828000" cy="4648200"/>
          </a:xfrm>
          <a:prstGeom prst="rect">
            <a:avLst/>
          </a:prstGeom>
        </p:spPr>
        <p:txBody>
          <a:bodyPr/>
          <a:lstStyle/>
          <a:p>
            <a:r>
              <a:t>大標題文字</a:t>
            </a:r>
          </a:p>
        </p:txBody>
      </p:sp>
      <p:sp>
        <p:nvSpPr>
          <p:cNvPr id="3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照片 - 直式">
    <p:spTree>
      <p:nvGrpSpPr>
        <p:cNvPr id="1" name=""/>
        <p:cNvGrpSpPr/>
        <p:nvPr/>
      </p:nvGrpSpPr>
      <p:grpSpPr>
        <a:xfrm>
          <a:off x="0" y="0"/>
          <a:ext cx="0" cy="0"/>
          <a:chOff x="0" y="0"/>
          <a:chExt cx="0" cy="0"/>
        </a:xfrm>
      </p:grpSpPr>
      <p:sp>
        <p:nvSpPr>
          <p:cNvPr id="38" name="影像"/>
          <p:cNvSpPr>
            <a:spLocks noGrp="1"/>
          </p:cNvSpPr>
          <p:nvPr>
            <p:ph type="pic" idx="13"/>
          </p:nvPr>
        </p:nvSpPr>
        <p:spPr>
          <a:xfrm>
            <a:off x="7950200" y="1104900"/>
            <a:ext cx="17259302" cy="11506201"/>
          </a:xfrm>
          <a:prstGeom prst="rect">
            <a:avLst/>
          </a:prstGeom>
        </p:spPr>
        <p:txBody>
          <a:bodyPr lIns="91439" tIns="45719" rIns="91439" bIns="45719" anchor="t">
            <a:noAutofit/>
          </a:bodyPr>
          <a:lstStyle/>
          <a:p>
            <a:endParaRPr/>
          </a:p>
        </p:txBody>
      </p:sp>
      <p:sp>
        <p:nvSpPr>
          <p:cNvPr id="39" name="大標題文字"/>
          <p:cNvSpPr txBox="1">
            <a:spLocks noGrp="1"/>
          </p:cNvSpPr>
          <p:nvPr>
            <p:ph type="title"/>
          </p:nvPr>
        </p:nvSpPr>
        <p:spPr>
          <a:xfrm>
            <a:off x="1651000" y="952500"/>
            <a:ext cx="10223500" cy="5549900"/>
          </a:xfrm>
          <a:prstGeom prst="rect">
            <a:avLst/>
          </a:prstGeom>
        </p:spPr>
        <p:txBody>
          <a:bodyPr anchor="b"/>
          <a:lstStyle>
            <a:lvl1pPr>
              <a:defRPr sz="8400"/>
            </a:lvl1pPr>
          </a:lstStyle>
          <a:p>
            <a:r>
              <a:t>大標題文字</a:t>
            </a:r>
          </a:p>
        </p:txBody>
      </p:sp>
      <p:sp>
        <p:nvSpPr>
          <p:cNvPr id="40" name="內文層級一…"/>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r>
              <a:t>內文層級一</a:t>
            </a:r>
          </a:p>
          <a:p>
            <a:pPr lvl="1"/>
            <a:r>
              <a:t>內文層級二</a:t>
            </a:r>
          </a:p>
          <a:p>
            <a:pPr lvl="2"/>
            <a:r>
              <a:t>內文層級三</a:t>
            </a:r>
          </a:p>
          <a:p>
            <a:pPr lvl="3"/>
            <a:r>
              <a:t>內文層級四</a:t>
            </a:r>
          </a:p>
          <a:p>
            <a:pPr lvl="4"/>
            <a:r>
              <a:t>內文層級五</a:t>
            </a:r>
          </a:p>
        </p:txBody>
      </p:sp>
      <p:sp>
        <p:nvSpPr>
          <p:cNvPr id="4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大標題 - 上方">
    <p:spTree>
      <p:nvGrpSpPr>
        <p:cNvPr id="1" name=""/>
        <p:cNvGrpSpPr/>
        <p:nvPr/>
      </p:nvGrpSpPr>
      <p:grpSpPr>
        <a:xfrm>
          <a:off x="0" y="0"/>
          <a:ext cx="0" cy="0"/>
          <a:chOff x="0" y="0"/>
          <a:chExt cx="0" cy="0"/>
        </a:xfrm>
      </p:grpSpPr>
      <p:sp>
        <p:nvSpPr>
          <p:cNvPr id="48" name="大標題文字"/>
          <p:cNvSpPr txBox="1">
            <a:spLocks noGrp="1"/>
          </p:cNvSpPr>
          <p:nvPr>
            <p:ph type="title"/>
          </p:nvPr>
        </p:nvSpPr>
        <p:spPr>
          <a:prstGeom prst="rect">
            <a:avLst/>
          </a:prstGeom>
        </p:spPr>
        <p:txBody>
          <a:bodyPr/>
          <a:lstStyle/>
          <a:p>
            <a:r>
              <a:t>大標題文字</a:t>
            </a:r>
          </a:p>
        </p:txBody>
      </p:sp>
      <p:sp>
        <p:nvSpPr>
          <p:cNvPr id="49"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大標題與項目符號">
    <p:spTree>
      <p:nvGrpSpPr>
        <p:cNvPr id="1" name=""/>
        <p:cNvGrpSpPr/>
        <p:nvPr/>
      </p:nvGrpSpPr>
      <p:grpSpPr>
        <a:xfrm>
          <a:off x="0" y="0"/>
          <a:ext cx="0" cy="0"/>
          <a:chOff x="0" y="0"/>
          <a:chExt cx="0" cy="0"/>
        </a:xfrm>
      </p:grpSpPr>
      <p:sp>
        <p:nvSpPr>
          <p:cNvPr id="56" name="大標題文字"/>
          <p:cNvSpPr txBox="1">
            <a:spLocks noGrp="1"/>
          </p:cNvSpPr>
          <p:nvPr>
            <p:ph type="title"/>
          </p:nvPr>
        </p:nvSpPr>
        <p:spPr>
          <a:prstGeom prst="rect">
            <a:avLst/>
          </a:prstGeom>
        </p:spPr>
        <p:txBody>
          <a:bodyPr/>
          <a:lstStyle/>
          <a:p>
            <a:r>
              <a:t>大標題文字</a:t>
            </a:r>
          </a:p>
        </p:txBody>
      </p:sp>
      <p:sp>
        <p:nvSpPr>
          <p:cNvPr id="57" name="內文層級一…"/>
          <p:cNvSpPr txBox="1">
            <a:spLocks noGrp="1"/>
          </p:cNvSpPr>
          <p:nvPr>
            <p:ph type="body" idx="1"/>
          </p:nvPr>
        </p:nvSpPr>
        <p:spPr>
          <a:prstGeom prst="rect">
            <a:avLst/>
          </a:prstGeom>
        </p:spPr>
        <p:txBody>
          <a:bodyPr/>
          <a:lstStyle>
            <a:lvl1pPr>
              <a:defRPr sz="4800"/>
            </a:lvl1pPr>
            <a:lvl2pPr>
              <a:defRPr sz="4800"/>
            </a:lvl2pPr>
            <a:lvl3pPr>
              <a:defRPr sz="4800"/>
            </a:lvl3pPr>
            <a:lvl4pPr>
              <a:defRPr sz="4800"/>
            </a:lvl4pPr>
            <a:lvl5pPr>
              <a:defRPr sz="4800"/>
            </a:lvl5pPr>
          </a:lstStyle>
          <a:p>
            <a:r>
              <a:t>內文層級一</a:t>
            </a:r>
          </a:p>
          <a:p>
            <a:pPr lvl="1"/>
            <a:r>
              <a:t>內文層級二</a:t>
            </a:r>
          </a:p>
          <a:p>
            <a:pPr lvl="2"/>
            <a:r>
              <a:t>內文層級三</a:t>
            </a:r>
          </a:p>
          <a:p>
            <a:pPr lvl="3"/>
            <a:r>
              <a:t>內文層級四</a:t>
            </a:r>
          </a:p>
          <a:p>
            <a:pPr lvl="4"/>
            <a:r>
              <a:t>內文層級五</a:t>
            </a:r>
          </a:p>
        </p:txBody>
      </p:sp>
      <p:sp>
        <p:nvSpPr>
          <p:cNvPr id="5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大標題、項目符號與照片">
    <p:spTree>
      <p:nvGrpSpPr>
        <p:cNvPr id="1" name=""/>
        <p:cNvGrpSpPr/>
        <p:nvPr/>
      </p:nvGrpSpPr>
      <p:grpSpPr>
        <a:xfrm>
          <a:off x="0" y="0"/>
          <a:ext cx="0" cy="0"/>
          <a:chOff x="0" y="0"/>
          <a:chExt cx="0" cy="0"/>
        </a:xfrm>
      </p:grpSpPr>
      <p:sp>
        <p:nvSpPr>
          <p:cNvPr id="65" name="影像"/>
          <p:cNvSpPr>
            <a:spLocks noGrp="1"/>
          </p:cNvSpPr>
          <p:nvPr>
            <p:ph type="pic" sz="half" idx="13"/>
          </p:nvPr>
        </p:nvSpPr>
        <p:spPr>
          <a:xfrm>
            <a:off x="10960100" y="3149600"/>
            <a:ext cx="13944600" cy="9296400"/>
          </a:xfrm>
          <a:prstGeom prst="rect">
            <a:avLst/>
          </a:prstGeom>
        </p:spPr>
        <p:txBody>
          <a:bodyPr lIns="91439" tIns="45719" rIns="91439" bIns="45719" anchor="t">
            <a:noAutofit/>
          </a:bodyPr>
          <a:lstStyle/>
          <a:p>
            <a:endParaRPr/>
          </a:p>
        </p:txBody>
      </p:sp>
      <p:sp>
        <p:nvSpPr>
          <p:cNvPr id="66" name="大標題文字"/>
          <p:cNvSpPr txBox="1">
            <a:spLocks noGrp="1"/>
          </p:cNvSpPr>
          <p:nvPr>
            <p:ph type="title"/>
          </p:nvPr>
        </p:nvSpPr>
        <p:spPr>
          <a:prstGeom prst="rect">
            <a:avLst/>
          </a:prstGeom>
        </p:spPr>
        <p:txBody>
          <a:bodyPr/>
          <a:lstStyle/>
          <a:p>
            <a:r>
              <a:t>大標題文字</a:t>
            </a:r>
          </a:p>
        </p:txBody>
      </p:sp>
      <p:sp>
        <p:nvSpPr>
          <p:cNvPr id="67" name="內文層級一…"/>
          <p:cNvSpPr txBox="1">
            <a:spLocks noGrp="1"/>
          </p:cNvSpPr>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r>
              <a:t>內文層級一</a:t>
            </a:r>
          </a:p>
          <a:p>
            <a:pPr lvl="1"/>
            <a:r>
              <a:t>內文層級二</a:t>
            </a:r>
          </a:p>
          <a:p>
            <a:pPr lvl="2"/>
            <a:r>
              <a:t>內文層級三</a:t>
            </a:r>
          </a:p>
          <a:p>
            <a:pPr lvl="3"/>
            <a:r>
              <a:t>內文層級四</a:t>
            </a:r>
          </a:p>
          <a:p>
            <a:pPr lvl="4"/>
            <a:r>
              <a:t>內文層級五</a:t>
            </a:r>
          </a:p>
        </p:txBody>
      </p:sp>
      <p:sp>
        <p:nvSpPr>
          <p:cNvPr id="6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項目符號">
    <p:spTree>
      <p:nvGrpSpPr>
        <p:cNvPr id="1" name=""/>
        <p:cNvGrpSpPr/>
        <p:nvPr/>
      </p:nvGrpSpPr>
      <p:grpSpPr>
        <a:xfrm>
          <a:off x="0" y="0"/>
          <a:ext cx="0" cy="0"/>
          <a:chOff x="0" y="0"/>
          <a:chExt cx="0" cy="0"/>
        </a:xfrm>
      </p:grpSpPr>
      <p:sp>
        <p:nvSpPr>
          <p:cNvPr id="75" name="內文層級一…"/>
          <p:cNvSpPr txBox="1">
            <a:spLocks noGrp="1"/>
          </p:cNvSpPr>
          <p:nvPr>
            <p:ph type="body" idx="1"/>
          </p:nvPr>
        </p:nvSpPr>
        <p:spPr>
          <a:xfrm>
            <a:off x="1689100" y="1778000"/>
            <a:ext cx="21005800" cy="10160000"/>
          </a:xfrm>
          <a:prstGeom prst="rect">
            <a:avLst/>
          </a:prstGeom>
        </p:spPr>
        <p:txBody>
          <a:bodyPr/>
          <a:lstStyle>
            <a:lvl1pPr>
              <a:defRPr sz="4800"/>
            </a:lvl1pPr>
            <a:lvl2pPr>
              <a:defRPr sz="4800"/>
            </a:lvl2pPr>
            <a:lvl3pPr>
              <a:defRPr sz="4800"/>
            </a:lvl3pPr>
            <a:lvl4pPr>
              <a:defRPr sz="4800"/>
            </a:lvl4pPr>
            <a:lvl5pPr>
              <a:defRPr sz="4800"/>
            </a:lvl5pPr>
          </a:lstStyle>
          <a:p>
            <a:r>
              <a:t>內文層級一</a:t>
            </a:r>
          </a:p>
          <a:p>
            <a:pPr lvl="1"/>
            <a:r>
              <a:t>內文層級二</a:t>
            </a:r>
          </a:p>
          <a:p>
            <a:pPr lvl="2"/>
            <a:r>
              <a:t>內文層級三</a:t>
            </a:r>
          </a:p>
          <a:p>
            <a:pPr lvl="3"/>
            <a:r>
              <a:t>內文層級四</a:t>
            </a:r>
          </a:p>
          <a:p>
            <a:pPr lvl="4"/>
            <a:r>
              <a:t>內文層級五</a:t>
            </a:r>
          </a:p>
        </p:txBody>
      </p:sp>
      <p:sp>
        <p:nvSpPr>
          <p:cNvPr id="76"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照片 - 一頁三張">
    <p:spTree>
      <p:nvGrpSpPr>
        <p:cNvPr id="1" name=""/>
        <p:cNvGrpSpPr/>
        <p:nvPr/>
      </p:nvGrpSpPr>
      <p:grpSpPr>
        <a:xfrm>
          <a:off x="0" y="0"/>
          <a:ext cx="0" cy="0"/>
          <a:chOff x="0" y="0"/>
          <a:chExt cx="0" cy="0"/>
        </a:xfrm>
      </p:grpSpPr>
      <p:sp>
        <p:nvSpPr>
          <p:cNvPr id="83" name="影像"/>
          <p:cNvSpPr>
            <a:spLocks noGrp="1"/>
          </p:cNvSpPr>
          <p:nvPr>
            <p:ph type="pic" sz="quarter" idx="13"/>
          </p:nvPr>
        </p:nvSpPr>
        <p:spPr>
          <a:xfrm>
            <a:off x="15681340" y="7035800"/>
            <a:ext cx="8396678" cy="5600700"/>
          </a:xfrm>
          <a:prstGeom prst="rect">
            <a:avLst/>
          </a:prstGeom>
        </p:spPr>
        <p:txBody>
          <a:bodyPr lIns="91439" tIns="45719" rIns="91439" bIns="45719" anchor="t">
            <a:noAutofit/>
          </a:bodyPr>
          <a:lstStyle/>
          <a:p>
            <a:endParaRPr/>
          </a:p>
        </p:txBody>
      </p:sp>
      <p:sp>
        <p:nvSpPr>
          <p:cNvPr id="84" name="影像"/>
          <p:cNvSpPr>
            <a:spLocks noGrp="1"/>
          </p:cNvSpPr>
          <p:nvPr>
            <p:ph type="pic" sz="quarter" idx="14"/>
          </p:nvPr>
        </p:nvSpPr>
        <p:spPr>
          <a:xfrm>
            <a:off x="15290800" y="1130300"/>
            <a:ext cx="8331200" cy="5554134"/>
          </a:xfrm>
          <a:prstGeom prst="rect">
            <a:avLst/>
          </a:prstGeom>
        </p:spPr>
        <p:txBody>
          <a:bodyPr lIns="91439" tIns="45719" rIns="91439" bIns="45719" anchor="t">
            <a:noAutofit/>
          </a:bodyPr>
          <a:lstStyle/>
          <a:p>
            <a:endParaRPr/>
          </a:p>
        </p:txBody>
      </p:sp>
      <p:sp>
        <p:nvSpPr>
          <p:cNvPr id="85" name="影像"/>
          <p:cNvSpPr>
            <a:spLocks noGrp="1"/>
          </p:cNvSpPr>
          <p:nvPr>
            <p:ph type="pic" idx="15"/>
          </p:nvPr>
        </p:nvSpPr>
        <p:spPr>
          <a:xfrm>
            <a:off x="-304800" y="1130300"/>
            <a:ext cx="17202150" cy="11468100"/>
          </a:xfrm>
          <a:prstGeom prst="rect">
            <a:avLst/>
          </a:prstGeom>
        </p:spPr>
        <p:txBody>
          <a:bodyPr lIns="91439" tIns="45719" rIns="91439" bIns="45719" anchor="t">
            <a:noAutofit/>
          </a:bodyPr>
          <a:lstStyle/>
          <a:p>
            <a:endParaRPr/>
          </a:p>
        </p:txBody>
      </p:sp>
      <p:sp>
        <p:nvSpPr>
          <p:cNvPr id="86"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大標題文字"/>
          <p:cNvSpPr txBox="1">
            <a:spLocks noGrp="1"/>
          </p:cNvSpPr>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大標題文字</a:t>
            </a:r>
          </a:p>
        </p:txBody>
      </p:sp>
      <p:sp>
        <p:nvSpPr>
          <p:cNvPr id="3" name="內文層級一…"/>
          <p:cNvSpPr txBox="1">
            <a:spLocks noGrp="1"/>
          </p:cNvSpPr>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內文層級一</a:t>
            </a:r>
          </a:p>
          <a:p>
            <a:pPr lvl="1"/>
            <a:r>
              <a:t>內文層級二</a:t>
            </a:r>
          </a:p>
          <a:p>
            <a:pPr lvl="2"/>
            <a:r>
              <a:t>內文層級三</a:t>
            </a:r>
          </a:p>
          <a:p>
            <a:pPr lvl="3"/>
            <a:r>
              <a:t>內文層級四</a:t>
            </a:r>
          </a:p>
          <a:p>
            <a:pPr lvl="4"/>
            <a:r>
              <a:t>內文層級五</a:t>
            </a:r>
          </a:p>
        </p:txBody>
      </p:sp>
      <p:sp>
        <p:nvSpPr>
          <p:cNvPr id="4" name="幻燈片編號"/>
          <p:cNvSpPr txBox="1">
            <a:spLocks noGrp="1"/>
          </p:cNvSpPr>
          <p:nvPr>
            <p:ph type="sldNum" sz="quarter" idx="2"/>
          </p:nvPr>
        </p:nvSpPr>
        <p:spPr>
          <a:xfrm>
            <a:off x="11959031" y="13081000"/>
            <a:ext cx="453238" cy="461059"/>
          </a:xfrm>
          <a:prstGeom prst="rect">
            <a:avLst/>
          </a:prstGeom>
          <a:ln w="12700">
            <a:miter lim="400000"/>
          </a:ln>
        </p:spPr>
        <p:txBody>
          <a:bodyPr wrap="none" lIns="50800" tIns="50800" rIns="50800" bIns="50800">
            <a:spAutoFit/>
          </a:bodyPr>
          <a:lstStyle>
            <a:lvl1pPr>
              <a:defRPr sz="24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hf hdr="0" ftr="0" dt="0"/>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mn-lt"/>
          <a:ea typeface="+mn-ea"/>
          <a:cs typeface="+mn-cs"/>
          <a:sym typeface="Helvetica Neue Medium"/>
        </a:defRPr>
      </a:lvl9pPr>
    </p:titleStyle>
    <p:bodyStyle>
      <a:lvl1pPr marL="63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jp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hyperlink" Target="mailto:03458@cpc.org.tw&#65307;03195@cpc.org.tw"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 Id="rId5" Type="http://schemas.openxmlformats.org/officeDocument/2006/relationships/image" Target="../media/image17.png"/><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chart" Target="../charts/chart1.xml"/><Relationship Id="rId5" Type="http://schemas.openxmlformats.org/officeDocument/2006/relationships/image" Target="../media/image20.png"/><Relationship Id="rId4" Type="http://schemas.openxmlformats.org/officeDocument/2006/relationships/image" Target="../media/image19.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21.png"/><Relationship Id="rId7" Type="http://schemas.microsoft.com/office/2007/relationships/hdphoto" Target="../media/hdphoto2.wdp"/><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image" Target="../media/image23.png"/><Relationship Id="rId5" Type="http://schemas.openxmlformats.org/officeDocument/2006/relationships/hyperlink" Target="https://reurl.cc/eLzdRx" TargetMode="External"/><Relationship Id="rId4" Type="http://schemas.openxmlformats.org/officeDocument/2006/relationships/image" Target="../media/image22.png"/></Relationships>
</file>

<file path=ppt/slides/_rels/slide5.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1.png"/><Relationship Id="rId7" Type="http://schemas.openxmlformats.org/officeDocument/2006/relationships/image" Target="../media/image10.jpe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image" Target="../media/image9.jpeg"/><Relationship Id="rId5" Type="http://schemas.openxmlformats.org/officeDocument/2006/relationships/image" Target="../media/image8.jpeg"/><Relationship Id="rId10" Type="http://schemas.microsoft.com/office/2007/relationships/hdphoto" Target="../media/hdphoto1.wdp"/><Relationship Id="rId4" Type="http://schemas.openxmlformats.org/officeDocument/2006/relationships/image" Target="../media/image7.jpe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9" name="影像" descr="影像"/>
          <p:cNvPicPr>
            <a:picLocks noChangeAspect="1"/>
          </p:cNvPicPr>
          <p:nvPr/>
        </p:nvPicPr>
        <p:blipFill>
          <a:blip r:embed="rId2"/>
          <a:stretch>
            <a:fillRect/>
          </a:stretch>
        </p:blipFill>
        <p:spPr>
          <a:xfrm>
            <a:off x="-11691" y="11095135"/>
            <a:ext cx="24407381" cy="2628349"/>
          </a:xfrm>
          <a:prstGeom prst="rect">
            <a:avLst/>
          </a:prstGeom>
          <a:ln w="12700">
            <a:miter lim="400000"/>
          </a:ln>
        </p:spPr>
      </p:pic>
      <p:pic>
        <p:nvPicPr>
          <p:cNvPr id="120" name="影像" descr="影像"/>
          <p:cNvPicPr>
            <a:picLocks noChangeAspect="1"/>
          </p:cNvPicPr>
          <p:nvPr/>
        </p:nvPicPr>
        <p:blipFill>
          <a:blip r:embed="rId3"/>
          <a:stretch>
            <a:fillRect/>
          </a:stretch>
        </p:blipFill>
        <p:spPr>
          <a:xfrm>
            <a:off x="19033952" y="12039268"/>
            <a:ext cx="4937283" cy="827774"/>
          </a:xfrm>
          <a:prstGeom prst="rect">
            <a:avLst/>
          </a:prstGeom>
          <a:ln w="12700">
            <a:miter lim="400000"/>
          </a:ln>
        </p:spPr>
      </p:pic>
      <p:sp>
        <p:nvSpPr>
          <p:cNvPr id="121" name="大標題"/>
          <p:cNvSpPr txBox="1"/>
          <p:nvPr/>
        </p:nvSpPr>
        <p:spPr>
          <a:xfrm>
            <a:off x="1932784" y="1869303"/>
            <a:ext cx="20518438" cy="30572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a:defRPr sz="11200" b="0">
                <a:latin typeface="+mn-lt"/>
                <a:ea typeface="+mn-ea"/>
                <a:cs typeface="+mn-cs"/>
                <a:sym typeface="Helvetica Neue Medium"/>
              </a:defRPr>
            </a:lvl1pPr>
          </a:lstStyle>
          <a:p>
            <a:pPr algn="ctr"/>
            <a:r>
              <a:rPr lang="en-US" altLang="zh-TW" sz="9600" b="1" dirty="0">
                <a:latin typeface="Times New Roman" panose="02020603050405020304" pitchFamily="18" charset="0"/>
                <a:ea typeface="微軟正黑體" panose="020B0604030504040204" pitchFamily="34" charset="-120"/>
                <a:cs typeface="Times New Roman" panose="02020603050405020304" pitchFamily="18" charset="0"/>
              </a:rPr>
              <a:t>113</a:t>
            </a:r>
            <a:r>
              <a:rPr lang="zh-TW" altLang="en-US" sz="9600" b="1" dirty="0">
                <a:latin typeface="Times New Roman" panose="02020603050405020304" pitchFamily="18" charset="0"/>
                <a:ea typeface="微軟正黑體" panose="020B0604030504040204" pitchFamily="34" charset="-120"/>
                <a:cs typeface="Times New Roman" panose="02020603050405020304" pitchFamily="18" charset="0"/>
              </a:rPr>
              <a:t>年「高階製造</a:t>
            </a:r>
            <a:r>
              <a:rPr lang="en-US" altLang="zh-TW" sz="9600" b="1" dirty="0">
                <a:latin typeface="Times New Roman" panose="02020603050405020304" pitchFamily="18" charset="0"/>
                <a:ea typeface="微軟正黑體" panose="020B0604030504040204" pitchFamily="34" charset="-120"/>
                <a:cs typeface="Times New Roman" panose="02020603050405020304" pitchFamily="18" charset="0"/>
              </a:rPr>
              <a:t>HEAT2.0</a:t>
            </a:r>
            <a:r>
              <a:rPr lang="zh-TW" altLang="en-US" sz="9600" b="1" dirty="0">
                <a:latin typeface="Times New Roman" panose="02020603050405020304" pitchFamily="18" charset="0"/>
                <a:ea typeface="微軟正黑體" panose="020B0604030504040204" pitchFamily="34" charset="-120"/>
                <a:cs typeface="Times New Roman" panose="02020603050405020304" pitchFamily="18" charset="0"/>
              </a:rPr>
              <a:t>輔導計畫」</a:t>
            </a:r>
          </a:p>
          <a:p>
            <a:pPr algn="ctr"/>
            <a:r>
              <a:rPr lang="zh-TW" altLang="en-US" sz="9600" b="1" dirty="0">
                <a:latin typeface="Times New Roman" panose="02020603050405020304" pitchFamily="18" charset="0"/>
                <a:ea typeface="微軟正黑體" panose="020B0604030504040204" pitchFamily="34" charset="-120"/>
                <a:cs typeface="Times New Roman" panose="02020603050405020304" pitchFamily="18" charset="0"/>
              </a:rPr>
              <a:t>主題式研發計畫補助</a:t>
            </a:r>
          </a:p>
        </p:txBody>
      </p:sp>
      <p:sp>
        <p:nvSpPr>
          <p:cNvPr id="122" name="副標題"/>
          <p:cNvSpPr txBox="1"/>
          <p:nvPr/>
        </p:nvSpPr>
        <p:spPr>
          <a:xfrm>
            <a:off x="9370714" y="5929633"/>
            <a:ext cx="5642570" cy="9335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a:defRPr sz="5400" b="0"/>
            </a:lvl1pPr>
          </a:lstStyle>
          <a:p>
            <a:r>
              <a:rPr lang="zh-TW" altLang="en-US" b="1" dirty="0">
                <a:latin typeface="Times New Roman" panose="02020603050405020304" pitchFamily="18" charset="0"/>
                <a:ea typeface="微軟正黑體" panose="020B0604030504040204" pitchFamily="34" charset="-120"/>
                <a:cs typeface="Times New Roman" panose="02020603050405020304" pitchFamily="18" charset="0"/>
              </a:rPr>
              <a:t>簽約作業流程說明</a:t>
            </a:r>
            <a:endParaRPr b="1"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6" name="Rectangle 110"/>
          <p:cNvSpPr>
            <a:spLocks noChangeArrowheads="1"/>
          </p:cNvSpPr>
          <p:nvPr/>
        </p:nvSpPr>
        <p:spPr bwMode="auto">
          <a:xfrm>
            <a:off x="4368800" y="9304034"/>
            <a:ext cx="2760503" cy="1878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415" tIns="34208" rIns="68415" bIns="34208" anchor="ctr"/>
          <a:lstStyle>
            <a:lvl1pPr>
              <a:spcBef>
                <a:spcPct val="20000"/>
              </a:spcBef>
              <a:buClr>
                <a:srgbClr val="FF3300"/>
              </a:buClr>
              <a:buFont typeface="Wingdings" panose="05000000000000000000" pitchFamily="2" charset="2"/>
              <a:buChar char="q"/>
              <a:defRPr kumimoji="1" sz="3200" b="1">
                <a:solidFill>
                  <a:srgbClr val="0000CC"/>
                </a:solidFill>
                <a:latin typeface="Arial" panose="020B0604020202020204" pitchFamily="34" charset="0"/>
                <a:ea typeface="標楷體" panose="03000509000000000000" pitchFamily="65" charset="-120"/>
              </a:defRPr>
            </a:lvl1pPr>
            <a:lvl2pPr marL="742950" indent="-285750">
              <a:spcBef>
                <a:spcPct val="20000"/>
              </a:spcBef>
              <a:buClr>
                <a:srgbClr val="FF3300"/>
              </a:buClr>
              <a:buChar char="–"/>
              <a:defRPr kumimoji="1" sz="2800" b="1">
                <a:solidFill>
                  <a:srgbClr val="0000CC"/>
                </a:solidFill>
                <a:latin typeface="Arial" panose="020B0604020202020204" pitchFamily="34" charset="0"/>
                <a:ea typeface="標楷體" panose="03000509000000000000" pitchFamily="65" charset="-120"/>
              </a:defRPr>
            </a:lvl2pPr>
            <a:lvl3pPr marL="1143000" indent="-228600">
              <a:spcBef>
                <a:spcPct val="20000"/>
              </a:spcBef>
              <a:buClr>
                <a:srgbClr val="FF3300"/>
              </a:buClr>
              <a:buChar char="•"/>
              <a:defRPr kumimoji="1" sz="2400" b="1">
                <a:solidFill>
                  <a:srgbClr val="0000CC"/>
                </a:solidFill>
                <a:latin typeface="Arial" panose="020B0604020202020204" pitchFamily="34" charset="0"/>
                <a:ea typeface="標楷體" panose="03000509000000000000" pitchFamily="65" charset="-120"/>
              </a:defRPr>
            </a:lvl3pPr>
            <a:lvl4pPr marL="1600200" indent="-228600">
              <a:spcBef>
                <a:spcPct val="20000"/>
              </a:spcBef>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ClrTx/>
              <a:buFontTx/>
              <a:buNone/>
            </a:pPr>
            <a:r>
              <a:rPr lang="zh-TW" altLang="en-US" sz="4000" dirty="0">
                <a:solidFill>
                  <a:srgbClr val="000000"/>
                </a:solidFill>
              </a:rPr>
              <a:t>主辦</a:t>
            </a:r>
          </a:p>
          <a:p>
            <a:pPr algn="ctr" eaLnBrk="1" hangingPunct="1">
              <a:spcBef>
                <a:spcPct val="0"/>
              </a:spcBef>
              <a:buClrTx/>
              <a:buFontTx/>
              <a:buNone/>
            </a:pPr>
            <a:r>
              <a:rPr lang="zh-TW" altLang="en-US" sz="4000" dirty="0">
                <a:solidFill>
                  <a:srgbClr val="000000"/>
                </a:solidFill>
              </a:rPr>
              <a:t>單位</a:t>
            </a:r>
          </a:p>
        </p:txBody>
      </p:sp>
      <p:sp>
        <p:nvSpPr>
          <p:cNvPr id="7" name="Rectangle 111"/>
          <p:cNvSpPr>
            <a:spLocks noChangeArrowheads="1"/>
          </p:cNvSpPr>
          <p:nvPr/>
        </p:nvSpPr>
        <p:spPr bwMode="auto">
          <a:xfrm>
            <a:off x="13133684" y="9417830"/>
            <a:ext cx="1843849" cy="1641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415" tIns="34208" rIns="68415" bIns="34208" anchor="ctr"/>
          <a:lstStyle>
            <a:lvl1pPr>
              <a:spcBef>
                <a:spcPct val="20000"/>
              </a:spcBef>
              <a:buClr>
                <a:srgbClr val="FF3300"/>
              </a:buClr>
              <a:buFont typeface="Wingdings" panose="05000000000000000000" pitchFamily="2" charset="2"/>
              <a:buChar char="q"/>
              <a:defRPr kumimoji="1" sz="3200" b="1">
                <a:solidFill>
                  <a:srgbClr val="0000CC"/>
                </a:solidFill>
                <a:latin typeface="Arial" panose="020B0604020202020204" pitchFamily="34" charset="0"/>
                <a:ea typeface="標楷體" panose="03000509000000000000" pitchFamily="65" charset="-120"/>
              </a:defRPr>
            </a:lvl1pPr>
            <a:lvl2pPr marL="742950" indent="-285750">
              <a:spcBef>
                <a:spcPct val="20000"/>
              </a:spcBef>
              <a:buClr>
                <a:srgbClr val="FF3300"/>
              </a:buClr>
              <a:buChar char="–"/>
              <a:defRPr kumimoji="1" sz="2800" b="1">
                <a:solidFill>
                  <a:srgbClr val="0000CC"/>
                </a:solidFill>
                <a:latin typeface="Arial" panose="020B0604020202020204" pitchFamily="34" charset="0"/>
                <a:ea typeface="標楷體" panose="03000509000000000000" pitchFamily="65" charset="-120"/>
              </a:defRPr>
            </a:lvl2pPr>
            <a:lvl3pPr marL="1143000" indent="-228600">
              <a:spcBef>
                <a:spcPct val="20000"/>
              </a:spcBef>
              <a:buClr>
                <a:srgbClr val="FF3300"/>
              </a:buClr>
              <a:buChar char="•"/>
              <a:defRPr kumimoji="1" sz="2400" b="1">
                <a:solidFill>
                  <a:srgbClr val="0000CC"/>
                </a:solidFill>
                <a:latin typeface="Arial" panose="020B0604020202020204" pitchFamily="34" charset="0"/>
                <a:ea typeface="標楷體" panose="03000509000000000000" pitchFamily="65" charset="-120"/>
              </a:defRPr>
            </a:lvl3pPr>
            <a:lvl4pPr marL="1600200" indent="-228600">
              <a:spcBef>
                <a:spcPct val="20000"/>
              </a:spcBef>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ClrTx/>
              <a:buFontTx/>
              <a:buNone/>
            </a:pPr>
            <a:r>
              <a:rPr lang="zh-TW" altLang="en-US" sz="4000" dirty="0">
                <a:solidFill>
                  <a:srgbClr val="000000"/>
                </a:solidFill>
              </a:rPr>
              <a:t>執行</a:t>
            </a:r>
          </a:p>
          <a:p>
            <a:pPr algn="ctr" eaLnBrk="1" hangingPunct="1">
              <a:spcBef>
                <a:spcPct val="0"/>
              </a:spcBef>
              <a:buClrTx/>
              <a:buFontTx/>
              <a:buNone/>
            </a:pPr>
            <a:r>
              <a:rPr lang="zh-TW" altLang="en-US" sz="4000" dirty="0">
                <a:solidFill>
                  <a:srgbClr val="000000"/>
                </a:solidFill>
              </a:rPr>
              <a:t>單位</a:t>
            </a:r>
          </a:p>
        </p:txBody>
      </p:sp>
      <p:pic>
        <p:nvPicPr>
          <p:cNvPr id="8" name="Picture 2" descr="Z:\cpc logo\CPC Logo中英文標準字橫式左右組合.jpg"/>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778864" y="9479340"/>
            <a:ext cx="5662725" cy="1440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圖片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28484" y="9663010"/>
            <a:ext cx="6734792" cy="1160840"/>
          </a:xfrm>
          <a:prstGeom prst="rect">
            <a:avLst/>
          </a:prstGeom>
        </p:spPr>
      </p:pic>
      <p:sp>
        <p:nvSpPr>
          <p:cNvPr id="10" name="Rectangle 111"/>
          <p:cNvSpPr>
            <a:spLocks noChangeArrowheads="1"/>
          </p:cNvSpPr>
          <p:nvPr/>
        </p:nvSpPr>
        <p:spPr bwMode="auto">
          <a:xfrm>
            <a:off x="8806616" y="7442253"/>
            <a:ext cx="7252534" cy="1641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415" tIns="34208" rIns="68415" bIns="34208" anchor="ctr"/>
          <a:lstStyle>
            <a:lvl1pPr>
              <a:spcBef>
                <a:spcPct val="20000"/>
              </a:spcBef>
              <a:buClr>
                <a:srgbClr val="FF3300"/>
              </a:buClr>
              <a:buFont typeface="Wingdings" panose="05000000000000000000" pitchFamily="2" charset="2"/>
              <a:buChar char="q"/>
              <a:defRPr kumimoji="1" sz="3200" b="1">
                <a:solidFill>
                  <a:srgbClr val="0000CC"/>
                </a:solidFill>
                <a:latin typeface="Arial" panose="020B0604020202020204" pitchFamily="34" charset="0"/>
                <a:ea typeface="標楷體" panose="03000509000000000000" pitchFamily="65" charset="-120"/>
              </a:defRPr>
            </a:lvl1pPr>
            <a:lvl2pPr marL="742950" indent="-285750">
              <a:spcBef>
                <a:spcPct val="20000"/>
              </a:spcBef>
              <a:buClr>
                <a:srgbClr val="FF3300"/>
              </a:buClr>
              <a:buChar char="–"/>
              <a:defRPr kumimoji="1" sz="2800" b="1">
                <a:solidFill>
                  <a:srgbClr val="0000CC"/>
                </a:solidFill>
                <a:latin typeface="Arial" panose="020B0604020202020204" pitchFamily="34" charset="0"/>
                <a:ea typeface="標楷體" panose="03000509000000000000" pitchFamily="65" charset="-120"/>
              </a:defRPr>
            </a:lvl2pPr>
            <a:lvl3pPr marL="1143000" indent="-228600">
              <a:spcBef>
                <a:spcPct val="20000"/>
              </a:spcBef>
              <a:buClr>
                <a:srgbClr val="FF3300"/>
              </a:buClr>
              <a:buChar char="•"/>
              <a:defRPr kumimoji="1" sz="2400" b="1">
                <a:solidFill>
                  <a:srgbClr val="0000CC"/>
                </a:solidFill>
                <a:latin typeface="Arial" panose="020B0604020202020204" pitchFamily="34" charset="0"/>
                <a:ea typeface="標楷體" panose="03000509000000000000" pitchFamily="65" charset="-120"/>
              </a:defRPr>
            </a:lvl3pPr>
            <a:lvl4pPr marL="1600200" indent="-228600">
              <a:spcBef>
                <a:spcPct val="20000"/>
              </a:spcBef>
              <a:defRPr kumimoji="1" sz="20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Char char="•"/>
              <a:defRPr kumimoji="1" sz="20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新細明體" panose="02020500000000000000" pitchFamily="18" charset="-120"/>
              </a:defRPr>
            </a:lvl9pPr>
          </a:lstStyle>
          <a:p>
            <a:pPr algn="l" eaLnBrk="1" hangingPunct="1">
              <a:spcBef>
                <a:spcPct val="0"/>
              </a:spcBef>
              <a:buClrTx/>
              <a:buFontTx/>
              <a:buNone/>
            </a:pPr>
            <a:r>
              <a:rPr lang="zh-TW" altLang="en-US" sz="4000" dirty="0">
                <a:solidFill>
                  <a:srgbClr val="000000"/>
                </a:solidFill>
              </a:rPr>
              <a:t>簡報日期：</a:t>
            </a:r>
            <a:r>
              <a:rPr lang="en-US" altLang="zh-TW" sz="4000" dirty="0">
                <a:solidFill>
                  <a:srgbClr val="000000"/>
                </a:solidFill>
              </a:rPr>
              <a:t>113</a:t>
            </a:r>
            <a:r>
              <a:rPr lang="zh-TW" altLang="en-US" sz="4000" dirty="0">
                <a:solidFill>
                  <a:srgbClr val="000000"/>
                </a:solidFill>
              </a:rPr>
              <a:t>年</a:t>
            </a:r>
            <a:r>
              <a:rPr lang="en-US" altLang="zh-TW" sz="4000" dirty="0">
                <a:solidFill>
                  <a:srgbClr val="000000"/>
                </a:solidFill>
              </a:rPr>
              <a:t>6</a:t>
            </a:r>
            <a:r>
              <a:rPr lang="zh-TW" altLang="en-US" sz="4000" dirty="0">
                <a:solidFill>
                  <a:srgbClr val="000000"/>
                </a:solidFill>
              </a:rPr>
              <a:t>月</a:t>
            </a:r>
            <a:r>
              <a:rPr lang="en-US" altLang="zh-TW" sz="4000" dirty="0">
                <a:solidFill>
                  <a:srgbClr val="000000"/>
                </a:solidFill>
              </a:rPr>
              <a:t>18</a:t>
            </a:r>
            <a:r>
              <a:rPr lang="zh-TW" altLang="en-US" sz="4000" dirty="0">
                <a:solidFill>
                  <a:srgbClr val="000000"/>
                </a:solidFill>
              </a:rPr>
              <a:t>日</a:t>
            </a:r>
            <a:endParaRPr lang="en-US" altLang="zh-TW" sz="4000" dirty="0">
              <a:solidFill>
                <a:srgbClr val="000000"/>
              </a:solidFill>
            </a:endParaRPr>
          </a:p>
          <a:p>
            <a:pPr algn="l" eaLnBrk="1" hangingPunct="1">
              <a:spcBef>
                <a:spcPct val="0"/>
              </a:spcBef>
              <a:buClrTx/>
              <a:buFontTx/>
              <a:buNone/>
            </a:pPr>
            <a:r>
              <a:rPr lang="zh-TW" altLang="en-US" sz="4000" dirty="0">
                <a:solidFill>
                  <a:srgbClr val="000000"/>
                </a:solidFill>
              </a:rPr>
              <a:t>簡報人員：吳欣穎 經理</a:t>
            </a:r>
            <a:endParaRPr lang="zh-TW" altLang="en-US" sz="4000" dirty="0">
              <a:solidFill>
                <a:srgbClr val="000000"/>
              </a:solidFill>
              <a:highlight>
                <a:srgbClr val="FFFF00"/>
              </a:highlight>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二</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經費預算編列的重點</a:t>
            </a:r>
            <a:endParaRPr lang="en-US" altLang="zh-TW" sz="4800" b="1" dirty="0">
              <a:latin typeface="微軟正黑體" panose="020B0604030504040204" pitchFamily="34" charset="-120"/>
              <a:ea typeface="微軟正黑體" panose="020B0604030504040204" pitchFamily="34" charset="-120"/>
              <a:cs typeface="+mn-ea"/>
              <a:sym typeface="+mn-lt"/>
            </a:endParaRPr>
          </a:p>
        </p:txBody>
      </p:sp>
      <p:sp>
        <p:nvSpPr>
          <p:cNvPr id="9" name="內容版面配置區 2"/>
          <p:cNvSpPr txBox="1">
            <a:spLocks/>
          </p:cNvSpPr>
          <p:nvPr/>
        </p:nvSpPr>
        <p:spPr>
          <a:xfrm>
            <a:off x="1151653" y="4237073"/>
            <a:ext cx="21766713" cy="78446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852678" indent="-742950" algn="just">
              <a:lnSpc>
                <a:spcPct val="120000"/>
              </a:lnSpc>
              <a:spcBef>
                <a:spcPts val="1200"/>
              </a:spcBef>
              <a:buFont typeface="+mj-lt"/>
              <a:buAutoNum type="arabicPeriod"/>
              <a:defRPr/>
            </a:pPr>
            <a:r>
              <a:rPr lang="zh-TW" altLang="en-US" sz="4000" b="1" dirty="0">
                <a:solidFill>
                  <a:srgbClr val="FF0000"/>
                </a:solidFill>
                <a:latin typeface="微軟正黑體" panose="020B0604030504040204" pitchFamily="34" charset="-120"/>
                <a:ea typeface="微軟正黑體" panose="020B0604030504040204" pitchFamily="34" charset="-120"/>
              </a:rPr>
              <a:t>依據產業發展署核定補助金額修正計畫書的經費編列</a:t>
            </a:r>
            <a:endParaRPr lang="zh-TW" altLang="en-US" sz="4000" b="1" dirty="0">
              <a:latin typeface="微軟正黑體" panose="020B0604030504040204" pitchFamily="34" charset="-120"/>
              <a:ea typeface="微軟正黑體" panose="020B0604030504040204" pitchFamily="34" charset="-120"/>
            </a:endParaRPr>
          </a:p>
          <a:p>
            <a:pPr marL="852678" indent="-742950" algn="just">
              <a:lnSpc>
                <a:spcPct val="120000"/>
              </a:lnSpc>
              <a:spcBef>
                <a:spcPts val="1200"/>
              </a:spcBef>
              <a:buFont typeface="+mj-lt"/>
              <a:buAutoNum type="arabicPeriod"/>
              <a:defRPr/>
            </a:pPr>
            <a:r>
              <a:rPr lang="zh-TW" altLang="en-US" sz="4000" b="1" dirty="0">
                <a:latin typeface="微軟正黑體" panose="020B0604030504040204" pitchFamily="34" charset="-120"/>
                <a:ea typeface="微軟正黑體" panose="020B0604030504040204" pitchFamily="34" charset="-120"/>
              </a:rPr>
              <a:t>各項資料或經費編列應注意前後一致，</a:t>
            </a:r>
            <a:r>
              <a:rPr lang="zh-TW" altLang="en-US" sz="4000" b="1" dirty="0">
                <a:solidFill>
                  <a:srgbClr val="FF0000"/>
                </a:solidFill>
                <a:latin typeface="微軟正黑體" panose="020B0604030504040204" pitchFamily="34" charset="-120"/>
                <a:ea typeface="微軟正黑體" panose="020B0604030504040204" pitchFamily="34" charset="-120"/>
              </a:rPr>
              <a:t>按實編列</a:t>
            </a:r>
            <a:endParaRPr lang="zh-TW" altLang="en-US" sz="4000" b="1" dirty="0">
              <a:latin typeface="微軟正黑體" panose="020B0604030504040204" pitchFamily="34" charset="-120"/>
              <a:ea typeface="微軟正黑體" panose="020B0604030504040204" pitchFamily="34" charset="-120"/>
            </a:endParaRPr>
          </a:p>
          <a:p>
            <a:pPr marL="852678" indent="-742950" algn="just">
              <a:lnSpc>
                <a:spcPct val="120000"/>
              </a:lnSpc>
              <a:spcBef>
                <a:spcPts val="1200"/>
              </a:spcBef>
              <a:buFont typeface="+mj-lt"/>
              <a:buAutoNum type="arabicPeriod"/>
              <a:defRPr/>
            </a:pPr>
            <a:r>
              <a:rPr lang="zh-TW" altLang="en-US" sz="4000" b="1" dirty="0">
                <a:latin typeface="微軟正黑體" panose="020B0604030504040204" pitchFamily="34" charset="-120"/>
                <a:ea typeface="微軟正黑體" panose="020B0604030504040204" pitchFamily="34" charset="-120"/>
              </a:rPr>
              <a:t>計畫內各會計科目金額均應按政府補助款總數與業者自籌款總數等比例編列</a:t>
            </a:r>
          </a:p>
          <a:p>
            <a:pPr marL="852678" indent="-742950" algn="just">
              <a:lnSpc>
                <a:spcPct val="120000"/>
              </a:lnSpc>
              <a:spcBef>
                <a:spcPts val="1200"/>
              </a:spcBef>
              <a:buFont typeface="+mj-lt"/>
              <a:buAutoNum type="arabicPeriod"/>
              <a:defRPr/>
            </a:pPr>
            <a:r>
              <a:rPr lang="zh-TW" altLang="en-US" sz="4000" b="1" dirty="0">
                <a:latin typeface="微軟正黑體" panose="020B0604030504040204" pitchFamily="34" charset="-120"/>
                <a:ea typeface="微軟正黑體" panose="020B0604030504040204" pitchFamily="34" charset="-120"/>
              </a:rPr>
              <a:t>計畫經費僅限定為開發經費，並依申請須知所訂會計科目、編列原則與查核準則，區分為政府補助款及業者自籌款二項，且均列入查核範圍</a:t>
            </a:r>
          </a:p>
          <a:p>
            <a:pPr marL="852678" indent="-742950" algn="just">
              <a:lnSpc>
                <a:spcPct val="120000"/>
              </a:lnSpc>
              <a:spcBef>
                <a:spcPts val="1200"/>
              </a:spcBef>
              <a:buFont typeface="+mj-lt"/>
              <a:buAutoNum type="arabicPeriod"/>
              <a:defRPr/>
            </a:pPr>
            <a:r>
              <a:rPr lang="zh-TW" altLang="en-US" sz="4000" b="1" dirty="0">
                <a:latin typeface="微軟正黑體" panose="020B0604030504040204" pitchFamily="34" charset="-120"/>
                <a:ea typeface="微軟正黑體" panose="020B0604030504040204" pitchFamily="34" charset="-120"/>
              </a:rPr>
              <a:t>本年度申請個案計畫經審議獲補助，其</a:t>
            </a:r>
            <a:r>
              <a:rPr lang="zh-TW" altLang="en-US" sz="4000" b="1" dirty="0">
                <a:solidFill>
                  <a:srgbClr val="FF0000"/>
                </a:solidFill>
                <a:latin typeface="微軟正黑體" panose="020B0604030504040204" pitchFamily="34" charset="-120"/>
                <a:ea typeface="微軟正黑體" panose="020B0604030504040204" pitchFamily="34" charset="-120"/>
              </a:rPr>
              <a:t>業者自籌款依獲補助公文核定說明辦理。</a:t>
            </a:r>
            <a:endParaRPr lang="zh-TW" altLang="en-US" sz="4000" b="1" dirty="0">
              <a:latin typeface="標楷體" pitchFamily="65" charset="-120"/>
              <a:ea typeface="標楷體" pitchFamily="65" charset="-120"/>
            </a:endParaRPr>
          </a:p>
        </p:txBody>
      </p:sp>
      <p:sp>
        <p:nvSpPr>
          <p:cNvPr id="2" name="投影片編號版面配置區 1">
            <a:extLst>
              <a:ext uri="{FF2B5EF4-FFF2-40B4-BE49-F238E27FC236}">
                <a16:creationId xmlns:a16="http://schemas.microsoft.com/office/drawing/2014/main" id="{ED3F0D36-817A-463B-B2AD-7BEE915B4E8E}"/>
              </a:ext>
            </a:extLst>
          </p:cNvPr>
          <p:cNvSpPr>
            <a:spLocks noGrp="1"/>
          </p:cNvSpPr>
          <p:nvPr>
            <p:ph type="sldNum" sz="quarter" idx="2"/>
          </p:nvPr>
        </p:nvSpPr>
        <p:spPr/>
        <p:txBody>
          <a:bodyPr/>
          <a:lstStyle/>
          <a:p>
            <a:fld id="{86CB4B4D-7CA3-9044-876B-883B54F8677D}" type="slidenum">
              <a:rPr lang="en-US" altLang="zh-TW" smtClean="0"/>
              <a:t>10</a:t>
            </a:fld>
            <a:endParaRPr lang="zh-TW" altLang="en-US"/>
          </a:p>
        </p:txBody>
      </p:sp>
    </p:spTree>
    <p:extLst>
      <p:ext uri="{BB962C8B-B14F-4D97-AF65-F5344CB8AC3E}">
        <p14:creationId xmlns:p14="http://schemas.microsoft.com/office/powerpoint/2010/main" val="754135329"/>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三</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計畫書修正流程說明</a:t>
            </a:r>
            <a:endParaRPr lang="en-US" altLang="zh-TW" sz="4800" dirty="0">
              <a:latin typeface="微軟正黑體" panose="020B0604030504040204" pitchFamily="34" charset="-120"/>
              <a:ea typeface="微軟正黑體" panose="020B0604030504040204" pitchFamily="34" charset="-120"/>
              <a:cs typeface="+mn-ea"/>
              <a:sym typeface="+mn-lt"/>
            </a:endParaRPr>
          </a:p>
        </p:txBody>
      </p:sp>
      <p:sp>
        <p:nvSpPr>
          <p:cNvPr id="10" name="內容版面配置區 2"/>
          <p:cNvSpPr txBox="1">
            <a:spLocks/>
          </p:cNvSpPr>
          <p:nvPr/>
        </p:nvSpPr>
        <p:spPr>
          <a:xfrm>
            <a:off x="1218759" y="4009843"/>
            <a:ext cx="21946479" cy="286659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852488" indent="-742950" algn="just">
              <a:lnSpc>
                <a:spcPct val="150000"/>
              </a:lnSpc>
              <a:spcBef>
                <a:spcPts val="600"/>
              </a:spcBef>
              <a:buFont typeface="+mj-lt"/>
              <a:buAutoNum type="arabicPeriod"/>
            </a:pPr>
            <a:r>
              <a:rPr lang="zh-TW" altLang="en-US" sz="4000" b="1" dirty="0">
                <a:latin typeface="微軟正黑體" panose="020B0604030504040204" pitchFamily="34" charset="-120"/>
                <a:ea typeface="微軟正黑體" panose="020B0604030504040204" pitchFamily="34" charset="-120"/>
              </a:rPr>
              <a:t>業者修正計畫書、計畫審查意見及回覆說明後，於</a:t>
            </a:r>
            <a:r>
              <a:rPr lang="en-US" altLang="zh-TW" sz="4000" b="1" u="sng" dirty="0">
                <a:solidFill>
                  <a:srgbClr val="FF0000"/>
                </a:solidFill>
                <a:latin typeface="微軟正黑體" panose="020B0604030504040204" pitchFamily="34" charset="-120"/>
                <a:ea typeface="微軟正黑體" panose="020B0604030504040204" pitchFamily="34" charset="-120"/>
              </a:rPr>
              <a:t>06</a:t>
            </a:r>
            <a:r>
              <a:rPr lang="zh-TW" altLang="en-US" sz="4000" b="1" u="sng" dirty="0">
                <a:solidFill>
                  <a:srgbClr val="FF0000"/>
                </a:solidFill>
                <a:latin typeface="微軟正黑體" panose="020B0604030504040204" pitchFamily="34" charset="-120"/>
                <a:ea typeface="微軟正黑體" panose="020B0604030504040204" pitchFamily="34" charset="-120"/>
              </a:rPr>
              <a:t>月</a:t>
            </a:r>
            <a:r>
              <a:rPr lang="en-US" altLang="zh-TW" sz="4000" u="sng" dirty="0">
                <a:solidFill>
                  <a:srgbClr val="FF0000"/>
                </a:solidFill>
                <a:latin typeface="微軟正黑體" panose="020B0604030504040204" pitchFamily="34" charset="-120"/>
                <a:ea typeface="微軟正黑體" panose="020B0604030504040204" pitchFamily="34" charset="-120"/>
              </a:rPr>
              <a:t>24</a:t>
            </a:r>
            <a:r>
              <a:rPr lang="zh-TW" altLang="en-US" sz="4000" b="1" u="sng" dirty="0">
                <a:solidFill>
                  <a:srgbClr val="FF0000"/>
                </a:solidFill>
                <a:latin typeface="微軟正黑體" panose="020B0604030504040204" pitchFamily="34" charset="-120"/>
                <a:ea typeface="微軟正黑體" panose="020B0604030504040204" pitchFamily="34" charset="-120"/>
              </a:rPr>
              <a:t>日前回傳至計畫</a:t>
            </a:r>
            <a:r>
              <a:rPr lang="zh-TW" altLang="en-US" sz="4000" u="sng" dirty="0">
                <a:solidFill>
                  <a:srgbClr val="FF0000"/>
                </a:solidFill>
                <a:latin typeface="微軟正黑體" panose="020B0604030504040204" pitchFamily="34" charset="-120"/>
                <a:ea typeface="微軟正黑體" panose="020B0604030504040204" pitchFamily="34" charset="-120"/>
              </a:rPr>
              <a:t>辦公室之</a:t>
            </a:r>
            <a:r>
              <a:rPr lang="zh-TW" altLang="en-US" sz="4000" b="1" u="sng" dirty="0">
                <a:solidFill>
                  <a:srgbClr val="FF0000"/>
                </a:solidFill>
                <a:latin typeface="微軟正黑體" panose="020B0604030504040204" pitchFamily="34" charset="-120"/>
                <a:ea typeface="微軟正黑體" panose="020B0604030504040204" pitchFamily="34" charset="-120"/>
              </a:rPr>
              <a:t>電子信箱</a:t>
            </a:r>
            <a:r>
              <a:rPr lang="en-US" altLang="zh-TW" sz="3200" b="1" u="sng" dirty="0">
                <a:solidFill>
                  <a:srgbClr val="C00000"/>
                </a:solidFill>
                <a:latin typeface="微軟正黑體" panose="020B0604030504040204" pitchFamily="34" charset="-120"/>
                <a:ea typeface="微軟正黑體" panose="020B0604030504040204" pitchFamily="34" charset="-120"/>
              </a:rPr>
              <a:t>(</a:t>
            </a:r>
            <a:r>
              <a:rPr lang="en-US" altLang="zh-TW" sz="3200" b="1" u="sng" dirty="0">
                <a:solidFill>
                  <a:srgbClr val="C00000"/>
                </a:solidFill>
                <a:latin typeface="微軟正黑體" panose="020B0604030504040204" pitchFamily="34" charset="-120"/>
                <a:ea typeface="微軟正黑體" panose="020B0604030504040204" pitchFamily="34" charset="-120"/>
                <a:hlinkClick r:id="rId4"/>
              </a:rPr>
              <a:t>03458@cpc.org.tw</a:t>
            </a:r>
            <a:r>
              <a:rPr lang="zh-TW" altLang="en-US" sz="3200" b="1" u="sng" dirty="0">
                <a:solidFill>
                  <a:srgbClr val="C00000"/>
                </a:solidFill>
                <a:latin typeface="微軟正黑體" panose="020B0604030504040204" pitchFamily="34" charset="-120"/>
                <a:ea typeface="微軟正黑體" panose="020B0604030504040204" pitchFamily="34" charset="-120"/>
                <a:hlinkClick r:id="rId4"/>
              </a:rPr>
              <a:t>；</a:t>
            </a:r>
            <a:r>
              <a:rPr lang="en-US" altLang="zh-TW" sz="3200" b="1" u="sng" dirty="0">
                <a:solidFill>
                  <a:srgbClr val="C00000"/>
                </a:solidFill>
                <a:latin typeface="微軟正黑體" panose="020B0604030504040204" pitchFamily="34" charset="-120"/>
                <a:ea typeface="微軟正黑體" panose="020B0604030504040204" pitchFamily="34" charset="-120"/>
                <a:hlinkClick r:id="rId4"/>
              </a:rPr>
              <a:t>03195</a:t>
            </a:r>
            <a:r>
              <a:rPr lang="en-US" altLang="zh-TW" sz="3200" u="sng" dirty="0">
                <a:solidFill>
                  <a:srgbClr val="C00000"/>
                </a:solidFill>
                <a:latin typeface="微軟正黑體" panose="020B0604030504040204" pitchFamily="34" charset="-120"/>
                <a:ea typeface="微軟正黑體" panose="020B0604030504040204" pitchFamily="34" charset="-120"/>
                <a:hlinkClick r:id="rId4"/>
              </a:rPr>
              <a:t>@cpc.org.tw</a:t>
            </a:r>
            <a:r>
              <a:rPr lang="en-US" altLang="zh-TW" sz="3200" u="sng" dirty="0">
                <a:solidFill>
                  <a:srgbClr val="C00000"/>
                </a:solidFill>
                <a:latin typeface="微軟正黑體" panose="020B0604030504040204" pitchFamily="34" charset="-120"/>
                <a:ea typeface="微軟正黑體" panose="020B0604030504040204" pitchFamily="34" charset="-120"/>
              </a:rPr>
              <a:t>)</a:t>
            </a:r>
            <a:endParaRPr lang="en-US" altLang="zh-TW" sz="3200" b="1" dirty="0">
              <a:latin typeface="微軟正黑體" panose="020B0604030504040204" pitchFamily="34" charset="-120"/>
              <a:ea typeface="微軟正黑體" panose="020B0604030504040204" pitchFamily="34" charset="-120"/>
            </a:endParaRPr>
          </a:p>
          <a:p>
            <a:pPr marL="852488" indent="-742950" algn="just">
              <a:lnSpc>
                <a:spcPct val="150000"/>
              </a:lnSpc>
              <a:spcBef>
                <a:spcPts val="600"/>
              </a:spcBef>
              <a:buFont typeface="+mj-lt"/>
              <a:buAutoNum type="arabicPeriod"/>
            </a:pPr>
            <a:r>
              <a:rPr lang="zh-TW" altLang="en-US" sz="4000" b="1" dirty="0">
                <a:latin typeface="微軟正黑體" panose="020B0604030504040204" pitchFamily="34" charset="-120"/>
                <a:ea typeface="微軟正黑體" panose="020B0604030504040204" pitchFamily="34" charset="-120"/>
              </a:rPr>
              <a:t>計畫辦公室將通知審查委員覆核業者修正計畫書之相關電子檔資料</a:t>
            </a:r>
            <a:endParaRPr lang="en-US" altLang="zh-TW" sz="4000" b="1" dirty="0">
              <a:latin typeface="微軟正黑體" panose="020B0604030504040204" pitchFamily="34" charset="-120"/>
              <a:ea typeface="微軟正黑體" panose="020B0604030504040204" pitchFamily="34" charset="-120"/>
            </a:endParaRPr>
          </a:p>
          <a:p>
            <a:pPr marL="852488" indent="-742950" algn="just">
              <a:lnSpc>
                <a:spcPct val="150000"/>
              </a:lnSpc>
              <a:spcBef>
                <a:spcPts val="600"/>
              </a:spcBef>
              <a:buFont typeface="+mj-lt"/>
              <a:buAutoNum type="arabicPeriod"/>
            </a:pPr>
            <a:r>
              <a:rPr lang="zh-TW" altLang="en-US" sz="4000" b="1" dirty="0">
                <a:latin typeface="微軟正黑體" panose="020B0604030504040204" pitchFamily="34" charset="-120"/>
                <a:ea typeface="微軟正黑體" panose="020B0604030504040204" pitchFamily="34" charset="-120"/>
              </a:rPr>
              <a:t>覆核：</a:t>
            </a:r>
            <a:endParaRPr lang="en-US" altLang="zh-TW" sz="4000" b="1" dirty="0">
              <a:latin typeface="微軟正黑體" panose="020B0604030504040204" pitchFamily="34" charset="-120"/>
              <a:ea typeface="微軟正黑體" panose="020B0604030504040204" pitchFamily="34" charset="-120"/>
            </a:endParaRPr>
          </a:p>
          <a:p>
            <a:pPr marL="623888" indent="-514350" algn="just">
              <a:lnSpc>
                <a:spcPct val="150000"/>
              </a:lnSpc>
              <a:buFont typeface="Calibri" panose="020F0502020204030204" pitchFamily="34" charset="0"/>
              <a:buAutoNum type="arabicPeriod"/>
            </a:pPr>
            <a:endParaRPr lang="zh-TW" altLang="en-US" sz="4000" b="1" dirty="0">
              <a:latin typeface="標楷體" panose="03000509000000000000" pitchFamily="65" charset="-120"/>
              <a:ea typeface="標楷體" panose="03000509000000000000" pitchFamily="65" charset="-120"/>
            </a:endParaRPr>
          </a:p>
        </p:txBody>
      </p:sp>
      <p:graphicFrame>
        <p:nvGraphicFramePr>
          <p:cNvPr id="11" name="表格 10"/>
          <p:cNvGraphicFramePr>
            <a:graphicFrameLocks noGrp="1"/>
          </p:cNvGraphicFramePr>
          <p:nvPr>
            <p:extLst>
              <p:ext uri="{D42A27DB-BD31-4B8C-83A1-F6EECF244321}">
                <p14:modId xmlns:p14="http://schemas.microsoft.com/office/powerpoint/2010/main" val="2546230436"/>
              </p:ext>
            </p:extLst>
          </p:nvPr>
        </p:nvGraphicFramePr>
        <p:xfrm>
          <a:off x="3945465" y="6965461"/>
          <a:ext cx="17001070" cy="5266910"/>
        </p:xfrm>
        <a:graphic>
          <a:graphicData uri="http://schemas.openxmlformats.org/drawingml/2006/table">
            <a:tbl>
              <a:tblPr firstRow="1" bandRow="1">
                <a:tableStyleId>{5C22544A-7EE6-4342-B048-85BDC9FD1C3A}</a:tableStyleId>
              </a:tblPr>
              <a:tblGrid>
                <a:gridCol w="8500535">
                  <a:extLst>
                    <a:ext uri="{9D8B030D-6E8A-4147-A177-3AD203B41FA5}">
                      <a16:colId xmlns:a16="http://schemas.microsoft.com/office/drawing/2014/main" val="20000"/>
                    </a:ext>
                  </a:extLst>
                </a:gridCol>
                <a:gridCol w="8500535">
                  <a:extLst>
                    <a:ext uri="{9D8B030D-6E8A-4147-A177-3AD203B41FA5}">
                      <a16:colId xmlns:a16="http://schemas.microsoft.com/office/drawing/2014/main" val="20001"/>
                    </a:ext>
                  </a:extLst>
                </a:gridCol>
              </a:tblGrid>
              <a:tr h="696585">
                <a:tc>
                  <a:txBody>
                    <a:bodyPr/>
                    <a:lstStyle/>
                    <a:p>
                      <a:pPr algn="ctr"/>
                      <a:r>
                        <a:rPr lang="zh-TW" altLang="en-US" sz="4000" b="1" spc="600" dirty="0">
                          <a:latin typeface="微軟正黑體" panose="020B0604030504040204" pitchFamily="34" charset="-120"/>
                          <a:ea typeface="微軟正黑體" panose="020B0604030504040204" pitchFamily="34" charset="-120"/>
                        </a:rPr>
                        <a:t>通過</a:t>
                      </a:r>
                    </a:p>
                  </a:txBody>
                  <a:tcPr marL="91441" marR="91441" marT="45679" marB="45679">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zh-TW" altLang="en-US" sz="4000" b="1" spc="600" dirty="0">
                          <a:latin typeface="微軟正黑體" panose="020B0604030504040204" pitchFamily="34" charset="-120"/>
                          <a:ea typeface="微軟正黑體" panose="020B0604030504040204" pitchFamily="34" charset="-120"/>
                        </a:rPr>
                        <a:t>不通過</a:t>
                      </a:r>
                    </a:p>
                  </a:txBody>
                  <a:tcPr marL="91441" marR="91441" marT="45679" marB="45679">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2736181">
                <a:tc>
                  <a:txBody>
                    <a:bodyPr/>
                    <a:lstStyle/>
                    <a:p>
                      <a:pPr marL="265113" indent="-265113" algn="just"/>
                      <a:r>
                        <a:rPr lang="en-US" altLang="zh-TW" sz="4000" b="1" dirty="0">
                          <a:latin typeface="微軟正黑體" panose="020B0604030504040204" pitchFamily="34" charset="-120"/>
                          <a:ea typeface="微軟正黑體" panose="020B0604030504040204" pitchFamily="34" charset="-120"/>
                        </a:rPr>
                        <a:t>A.</a:t>
                      </a:r>
                      <a:r>
                        <a:rPr lang="zh-TW" altLang="en-US" sz="4000" b="1" dirty="0">
                          <a:latin typeface="微軟正黑體" panose="020B0604030504040204" pitchFamily="34" charset="-120"/>
                          <a:ea typeface="微軟正黑體" panose="020B0604030504040204" pitchFamily="34" charset="-120"/>
                        </a:rPr>
                        <a:t>審查委員覆核通過由計畫辦公室專員通知業者。</a:t>
                      </a:r>
                      <a:endParaRPr lang="en-US" altLang="zh-TW" sz="4000" b="1" dirty="0">
                        <a:latin typeface="微軟正黑體" panose="020B0604030504040204" pitchFamily="34" charset="-120"/>
                        <a:ea typeface="微軟正黑體" panose="020B0604030504040204" pitchFamily="34" charset="-120"/>
                      </a:endParaRPr>
                    </a:p>
                    <a:p>
                      <a:pPr marL="265113" indent="-265113" algn="just"/>
                      <a:r>
                        <a:rPr lang="en-US" altLang="zh-TW" sz="4000" b="1" dirty="0">
                          <a:latin typeface="微軟正黑體" panose="020B0604030504040204" pitchFamily="34" charset="-120"/>
                          <a:ea typeface="微軟正黑體" panose="020B0604030504040204" pitchFamily="34" charset="-120"/>
                        </a:rPr>
                        <a:t>B.</a:t>
                      </a:r>
                      <a:r>
                        <a:rPr lang="zh-TW" altLang="en-US" sz="4000" b="1" dirty="0">
                          <a:latin typeface="微軟正黑體" panose="020B0604030504040204" pitchFamily="34" charset="-120"/>
                          <a:ea typeface="微軟正黑體" panose="020B0604030504040204" pitchFamily="34" charset="-120"/>
                        </a:rPr>
                        <a:t>財務審查通過由正風聯合會計師事務所將通過財務資料傳送業者。</a:t>
                      </a:r>
                    </a:p>
                  </a:txBody>
                  <a:tcPr marL="91441" marR="91441" marT="45679" marB="45679">
                    <a:lnL w="12700" cap="flat" cmpd="sng" algn="ctr">
                      <a:solidFill>
                        <a:schemeClr val="tx1"/>
                      </a:solidFill>
                      <a:prstDash val="solid"/>
                      <a:round/>
                      <a:headEnd type="none" w="med" len="med"/>
                      <a:tailEnd type="none" w="med" len="med"/>
                    </a:lnL>
                  </a:tcPr>
                </a:tc>
                <a:tc>
                  <a:txBody>
                    <a:bodyPr/>
                    <a:lstStyle/>
                    <a:p>
                      <a:pPr marL="266700" marR="0" indent="-266700" algn="just" defTabSz="914400" rtl="0" eaLnBrk="1" fontAlgn="auto" latinLnBrk="0" hangingPunct="1">
                        <a:lnSpc>
                          <a:spcPct val="100000"/>
                        </a:lnSpc>
                        <a:spcBef>
                          <a:spcPts val="0"/>
                        </a:spcBef>
                        <a:spcAft>
                          <a:spcPts val="0"/>
                        </a:spcAft>
                        <a:buClrTx/>
                        <a:buSzTx/>
                        <a:buFontTx/>
                        <a:buNone/>
                        <a:tabLst/>
                        <a:defRPr/>
                      </a:pPr>
                      <a:r>
                        <a:rPr kumimoji="0" lang="en-US" altLang="zh-TW" sz="4000" b="1" kern="1200" dirty="0">
                          <a:solidFill>
                            <a:schemeClr val="dk1"/>
                          </a:solidFill>
                          <a:latin typeface="微軟正黑體" panose="020B0604030504040204" pitchFamily="34" charset="-120"/>
                          <a:ea typeface="微軟正黑體" panose="020B0604030504040204" pitchFamily="34" charset="-120"/>
                          <a:cs typeface="+mn-cs"/>
                        </a:rPr>
                        <a:t>A.</a:t>
                      </a:r>
                      <a:r>
                        <a:rPr kumimoji="0" lang="zh-TW" altLang="en-US" sz="4000" b="1" kern="1200" dirty="0">
                          <a:solidFill>
                            <a:schemeClr val="dk1"/>
                          </a:solidFill>
                          <a:latin typeface="微軟正黑體" panose="020B0604030504040204" pitchFamily="34" charset="-120"/>
                          <a:ea typeface="微軟正黑體" panose="020B0604030504040204" pitchFamily="34" charset="-120"/>
                          <a:cs typeface="+mn-cs"/>
                        </a:rPr>
                        <a:t>技術部分由計畫辦公室聯繫再次進行相關資料修正後，並請審查委員覆核。</a:t>
                      </a:r>
                      <a:endParaRPr kumimoji="0" lang="en-US" altLang="zh-TW" sz="4000" b="1" kern="1200" dirty="0">
                        <a:solidFill>
                          <a:schemeClr val="dk1"/>
                        </a:solidFill>
                        <a:latin typeface="微軟正黑體" panose="020B0604030504040204" pitchFamily="34" charset="-120"/>
                        <a:ea typeface="微軟正黑體" panose="020B0604030504040204" pitchFamily="34" charset="-120"/>
                        <a:cs typeface="+mn-cs"/>
                      </a:endParaRPr>
                    </a:p>
                    <a:p>
                      <a:pPr marL="266700" marR="0" indent="-266700" algn="just" defTabSz="914400" rtl="0" eaLnBrk="1" fontAlgn="auto" latinLnBrk="0" hangingPunct="1">
                        <a:lnSpc>
                          <a:spcPct val="100000"/>
                        </a:lnSpc>
                        <a:spcBef>
                          <a:spcPts val="0"/>
                        </a:spcBef>
                        <a:spcAft>
                          <a:spcPts val="0"/>
                        </a:spcAft>
                        <a:buClrTx/>
                        <a:buSzTx/>
                        <a:buFontTx/>
                        <a:buNone/>
                        <a:tabLst/>
                        <a:defRPr/>
                      </a:pPr>
                      <a:r>
                        <a:rPr kumimoji="0" lang="en-US" altLang="zh-TW" sz="4000" b="1" kern="1200" dirty="0">
                          <a:solidFill>
                            <a:schemeClr val="dk1"/>
                          </a:solidFill>
                          <a:latin typeface="微軟正黑體" panose="020B0604030504040204" pitchFamily="34" charset="-120"/>
                          <a:ea typeface="微軟正黑體" panose="020B0604030504040204" pitchFamily="34" charset="-120"/>
                          <a:cs typeface="+mn-cs"/>
                        </a:rPr>
                        <a:t>B.</a:t>
                      </a:r>
                      <a:r>
                        <a:rPr kumimoji="0" lang="zh-TW" altLang="en-US" sz="4000" b="1" kern="1200" dirty="0">
                          <a:solidFill>
                            <a:schemeClr val="dk1"/>
                          </a:solidFill>
                          <a:latin typeface="微軟正黑體" panose="020B0604030504040204" pitchFamily="34" charset="-120"/>
                          <a:ea typeface="微軟正黑體" panose="020B0604030504040204" pitchFamily="34" charset="-120"/>
                          <a:cs typeface="+mn-cs"/>
                        </a:rPr>
                        <a:t>財務</a:t>
                      </a:r>
                      <a:r>
                        <a:rPr lang="zh-TW" altLang="en-US" sz="4000" b="1" dirty="0">
                          <a:latin typeface="微軟正黑體" panose="020B0604030504040204" pitchFamily="34" charset="-120"/>
                          <a:ea typeface="微軟正黑體" panose="020B0604030504040204" pitchFamily="34" charset="-120"/>
                        </a:rPr>
                        <a:t>由正風聯合會計師事務所通知財務資料需修正處。</a:t>
                      </a:r>
                      <a:endParaRPr kumimoji="0" lang="zh-TW" altLang="en-US" sz="4000" b="1" kern="1200" dirty="0">
                        <a:solidFill>
                          <a:schemeClr val="dk1"/>
                        </a:solidFill>
                        <a:latin typeface="微軟正黑體" panose="020B0604030504040204" pitchFamily="34" charset="-120"/>
                        <a:ea typeface="微軟正黑體" panose="020B0604030504040204" pitchFamily="34" charset="-120"/>
                        <a:cs typeface="+mn-cs"/>
                      </a:endParaRPr>
                    </a:p>
                  </a:txBody>
                  <a:tcPr marL="91441" marR="91441" marT="45679" marB="45679">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610936">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TW" altLang="en-US" sz="4000" b="1" dirty="0">
                          <a:solidFill>
                            <a:srgbClr val="C00000"/>
                          </a:solidFill>
                          <a:latin typeface="微軟正黑體" panose="020B0604030504040204" pitchFamily="34" charset="-120"/>
                          <a:ea typeface="微軟正黑體" panose="020B0604030504040204" pitchFamily="34" charset="-120"/>
                        </a:rPr>
                        <a:t>上述</a:t>
                      </a:r>
                      <a:r>
                        <a:rPr lang="en-US" altLang="zh-TW" sz="4000" b="1" dirty="0">
                          <a:solidFill>
                            <a:srgbClr val="C00000"/>
                          </a:solidFill>
                          <a:latin typeface="微軟正黑體" panose="020B0604030504040204" pitchFamily="34" charset="-120"/>
                          <a:ea typeface="微軟正黑體" panose="020B0604030504040204" pitchFamily="34" charset="-120"/>
                        </a:rPr>
                        <a:t>A</a:t>
                      </a:r>
                      <a:r>
                        <a:rPr lang="zh-TW" altLang="en-US" sz="4000" b="1" dirty="0">
                          <a:solidFill>
                            <a:srgbClr val="C00000"/>
                          </a:solidFill>
                          <a:latin typeface="微軟正黑體" panose="020B0604030504040204" pitchFamily="34" charset="-120"/>
                          <a:ea typeface="微軟正黑體" panose="020B0604030504040204" pitchFamily="34" charset="-120"/>
                        </a:rPr>
                        <a:t>、</a:t>
                      </a:r>
                      <a:r>
                        <a:rPr lang="en-US" altLang="zh-TW" sz="4000" b="1" dirty="0">
                          <a:solidFill>
                            <a:srgbClr val="C00000"/>
                          </a:solidFill>
                          <a:latin typeface="微軟正黑體" panose="020B0604030504040204" pitchFamily="34" charset="-120"/>
                          <a:ea typeface="微軟正黑體" panose="020B0604030504040204" pitchFamily="34" charset="-120"/>
                        </a:rPr>
                        <a:t>B</a:t>
                      </a:r>
                      <a:r>
                        <a:rPr lang="zh-TW" altLang="en-US" sz="4000" b="1" dirty="0">
                          <a:solidFill>
                            <a:srgbClr val="C00000"/>
                          </a:solidFill>
                          <a:latin typeface="微軟正黑體" panose="020B0604030504040204" pitchFamily="34" charset="-120"/>
                          <a:ea typeface="微軟正黑體" panose="020B0604030504040204" pitchFamily="34" charset="-120"/>
                        </a:rPr>
                        <a:t>兩項均通過，請業者膠裝計畫書並準備後續簽約事宜。</a:t>
                      </a:r>
                    </a:p>
                  </a:txBody>
                  <a:tcPr marL="91441" marR="91441" marT="45679" marB="456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3">
                        <a:lumMod val="20000"/>
                        <a:lumOff val="8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zh-TW" altLang="en-US" sz="2000" kern="1200" dirty="0">
                        <a:solidFill>
                          <a:schemeClr val="dk1"/>
                        </a:solidFill>
                        <a:latin typeface="標楷體" pitchFamily="65" charset="-120"/>
                        <a:ea typeface="標楷體" pitchFamily="65" charset="-120"/>
                        <a:cs typeface="+mn-cs"/>
                      </a:endParaRPr>
                    </a:p>
                  </a:txBody>
                  <a:tcPr/>
                </a:tc>
                <a:extLst>
                  <a:ext uri="{0D108BD9-81ED-4DB2-BD59-A6C34878D82A}">
                    <a16:rowId xmlns:a16="http://schemas.microsoft.com/office/drawing/2014/main" val="10002"/>
                  </a:ext>
                </a:extLst>
              </a:tr>
              <a:tr h="725636">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kumimoji="0" lang="zh-TW" altLang="en-US" sz="4000" b="1" kern="1200" dirty="0">
                        <a:solidFill>
                          <a:srgbClr val="0000FF"/>
                        </a:solidFill>
                        <a:latin typeface="微軟正黑體" panose="020B0604030504040204" pitchFamily="34" charset="-120"/>
                        <a:ea typeface="微軟正黑體" panose="020B0604030504040204" pitchFamily="34" charset="-120"/>
                        <a:cs typeface="+mn-cs"/>
                      </a:endParaRPr>
                    </a:p>
                  </a:txBody>
                  <a:tcPr marL="91441" marR="91441" marT="45679" marB="4567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3">
                        <a:lumMod val="20000"/>
                        <a:lumOff val="80000"/>
                      </a:schemeClr>
                    </a:solidFill>
                  </a:tcPr>
                </a:tc>
                <a:tc hMerge="1">
                  <a:txBody>
                    <a:bodyPr/>
                    <a:lstStyle/>
                    <a:p>
                      <a:endParaRPr lang="zh-TW" altLang="en-US"/>
                    </a:p>
                  </a:txBody>
                  <a:tcPr/>
                </a:tc>
                <a:extLst>
                  <a:ext uri="{0D108BD9-81ED-4DB2-BD59-A6C34878D82A}">
                    <a16:rowId xmlns:a16="http://schemas.microsoft.com/office/drawing/2014/main" val="10003"/>
                  </a:ext>
                </a:extLst>
              </a:tr>
            </a:tbl>
          </a:graphicData>
        </a:graphic>
      </p:graphicFrame>
      <p:sp>
        <p:nvSpPr>
          <p:cNvPr id="2" name="投影片編號版面配置區 1">
            <a:extLst>
              <a:ext uri="{FF2B5EF4-FFF2-40B4-BE49-F238E27FC236}">
                <a16:creationId xmlns:a16="http://schemas.microsoft.com/office/drawing/2014/main" id="{CC63FA0B-D778-4F64-B5FC-5C24F5093253}"/>
              </a:ext>
            </a:extLst>
          </p:cNvPr>
          <p:cNvSpPr>
            <a:spLocks noGrp="1"/>
          </p:cNvSpPr>
          <p:nvPr>
            <p:ph type="sldNum" sz="quarter" idx="2"/>
          </p:nvPr>
        </p:nvSpPr>
        <p:spPr/>
        <p:txBody>
          <a:bodyPr/>
          <a:lstStyle/>
          <a:p>
            <a:fld id="{86CB4B4D-7CA3-9044-876B-883B54F8677D}" type="slidenum">
              <a:rPr lang="en-US" altLang="zh-TW" smtClean="0"/>
              <a:t>11</a:t>
            </a:fld>
            <a:endParaRPr lang="zh-TW" altLang="en-US"/>
          </a:p>
        </p:txBody>
      </p:sp>
    </p:spTree>
    <p:extLst>
      <p:ext uri="{BB962C8B-B14F-4D97-AF65-F5344CB8AC3E}">
        <p14:creationId xmlns:p14="http://schemas.microsoft.com/office/powerpoint/2010/main" val="232084776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三</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計畫書修正流程說明</a:t>
            </a:r>
            <a:endParaRPr lang="en-US" altLang="zh-TW" sz="4800" dirty="0">
              <a:latin typeface="微軟正黑體" panose="020B0604030504040204" pitchFamily="34" charset="-120"/>
              <a:ea typeface="微軟正黑體" panose="020B0604030504040204" pitchFamily="34" charset="-120"/>
              <a:cs typeface="+mn-ea"/>
              <a:sym typeface="+mn-lt"/>
            </a:endParaRPr>
          </a:p>
        </p:txBody>
      </p:sp>
      <p:sp>
        <p:nvSpPr>
          <p:cNvPr id="12" name="矩形 11"/>
          <p:cNvSpPr/>
          <p:nvPr/>
        </p:nvSpPr>
        <p:spPr>
          <a:xfrm>
            <a:off x="1107350" y="4424772"/>
            <a:ext cx="22343200" cy="4478149"/>
          </a:xfrm>
          <a:prstGeom prst="rect">
            <a:avLst/>
          </a:prstGeom>
        </p:spPr>
        <p:txBody>
          <a:bodyPr wrap="square">
            <a:spAutoFit/>
          </a:bodyPr>
          <a:lstStyle/>
          <a:p>
            <a:pPr marL="623888" indent="-514350" algn="just">
              <a:lnSpc>
                <a:spcPct val="150000"/>
              </a:lnSpc>
              <a:buFont typeface="Calibri" panose="020F0502020204030204" pitchFamily="34" charset="0"/>
              <a:buAutoNum type="arabicPeriod" startAt="4"/>
            </a:pPr>
            <a:r>
              <a:rPr lang="zh-TW" altLang="en-US" sz="4000" b="1" dirty="0">
                <a:latin typeface="微軟正黑體" panose="020B0604030504040204" pitchFamily="34" charset="-120"/>
                <a:ea typeface="微軟正黑體" panose="020B0604030504040204" pitchFamily="34" charset="-120"/>
              </a:rPr>
              <a:t>內容修正注意事項</a:t>
            </a:r>
            <a:r>
              <a:rPr lang="en-US" altLang="zh-TW" sz="4000" b="1" dirty="0">
                <a:latin typeface="微軟正黑體" panose="020B0604030504040204" pitchFamily="34" charset="-120"/>
                <a:ea typeface="微軟正黑體" panose="020B0604030504040204" pitchFamily="34" charset="-120"/>
              </a:rPr>
              <a:t>:</a:t>
            </a:r>
          </a:p>
          <a:p>
            <a:pPr marL="109538" algn="just">
              <a:lnSpc>
                <a:spcPct val="150000"/>
              </a:lnSpc>
            </a:pPr>
            <a:r>
              <a:rPr lang="zh-TW" altLang="en-US" sz="4000" dirty="0">
                <a:latin typeface="微軟正黑體" panose="020B0604030504040204" pitchFamily="34" charset="-120"/>
                <a:ea typeface="微軟正黑體" panose="020B0604030504040204" pitchFamily="34" charset="-120"/>
              </a:rPr>
              <a:t>   </a:t>
            </a:r>
            <a:r>
              <a:rPr lang="en-US" altLang="zh-TW" sz="4000" dirty="0">
                <a:latin typeface="微軟正黑體" panose="020B0604030504040204" pitchFamily="34" charset="-120"/>
                <a:ea typeface="微軟正黑體" panose="020B0604030504040204" pitchFamily="34" charset="-120"/>
              </a:rPr>
              <a:t>A.</a:t>
            </a:r>
            <a:r>
              <a:rPr lang="zh-TW" altLang="zh-TW" sz="4000" dirty="0">
                <a:latin typeface="微軟正黑體" panose="020B0604030504040204" pitchFamily="34" charset="-120"/>
                <a:ea typeface="微軟正黑體" panose="020B0604030504040204" pitchFamily="34" charset="-120"/>
              </a:rPr>
              <a:t>預期效益</a:t>
            </a:r>
            <a:endParaRPr lang="en-US" altLang="zh-TW" sz="4000" dirty="0">
              <a:latin typeface="微軟正黑體" panose="020B0604030504040204" pitchFamily="34" charset="-120"/>
              <a:ea typeface="微軟正黑體" panose="020B0604030504040204" pitchFamily="34" charset="-120"/>
            </a:endParaRPr>
          </a:p>
          <a:p>
            <a:pPr marL="109538" algn="just">
              <a:lnSpc>
                <a:spcPct val="150000"/>
              </a:lnSpc>
            </a:pPr>
            <a:endParaRPr lang="en-US" altLang="zh-TW" sz="4000" dirty="0">
              <a:latin typeface="微軟正黑體" panose="020B0604030504040204" pitchFamily="34" charset="-120"/>
              <a:ea typeface="微軟正黑體" panose="020B0604030504040204" pitchFamily="34" charset="-120"/>
            </a:endParaRPr>
          </a:p>
          <a:p>
            <a:pPr marL="109538" algn="just">
              <a:lnSpc>
                <a:spcPct val="150000"/>
              </a:lnSpc>
            </a:pPr>
            <a:endParaRPr lang="zh-TW" altLang="zh-TW" dirty="0"/>
          </a:p>
          <a:p>
            <a:pPr marL="109538" algn="just">
              <a:lnSpc>
                <a:spcPct val="150000"/>
              </a:lnSpc>
            </a:pPr>
            <a:endParaRPr lang="zh-TW" altLang="en-US" sz="4000" b="1" dirty="0">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96A5CF63-9D7A-470C-84BA-037BD85F2AF0}"/>
              </a:ext>
            </a:extLst>
          </p:cNvPr>
          <p:cNvSpPr>
            <a:spLocks noGrp="1"/>
          </p:cNvSpPr>
          <p:nvPr>
            <p:ph type="sldNum" sz="quarter" idx="2"/>
          </p:nvPr>
        </p:nvSpPr>
        <p:spPr/>
        <p:txBody>
          <a:bodyPr/>
          <a:lstStyle/>
          <a:p>
            <a:fld id="{86CB4B4D-7CA3-9044-876B-883B54F8677D}" type="slidenum">
              <a:rPr lang="en-US" altLang="zh-TW" smtClean="0"/>
              <a:t>12</a:t>
            </a:fld>
            <a:endParaRPr lang="zh-TW" altLang="en-US"/>
          </a:p>
        </p:txBody>
      </p:sp>
      <p:pic>
        <p:nvPicPr>
          <p:cNvPr id="3" name="圖片 2"/>
          <p:cNvPicPr>
            <a:picLocks noChangeAspect="1"/>
          </p:cNvPicPr>
          <p:nvPr/>
        </p:nvPicPr>
        <p:blipFill>
          <a:blip r:embed="rId4"/>
          <a:stretch>
            <a:fillRect/>
          </a:stretch>
        </p:blipFill>
        <p:spPr>
          <a:xfrm>
            <a:off x="10749602" y="4234043"/>
            <a:ext cx="10699042" cy="8867413"/>
          </a:xfrm>
          <a:prstGeom prst="rect">
            <a:avLst/>
          </a:prstGeom>
        </p:spPr>
      </p:pic>
      <p:sp>
        <p:nvSpPr>
          <p:cNvPr id="4" name="矩形 3"/>
          <p:cNvSpPr/>
          <p:nvPr/>
        </p:nvSpPr>
        <p:spPr>
          <a:xfrm>
            <a:off x="1548693" y="6578619"/>
            <a:ext cx="7814395" cy="830997"/>
          </a:xfrm>
          <a:prstGeom prst="rect">
            <a:avLst/>
          </a:prstGeom>
          <a:solidFill>
            <a:srgbClr val="FFFF00"/>
          </a:solidFill>
        </p:spPr>
        <p:txBody>
          <a:bodyPr wrap="square">
            <a:spAutoFit/>
          </a:bodyPr>
          <a:lstStyle/>
          <a:p>
            <a:r>
              <a:rPr lang="en-US" altLang="zh-TW" sz="4800" dirty="0">
                <a:solidFill>
                  <a:srgbClr val="FF0000"/>
                </a:solidFill>
                <a:latin typeface="微軟正黑體" panose="020B0604030504040204" pitchFamily="34" charset="-120"/>
                <a:ea typeface="微軟正黑體" panose="020B0604030504040204" pitchFamily="34" charset="-120"/>
              </a:rPr>
              <a:t> </a:t>
            </a:r>
            <a:r>
              <a:rPr lang="zh-TW" altLang="en-US" sz="4800" dirty="0">
                <a:solidFill>
                  <a:srgbClr val="FF0000"/>
                </a:solidFill>
                <a:latin typeface="微軟正黑體" panose="020B0604030504040204" pitchFamily="34" charset="-120"/>
                <a:ea typeface="微軟正黑體" panose="020B0604030504040204" pitchFamily="34" charset="-120"/>
              </a:rPr>
              <a:t>請依照審查計畫書填寫</a:t>
            </a:r>
            <a:endParaRPr lang="zh-TW" altLang="en-US" sz="4400" dirty="0"/>
          </a:p>
        </p:txBody>
      </p:sp>
    </p:spTree>
    <p:extLst>
      <p:ext uri="{BB962C8B-B14F-4D97-AF65-F5344CB8AC3E}">
        <p14:creationId xmlns:p14="http://schemas.microsoft.com/office/powerpoint/2010/main" val="262334066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三</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計畫書修正流程說明</a:t>
            </a:r>
            <a:endParaRPr lang="en-US" altLang="zh-TW" sz="4800" dirty="0">
              <a:latin typeface="微軟正黑體" panose="020B0604030504040204" pitchFamily="34" charset="-120"/>
              <a:ea typeface="微軟正黑體" panose="020B0604030504040204" pitchFamily="34" charset="-120"/>
              <a:cs typeface="+mn-ea"/>
              <a:sym typeface="+mn-lt"/>
            </a:endParaRPr>
          </a:p>
        </p:txBody>
      </p:sp>
      <p:sp>
        <p:nvSpPr>
          <p:cNvPr id="2" name="投影片編號版面配置區 1">
            <a:extLst>
              <a:ext uri="{FF2B5EF4-FFF2-40B4-BE49-F238E27FC236}">
                <a16:creationId xmlns:a16="http://schemas.microsoft.com/office/drawing/2014/main" id="{96A5CF63-9D7A-470C-84BA-037BD85F2AF0}"/>
              </a:ext>
            </a:extLst>
          </p:cNvPr>
          <p:cNvSpPr>
            <a:spLocks noGrp="1"/>
          </p:cNvSpPr>
          <p:nvPr>
            <p:ph type="sldNum" sz="quarter" idx="2"/>
          </p:nvPr>
        </p:nvSpPr>
        <p:spPr/>
        <p:txBody>
          <a:bodyPr/>
          <a:lstStyle/>
          <a:p>
            <a:fld id="{86CB4B4D-7CA3-9044-876B-883B54F8677D}" type="slidenum">
              <a:rPr lang="en-US" altLang="zh-TW" smtClean="0"/>
              <a:t>13</a:t>
            </a:fld>
            <a:endParaRPr lang="zh-TW" altLang="en-US"/>
          </a:p>
        </p:txBody>
      </p:sp>
      <p:sp>
        <p:nvSpPr>
          <p:cNvPr id="11" name="矩形 10"/>
          <p:cNvSpPr/>
          <p:nvPr/>
        </p:nvSpPr>
        <p:spPr>
          <a:xfrm>
            <a:off x="1548693" y="6578619"/>
            <a:ext cx="7814395" cy="1569660"/>
          </a:xfrm>
          <a:prstGeom prst="rect">
            <a:avLst/>
          </a:prstGeom>
          <a:solidFill>
            <a:srgbClr val="FFFF00"/>
          </a:solidFill>
        </p:spPr>
        <p:txBody>
          <a:bodyPr wrap="square">
            <a:spAutoFit/>
          </a:bodyPr>
          <a:lstStyle/>
          <a:p>
            <a:r>
              <a:rPr lang="en-US" altLang="zh-TW" sz="4800" dirty="0">
                <a:solidFill>
                  <a:srgbClr val="FF0000"/>
                </a:solidFill>
                <a:latin typeface="微軟正黑體" panose="020B0604030504040204" pitchFamily="34" charset="-120"/>
                <a:ea typeface="微軟正黑體" panose="020B0604030504040204" pitchFamily="34" charset="-120"/>
              </a:rPr>
              <a:t> </a:t>
            </a:r>
            <a:r>
              <a:rPr lang="zh-TW" altLang="en-US" sz="4800" dirty="0">
                <a:solidFill>
                  <a:srgbClr val="FF0000"/>
                </a:solidFill>
                <a:latin typeface="微軟正黑體" panose="020B0604030504040204" pitchFamily="34" charset="-120"/>
                <a:ea typeface="微軟正黑體" panose="020B0604030504040204" pitchFamily="34" charset="-120"/>
              </a:rPr>
              <a:t>請依照審查計畫書填寫</a:t>
            </a:r>
            <a:endParaRPr lang="en-US" altLang="zh-TW" sz="4800" dirty="0">
              <a:solidFill>
                <a:srgbClr val="FF0000"/>
              </a:solidFill>
              <a:latin typeface="微軟正黑體" panose="020B0604030504040204" pitchFamily="34" charset="-120"/>
              <a:ea typeface="微軟正黑體" panose="020B0604030504040204" pitchFamily="34" charset="-120"/>
            </a:endParaRPr>
          </a:p>
          <a:p>
            <a:r>
              <a:rPr lang="zh-TW" altLang="en-US" sz="4800" dirty="0">
                <a:solidFill>
                  <a:srgbClr val="FF0000"/>
                </a:solidFill>
                <a:latin typeface="微軟正黑體" panose="020B0604030504040204" pitchFamily="34" charset="-120"/>
                <a:ea typeface="微軟正黑體" panose="020B0604030504040204" pitchFamily="34" charset="-120"/>
              </a:rPr>
              <a:t>如無該項編列請填「－」</a:t>
            </a:r>
            <a:endParaRPr lang="zh-TW" altLang="en-US" sz="4400" dirty="0"/>
          </a:p>
        </p:txBody>
      </p:sp>
      <p:pic>
        <p:nvPicPr>
          <p:cNvPr id="5" name="圖片 4"/>
          <p:cNvPicPr>
            <a:picLocks noChangeAspect="1"/>
          </p:cNvPicPr>
          <p:nvPr/>
        </p:nvPicPr>
        <p:blipFill>
          <a:blip r:embed="rId4"/>
          <a:stretch>
            <a:fillRect/>
          </a:stretch>
        </p:blipFill>
        <p:spPr>
          <a:xfrm>
            <a:off x="11746784" y="4127458"/>
            <a:ext cx="10671358" cy="8973998"/>
          </a:xfrm>
          <a:prstGeom prst="rect">
            <a:avLst/>
          </a:prstGeom>
        </p:spPr>
      </p:pic>
      <p:sp>
        <p:nvSpPr>
          <p:cNvPr id="6" name="矩形 5"/>
          <p:cNvSpPr/>
          <p:nvPr/>
        </p:nvSpPr>
        <p:spPr>
          <a:xfrm>
            <a:off x="1086679" y="4159758"/>
            <a:ext cx="12192000" cy="1323439"/>
          </a:xfrm>
          <a:prstGeom prst="rect">
            <a:avLst/>
          </a:prstGeom>
        </p:spPr>
        <p:txBody>
          <a:bodyPr>
            <a:spAutoFit/>
          </a:bodyPr>
          <a:lstStyle/>
          <a:p>
            <a:pPr algn="l"/>
            <a:r>
              <a:rPr lang="zh-TW" altLang="en-US" sz="4000" dirty="0">
                <a:latin typeface="微軟正黑體" panose="020B0604030504040204" pitchFamily="34" charset="-120"/>
                <a:ea typeface="微軟正黑體" panose="020B0604030504040204" pitchFamily="34" charset="-120"/>
              </a:rPr>
              <a:t>B</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公司未來規劃</a:t>
            </a:r>
          </a:p>
          <a:p>
            <a:pPr algn="l"/>
            <a:r>
              <a:rPr lang="zh-TW" altLang="en-US" sz="4000" dirty="0">
                <a:latin typeface="微軟正黑體" panose="020B0604030504040204" pitchFamily="34" charset="-120"/>
                <a:ea typeface="微軟正黑體" panose="020B0604030504040204" pitchFamily="34" charset="-120"/>
              </a:rPr>
              <a:t>(如數位化/智慧化/低碳轉型之藍圖)：</a:t>
            </a:r>
          </a:p>
        </p:txBody>
      </p:sp>
    </p:spTree>
    <p:extLst>
      <p:ext uri="{BB962C8B-B14F-4D97-AF65-F5344CB8AC3E}">
        <p14:creationId xmlns:p14="http://schemas.microsoft.com/office/powerpoint/2010/main" val="80598822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三</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計畫書修正流程說明</a:t>
            </a:r>
            <a:endParaRPr lang="en-US" altLang="zh-TW" sz="4800" dirty="0">
              <a:latin typeface="微軟正黑體" panose="020B0604030504040204" pitchFamily="34" charset="-120"/>
              <a:ea typeface="微軟正黑體" panose="020B0604030504040204" pitchFamily="34" charset="-120"/>
              <a:cs typeface="+mn-ea"/>
              <a:sym typeface="+mn-lt"/>
            </a:endParaRPr>
          </a:p>
        </p:txBody>
      </p:sp>
      <p:sp>
        <p:nvSpPr>
          <p:cNvPr id="12" name="矩形 11"/>
          <p:cNvSpPr/>
          <p:nvPr/>
        </p:nvSpPr>
        <p:spPr>
          <a:xfrm>
            <a:off x="1107350" y="4424772"/>
            <a:ext cx="22343200" cy="2862322"/>
          </a:xfrm>
          <a:prstGeom prst="rect">
            <a:avLst/>
          </a:prstGeom>
        </p:spPr>
        <p:txBody>
          <a:bodyPr wrap="square">
            <a:spAutoFit/>
          </a:bodyPr>
          <a:lstStyle/>
          <a:p>
            <a:pPr marL="109538" algn="just">
              <a:lnSpc>
                <a:spcPct val="150000"/>
              </a:lnSpc>
            </a:pPr>
            <a:r>
              <a:rPr lang="zh-TW" altLang="en-US" sz="4000" dirty="0">
                <a:latin typeface="微軟正黑體" panose="020B0604030504040204" pitchFamily="34" charset="-120"/>
                <a:ea typeface="微軟正黑體" panose="020B0604030504040204" pitchFamily="34" charset="-120"/>
              </a:rPr>
              <a:t>Ｃ</a:t>
            </a:r>
            <a:r>
              <a:rPr lang="en-US" altLang="zh-TW" sz="4000" dirty="0">
                <a:latin typeface="微軟正黑體" panose="020B0604030504040204" pitchFamily="34" charset="-120"/>
                <a:ea typeface="微軟正黑體" panose="020B0604030504040204" pitchFamily="34" charset="-120"/>
              </a:rPr>
              <a:t>.</a:t>
            </a:r>
            <a:r>
              <a:rPr lang="zh-TW" altLang="zh-TW" sz="4000" dirty="0"/>
              <a:t>工作重點：</a:t>
            </a:r>
            <a:endParaRPr lang="en-US" altLang="zh-TW" sz="4000" dirty="0"/>
          </a:p>
          <a:p>
            <a:pPr marL="109538" algn="just">
              <a:lnSpc>
                <a:spcPct val="150000"/>
              </a:lnSpc>
            </a:pPr>
            <a:endParaRPr lang="zh-TW" altLang="zh-TW" sz="4000" dirty="0"/>
          </a:p>
          <a:p>
            <a:pPr marL="109538" algn="just">
              <a:lnSpc>
                <a:spcPct val="150000"/>
              </a:lnSpc>
            </a:pPr>
            <a:endParaRPr lang="zh-TW" altLang="en-US" sz="4000" b="1" dirty="0">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96A5CF63-9D7A-470C-84BA-037BD85F2AF0}"/>
              </a:ext>
            </a:extLst>
          </p:cNvPr>
          <p:cNvSpPr>
            <a:spLocks noGrp="1"/>
          </p:cNvSpPr>
          <p:nvPr>
            <p:ph type="sldNum" sz="quarter" idx="2"/>
          </p:nvPr>
        </p:nvSpPr>
        <p:spPr/>
        <p:txBody>
          <a:bodyPr/>
          <a:lstStyle/>
          <a:p>
            <a:fld id="{86CB4B4D-7CA3-9044-876B-883B54F8677D}" type="slidenum">
              <a:rPr lang="en-US" altLang="zh-TW" smtClean="0"/>
              <a:t>14</a:t>
            </a:fld>
            <a:endParaRPr lang="zh-TW" altLang="en-US"/>
          </a:p>
        </p:txBody>
      </p:sp>
      <p:sp>
        <p:nvSpPr>
          <p:cNvPr id="11" name="矩形 10"/>
          <p:cNvSpPr/>
          <p:nvPr/>
        </p:nvSpPr>
        <p:spPr>
          <a:xfrm>
            <a:off x="377131" y="6317138"/>
            <a:ext cx="10396873" cy="2308324"/>
          </a:xfrm>
          <a:prstGeom prst="rect">
            <a:avLst/>
          </a:prstGeom>
          <a:solidFill>
            <a:srgbClr val="FFFF00"/>
          </a:solidFill>
        </p:spPr>
        <p:txBody>
          <a:bodyPr wrap="square">
            <a:spAutoFit/>
          </a:bodyPr>
          <a:lstStyle/>
          <a:p>
            <a:r>
              <a:rPr lang="en-US" altLang="zh-TW" sz="4800" dirty="0">
                <a:solidFill>
                  <a:srgbClr val="FF0000"/>
                </a:solidFill>
                <a:latin typeface="微軟正黑體" panose="020B0604030504040204" pitchFamily="34" charset="-120"/>
                <a:ea typeface="微軟正黑體" panose="020B0604030504040204" pitchFamily="34" charset="-120"/>
              </a:rPr>
              <a:t> </a:t>
            </a:r>
            <a:r>
              <a:rPr lang="zh-TW" altLang="en-US" sz="4800" dirty="0">
                <a:solidFill>
                  <a:srgbClr val="FF0000"/>
                </a:solidFill>
                <a:latin typeface="微軟正黑體" panose="020B0604030504040204" pitchFamily="34" charset="-120"/>
                <a:ea typeface="微軟正黑體" panose="020B0604030504040204" pitchFamily="34" charset="-120"/>
              </a:rPr>
              <a:t>請依照委員意見修改</a:t>
            </a:r>
            <a:endParaRPr lang="en-US" altLang="zh-TW" sz="4800" dirty="0">
              <a:solidFill>
                <a:srgbClr val="FF0000"/>
              </a:solidFill>
              <a:latin typeface="微軟正黑體" panose="020B0604030504040204" pitchFamily="34" charset="-120"/>
              <a:ea typeface="微軟正黑體" panose="020B0604030504040204" pitchFamily="34" charset="-120"/>
            </a:endParaRPr>
          </a:p>
          <a:p>
            <a:r>
              <a:rPr lang="zh-TW" altLang="en-US" sz="4800" dirty="0">
                <a:solidFill>
                  <a:srgbClr val="FF0000"/>
                </a:solidFill>
                <a:latin typeface="微軟正黑體" panose="020B0604030504040204" pitchFamily="34" charset="-120"/>
                <a:ea typeface="微軟正黑體" panose="020B0604030504040204" pitchFamily="34" charset="-120"/>
              </a:rPr>
              <a:t>並填寫量化指標、權重與完成日期</a:t>
            </a:r>
            <a:endParaRPr lang="en-US" altLang="zh-TW" sz="4800" dirty="0">
              <a:solidFill>
                <a:srgbClr val="FF0000"/>
              </a:solidFill>
              <a:latin typeface="微軟正黑體" panose="020B0604030504040204" pitchFamily="34" charset="-120"/>
              <a:ea typeface="微軟正黑體" panose="020B0604030504040204" pitchFamily="34" charset="-120"/>
            </a:endParaRPr>
          </a:p>
          <a:p>
            <a:endParaRPr lang="en-US" altLang="zh-TW" sz="4800" dirty="0">
              <a:solidFill>
                <a:srgbClr val="FF0000"/>
              </a:solidFill>
              <a:latin typeface="微軟正黑體" panose="020B0604030504040204" pitchFamily="34" charset="-120"/>
              <a:ea typeface="微軟正黑體" panose="020B0604030504040204" pitchFamily="34" charset="-120"/>
            </a:endParaRPr>
          </a:p>
        </p:txBody>
      </p:sp>
      <p:pic>
        <p:nvPicPr>
          <p:cNvPr id="4" name="圖片 3"/>
          <p:cNvPicPr>
            <a:picLocks noChangeAspect="1"/>
          </p:cNvPicPr>
          <p:nvPr/>
        </p:nvPicPr>
        <p:blipFill>
          <a:blip r:embed="rId4"/>
          <a:stretch>
            <a:fillRect/>
          </a:stretch>
        </p:blipFill>
        <p:spPr>
          <a:xfrm>
            <a:off x="12033585" y="3318295"/>
            <a:ext cx="10918980" cy="9940741"/>
          </a:xfrm>
          <a:prstGeom prst="rect">
            <a:avLst/>
          </a:prstGeom>
        </p:spPr>
      </p:pic>
      <p:sp>
        <p:nvSpPr>
          <p:cNvPr id="14" name="矩形 13"/>
          <p:cNvSpPr/>
          <p:nvPr/>
        </p:nvSpPr>
        <p:spPr>
          <a:xfrm>
            <a:off x="4109512" y="9257523"/>
            <a:ext cx="9270452" cy="1723549"/>
          </a:xfrm>
          <a:prstGeom prst="rect">
            <a:avLst/>
          </a:prstGeom>
          <a:solidFill>
            <a:srgbClr val="FFC000"/>
          </a:solidFill>
        </p:spPr>
        <p:txBody>
          <a:bodyPr wrap="square">
            <a:spAutoFit/>
          </a:bodyPr>
          <a:lstStyle/>
          <a:p>
            <a:r>
              <a:rPr lang="en-US" altLang="zh-TW" sz="6600" dirty="0">
                <a:solidFill>
                  <a:srgbClr val="FF0000"/>
                </a:solidFill>
                <a:latin typeface="微軟正黑體" panose="020B0604030504040204" pitchFamily="34" charset="-120"/>
                <a:ea typeface="微軟正黑體" panose="020B0604030504040204" pitchFamily="34" charset="-120"/>
              </a:rPr>
              <a:t> </a:t>
            </a:r>
            <a:r>
              <a:rPr lang="zh-TW" altLang="zh-TW" sz="4000" dirty="0"/>
              <a:t>「淨零碳排能力」列為本案必要條件</a:t>
            </a:r>
            <a:endParaRPr lang="en-US" altLang="zh-TW" sz="4000" dirty="0"/>
          </a:p>
          <a:p>
            <a:r>
              <a:rPr lang="zh-TW" altLang="zh-TW" sz="4000" dirty="0"/>
              <a:t>且其權重不得低於</a:t>
            </a:r>
            <a:r>
              <a:rPr lang="en-US" altLang="zh-TW" sz="4000" dirty="0"/>
              <a:t>5%</a:t>
            </a:r>
            <a:endParaRPr lang="en-US" altLang="zh-TW" sz="6600" dirty="0">
              <a:solidFill>
                <a:srgbClr val="FF00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86956894"/>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三</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計畫書修正流程說明</a:t>
            </a:r>
            <a:endParaRPr lang="en-US" altLang="zh-TW" sz="4800" dirty="0">
              <a:latin typeface="微軟正黑體" panose="020B0604030504040204" pitchFamily="34" charset="-120"/>
              <a:ea typeface="微軟正黑體" panose="020B0604030504040204" pitchFamily="34" charset="-120"/>
              <a:cs typeface="+mn-ea"/>
              <a:sym typeface="+mn-lt"/>
            </a:endParaRPr>
          </a:p>
        </p:txBody>
      </p:sp>
      <p:sp>
        <p:nvSpPr>
          <p:cNvPr id="12" name="矩形 11"/>
          <p:cNvSpPr/>
          <p:nvPr/>
        </p:nvSpPr>
        <p:spPr>
          <a:xfrm>
            <a:off x="1107350" y="4424772"/>
            <a:ext cx="22343200" cy="2862322"/>
          </a:xfrm>
          <a:prstGeom prst="rect">
            <a:avLst/>
          </a:prstGeom>
        </p:spPr>
        <p:txBody>
          <a:bodyPr wrap="square">
            <a:spAutoFit/>
          </a:bodyPr>
          <a:lstStyle/>
          <a:p>
            <a:pPr marL="109538" algn="just">
              <a:lnSpc>
                <a:spcPct val="150000"/>
              </a:lnSpc>
            </a:pPr>
            <a:r>
              <a:rPr lang="en-US" altLang="zh-TW" sz="4000" dirty="0">
                <a:latin typeface="微軟正黑體" panose="020B0604030504040204" pitchFamily="34" charset="-120"/>
                <a:ea typeface="微軟正黑體" panose="020B0604030504040204" pitchFamily="34" charset="-120"/>
              </a:rPr>
              <a:t>D.</a:t>
            </a:r>
            <a:r>
              <a:rPr lang="zh-TW" altLang="zh-TW" sz="4000" dirty="0">
                <a:latin typeface="微軟正黑體" panose="020B0604030504040204" pitchFamily="34" charset="-120"/>
                <a:ea typeface="微軟正黑體" panose="020B0604030504040204" pitchFamily="34" charset="-120"/>
              </a:rPr>
              <a:t>預定進度表：</a:t>
            </a:r>
            <a:endParaRPr lang="en-US" altLang="zh-TW" sz="4000" dirty="0">
              <a:latin typeface="微軟正黑體" panose="020B0604030504040204" pitchFamily="34" charset="-120"/>
              <a:ea typeface="微軟正黑體" panose="020B0604030504040204" pitchFamily="34" charset="-120"/>
            </a:endParaRPr>
          </a:p>
          <a:p>
            <a:pPr marL="109538" algn="just">
              <a:lnSpc>
                <a:spcPct val="150000"/>
              </a:lnSpc>
            </a:pPr>
            <a:endParaRPr lang="zh-TW" altLang="zh-TW" sz="4000" dirty="0"/>
          </a:p>
          <a:p>
            <a:pPr marL="109538" algn="just">
              <a:lnSpc>
                <a:spcPct val="150000"/>
              </a:lnSpc>
            </a:pPr>
            <a:endParaRPr lang="zh-TW" altLang="en-US" sz="4000" b="1" dirty="0">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96A5CF63-9D7A-470C-84BA-037BD85F2AF0}"/>
              </a:ext>
            </a:extLst>
          </p:cNvPr>
          <p:cNvSpPr>
            <a:spLocks noGrp="1"/>
          </p:cNvSpPr>
          <p:nvPr>
            <p:ph type="sldNum" sz="quarter" idx="2"/>
          </p:nvPr>
        </p:nvSpPr>
        <p:spPr/>
        <p:txBody>
          <a:bodyPr/>
          <a:lstStyle/>
          <a:p>
            <a:fld id="{86CB4B4D-7CA3-9044-876B-883B54F8677D}" type="slidenum">
              <a:rPr lang="en-US" altLang="zh-TW" smtClean="0"/>
              <a:t>15</a:t>
            </a:fld>
            <a:endParaRPr lang="zh-TW" altLang="en-US"/>
          </a:p>
        </p:txBody>
      </p:sp>
      <p:sp>
        <p:nvSpPr>
          <p:cNvPr id="11" name="矩形 10"/>
          <p:cNvSpPr/>
          <p:nvPr/>
        </p:nvSpPr>
        <p:spPr>
          <a:xfrm>
            <a:off x="476115" y="6375531"/>
            <a:ext cx="10396873" cy="2308324"/>
          </a:xfrm>
          <a:prstGeom prst="rect">
            <a:avLst/>
          </a:prstGeom>
          <a:solidFill>
            <a:srgbClr val="FFFF00"/>
          </a:solidFill>
        </p:spPr>
        <p:txBody>
          <a:bodyPr wrap="square">
            <a:spAutoFit/>
          </a:bodyPr>
          <a:lstStyle/>
          <a:p>
            <a:r>
              <a:rPr lang="en-US" altLang="zh-TW" sz="4800" dirty="0">
                <a:solidFill>
                  <a:srgbClr val="FF0000"/>
                </a:solidFill>
                <a:latin typeface="微軟正黑體" panose="020B0604030504040204" pitchFamily="34" charset="-120"/>
                <a:ea typeface="微軟正黑體" panose="020B0604030504040204" pitchFamily="34" charset="-120"/>
              </a:rPr>
              <a:t> </a:t>
            </a:r>
            <a:r>
              <a:rPr lang="zh-TW" altLang="en-US" sz="4800" dirty="0">
                <a:solidFill>
                  <a:srgbClr val="FF0000"/>
                </a:solidFill>
                <a:latin typeface="微軟正黑體" panose="020B0604030504040204" pitchFamily="34" charset="-120"/>
                <a:ea typeface="微軟正黑體" panose="020B0604030504040204" pitchFamily="34" charset="-120"/>
              </a:rPr>
              <a:t>請對照工作進度權重</a:t>
            </a:r>
            <a:endParaRPr lang="en-US" altLang="zh-TW" sz="4800" dirty="0">
              <a:solidFill>
                <a:srgbClr val="FF0000"/>
              </a:solidFill>
              <a:latin typeface="微軟正黑體" panose="020B0604030504040204" pitchFamily="34" charset="-120"/>
              <a:ea typeface="微軟正黑體" panose="020B0604030504040204" pitchFamily="34" charset="-120"/>
            </a:endParaRPr>
          </a:p>
          <a:p>
            <a:r>
              <a:rPr lang="zh-TW" altLang="en-US" sz="4800" dirty="0">
                <a:solidFill>
                  <a:srgbClr val="FF0000"/>
                </a:solidFill>
                <a:latin typeface="微軟正黑體" panose="020B0604030504040204" pitchFamily="34" charset="-120"/>
                <a:ea typeface="微軟正黑體" panose="020B0604030504040204" pitchFamily="34" charset="-120"/>
              </a:rPr>
              <a:t>每項工作每季要有一個查核點</a:t>
            </a:r>
            <a:endParaRPr lang="en-US" altLang="zh-TW" sz="4800" dirty="0">
              <a:solidFill>
                <a:srgbClr val="FF0000"/>
              </a:solidFill>
              <a:latin typeface="微軟正黑體" panose="020B0604030504040204" pitchFamily="34" charset="-120"/>
              <a:ea typeface="微軟正黑體" panose="020B0604030504040204" pitchFamily="34" charset="-120"/>
            </a:endParaRPr>
          </a:p>
          <a:p>
            <a:r>
              <a:rPr lang="zh-TW" altLang="en-US" sz="4800" dirty="0">
                <a:solidFill>
                  <a:srgbClr val="FF0000"/>
                </a:solidFill>
                <a:latin typeface="微軟正黑體" panose="020B0604030504040204" pitchFamily="34" charset="-120"/>
                <a:ea typeface="微軟正黑體" panose="020B0604030504040204" pitchFamily="34" charset="-120"/>
              </a:rPr>
              <a:t>加總為</a:t>
            </a:r>
            <a:r>
              <a:rPr lang="en-US" altLang="zh-TW" sz="4800" dirty="0">
                <a:solidFill>
                  <a:srgbClr val="FF0000"/>
                </a:solidFill>
                <a:latin typeface="微軟正黑體" panose="020B0604030504040204" pitchFamily="34" charset="-120"/>
                <a:ea typeface="微軟正黑體" panose="020B0604030504040204" pitchFamily="34" charset="-120"/>
              </a:rPr>
              <a:t>100%</a:t>
            </a:r>
          </a:p>
        </p:txBody>
      </p:sp>
      <p:sp>
        <p:nvSpPr>
          <p:cNvPr id="14" name="矩形 13"/>
          <p:cNvSpPr/>
          <p:nvPr/>
        </p:nvSpPr>
        <p:spPr>
          <a:xfrm>
            <a:off x="2551490" y="9460225"/>
            <a:ext cx="9270452" cy="1723549"/>
          </a:xfrm>
          <a:prstGeom prst="rect">
            <a:avLst/>
          </a:prstGeom>
          <a:solidFill>
            <a:srgbClr val="FFC000"/>
          </a:solidFill>
        </p:spPr>
        <p:txBody>
          <a:bodyPr wrap="square">
            <a:spAutoFit/>
          </a:bodyPr>
          <a:lstStyle/>
          <a:p>
            <a:r>
              <a:rPr lang="en-US" altLang="zh-TW" sz="6600" dirty="0">
                <a:solidFill>
                  <a:srgbClr val="FF0000"/>
                </a:solidFill>
                <a:latin typeface="微軟正黑體" panose="020B0604030504040204" pitchFamily="34" charset="-120"/>
                <a:ea typeface="微軟正黑體" panose="020B0604030504040204" pitchFamily="34" charset="-120"/>
              </a:rPr>
              <a:t> </a:t>
            </a:r>
            <a:r>
              <a:rPr lang="zh-TW" altLang="zh-TW" sz="4000" dirty="0"/>
              <a:t>「淨零碳排能力」列為本案必要條件</a:t>
            </a:r>
            <a:endParaRPr lang="en-US" altLang="zh-TW" sz="4000" dirty="0"/>
          </a:p>
          <a:p>
            <a:r>
              <a:rPr lang="zh-TW" altLang="zh-TW" sz="4000" dirty="0"/>
              <a:t>且其權重不得低於</a:t>
            </a:r>
            <a:r>
              <a:rPr lang="en-US" altLang="zh-TW" sz="4000" dirty="0"/>
              <a:t>5%</a:t>
            </a:r>
            <a:endParaRPr lang="en-US" altLang="zh-TW" sz="6600" dirty="0">
              <a:solidFill>
                <a:srgbClr val="FF0000"/>
              </a:solidFill>
              <a:latin typeface="微軟正黑體" panose="020B0604030504040204" pitchFamily="34" charset="-120"/>
              <a:ea typeface="微軟正黑體" panose="020B0604030504040204" pitchFamily="34" charset="-120"/>
            </a:endParaRPr>
          </a:p>
        </p:txBody>
      </p:sp>
      <p:pic>
        <p:nvPicPr>
          <p:cNvPr id="8" name="圖片 7"/>
          <p:cNvPicPr>
            <a:picLocks noChangeAspect="1"/>
          </p:cNvPicPr>
          <p:nvPr/>
        </p:nvPicPr>
        <p:blipFill>
          <a:blip r:embed="rId4"/>
          <a:stretch>
            <a:fillRect/>
          </a:stretch>
        </p:blipFill>
        <p:spPr>
          <a:xfrm>
            <a:off x="12770896" y="-106254"/>
            <a:ext cx="9482089" cy="13248263"/>
          </a:xfrm>
          <a:prstGeom prst="rect">
            <a:avLst/>
          </a:prstGeom>
        </p:spPr>
      </p:pic>
      <p:pic>
        <p:nvPicPr>
          <p:cNvPr id="9" name="圖片 8"/>
          <p:cNvPicPr>
            <a:picLocks noChangeAspect="1"/>
          </p:cNvPicPr>
          <p:nvPr/>
        </p:nvPicPr>
        <p:blipFill>
          <a:blip r:embed="rId5"/>
          <a:stretch>
            <a:fillRect/>
          </a:stretch>
        </p:blipFill>
        <p:spPr>
          <a:xfrm>
            <a:off x="12871142" y="12575682"/>
            <a:ext cx="9381843" cy="866863"/>
          </a:xfrm>
          <a:prstGeom prst="rect">
            <a:avLst/>
          </a:prstGeom>
        </p:spPr>
      </p:pic>
      <p:sp>
        <p:nvSpPr>
          <p:cNvPr id="10" name="文字方塊 9"/>
          <p:cNvSpPr txBox="1"/>
          <p:nvPr/>
        </p:nvSpPr>
        <p:spPr>
          <a:xfrm>
            <a:off x="15346016" y="700689"/>
            <a:ext cx="556593" cy="909450"/>
          </a:xfrm>
          <a:prstGeom prst="rect">
            <a:avLst/>
          </a:prstGeom>
          <a:noFill/>
          <a:ln w="7620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zh-TW" alt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
        <p:nvSpPr>
          <p:cNvPr id="19" name="文字方塊 18"/>
          <p:cNvSpPr txBox="1"/>
          <p:nvPr/>
        </p:nvSpPr>
        <p:spPr>
          <a:xfrm>
            <a:off x="13093146" y="12585402"/>
            <a:ext cx="9159839" cy="909450"/>
          </a:xfrm>
          <a:prstGeom prst="rect">
            <a:avLst/>
          </a:prstGeom>
          <a:noFill/>
          <a:ln w="7620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zh-TW" alt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
        <p:nvSpPr>
          <p:cNvPr id="20" name="文字方塊 19"/>
          <p:cNvSpPr txBox="1"/>
          <p:nvPr/>
        </p:nvSpPr>
        <p:spPr>
          <a:xfrm>
            <a:off x="16359808" y="2819388"/>
            <a:ext cx="5466521" cy="909450"/>
          </a:xfrm>
          <a:prstGeom prst="rect">
            <a:avLst/>
          </a:prstGeom>
          <a:noFill/>
          <a:ln w="7620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zh-TW" alt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1991287003"/>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三</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計畫書修正流程說明</a:t>
            </a:r>
            <a:endParaRPr lang="en-US" altLang="zh-TW" sz="4800" dirty="0">
              <a:latin typeface="微軟正黑體" panose="020B0604030504040204" pitchFamily="34" charset="-120"/>
              <a:ea typeface="微軟正黑體" panose="020B0604030504040204" pitchFamily="34" charset="-120"/>
              <a:cs typeface="+mn-ea"/>
              <a:sym typeface="+mn-lt"/>
            </a:endParaRPr>
          </a:p>
        </p:txBody>
      </p:sp>
      <p:sp>
        <p:nvSpPr>
          <p:cNvPr id="12" name="矩形 11"/>
          <p:cNvSpPr/>
          <p:nvPr/>
        </p:nvSpPr>
        <p:spPr>
          <a:xfrm>
            <a:off x="1107350" y="4424772"/>
            <a:ext cx="22343200" cy="2862322"/>
          </a:xfrm>
          <a:prstGeom prst="rect">
            <a:avLst/>
          </a:prstGeom>
        </p:spPr>
        <p:txBody>
          <a:bodyPr wrap="square">
            <a:spAutoFit/>
          </a:bodyPr>
          <a:lstStyle/>
          <a:p>
            <a:pPr marL="109538" algn="just">
              <a:lnSpc>
                <a:spcPct val="150000"/>
              </a:lnSpc>
            </a:pPr>
            <a:r>
              <a:rPr lang="en-US" altLang="zh-TW" sz="4000" dirty="0">
                <a:latin typeface="微軟正黑體" panose="020B0604030504040204" pitchFamily="34" charset="-120"/>
                <a:ea typeface="微軟正黑體" panose="020B0604030504040204" pitchFamily="34" charset="-120"/>
              </a:rPr>
              <a:t>E.</a:t>
            </a:r>
            <a:r>
              <a:rPr lang="zh-TW" altLang="en-US" sz="4000" dirty="0">
                <a:latin typeface="微軟正黑體" panose="020B0604030504040204" pitchFamily="34" charset="-120"/>
                <a:ea typeface="微軟正黑體" panose="020B0604030504040204" pitchFamily="34" charset="-120"/>
              </a:rPr>
              <a:t>經費編列</a:t>
            </a:r>
            <a:r>
              <a:rPr lang="zh-TW" altLang="zh-TW" sz="4000" dirty="0">
                <a:latin typeface="微軟正黑體" panose="020B0604030504040204" pitchFamily="34" charset="-120"/>
                <a:ea typeface="微軟正黑體" panose="020B0604030504040204" pitchFamily="34" charset="-120"/>
              </a:rPr>
              <a:t>：</a:t>
            </a:r>
            <a:endParaRPr lang="en-US" altLang="zh-TW" sz="4000" dirty="0">
              <a:latin typeface="微軟正黑體" panose="020B0604030504040204" pitchFamily="34" charset="-120"/>
              <a:ea typeface="微軟正黑體" panose="020B0604030504040204" pitchFamily="34" charset="-120"/>
            </a:endParaRPr>
          </a:p>
          <a:p>
            <a:pPr marL="109538" algn="just">
              <a:lnSpc>
                <a:spcPct val="150000"/>
              </a:lnSpc>
            </a:pPr>
            <a:endParaRPr lang="zh-TW" altLang="zh-TW" sz="4000" dirty="0"/>
          </a:p>
          <a:p>
            <a:pPr marL="109538" algn="just">
              <a:lnSpc>
                <a:spcPct val="150000"/>
              </a:lnSpc>
            </a:pPr>
            <a:endParaRPr lang="zh-TW" altLang="en-US" sz="4000" b="1" dirty="0">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96A5CF63-9D7A-470C-84BA-037BD85F2AF0}"/>
              </a:ext>
            </a:extLst>
          </p:cNvPr>
          <p:cNvSpPr>
            <a:spLocks noGrp="1"/>
          </p:cNvSpPr>
          <p:nvPr>
            <p:ph type="sldNum" sz="quarter" idx="2"/>
          </p:nvPr>
        </p:nvSpPr>
        <p:spPr/>
        <p:txBody>
          <a:bodyPr/>
          <a:lstStyle/>
          <a:p>
            <a:fld id="{86CB4B4D-7CA3-9044-876B-883B54F8677D}" type="slidenum">
              <a:rPr lang="en-US" altLang="zh-TW" smtClean="0"/>
              <a:t>16</a:t>
            </a:fld>
            <a:endParaRPr lang="zh-TW" altLang="en-US"/>
          </a:p>
        </p:txBody>
      </p:sp>
      <p:pic>
        <p:nvPicPr>
          <p:cNvPr id="3" name="圖片 2"/>
          <p:cNvPicPr>
            <a:picLocks noChangeAspect="1"/>
          </p:cNvPicPr>
          <p:nvPr/>
        </p:nvPicPr>
        <p:blipFill>
          <a:blip r:embed="rId4"/>
          <a:stretch>
            <a:fillRect/>
          </a:stretch>
        </p:blipFill>
        <p:spPr>
          <a:xfrm>
            <a:off x="8759669" y="4006656"/>
            <a:ext cx="15268733" cy="8367076"/>
          </a:xfrm>
          <a:prstGeom prst="rect">
            <a:avLst/>
          </a:prstGeom>
        </p:spPr>
      </p:pic>
      <p:sp>
        <p:nvSpPr>
          <p:cNvPr id="14" name="矩形 13"/>
          <p:cNvSpPr/>
          <p:nvPr/>
        </p:nvSpPr>
        <p:spPr>
          <a:xfrm>
            <a:off x="4829860" y="11382392"/>
            <a:ext cx="5705618" cy="830997"/>
          </a:xfrm>
          <a:prstGeom prst="rect">
            <a:avLst/>
          </a:prstGeom>
          <a:solidFill>
            <a:srgbClr val="FFC000"/>
          </a:solidFill>
        </p:spPr>
        <p:txBody>
          <a:bodyPr wrap="square">
            <a:spAutoFit/>
          </a:bodyPr>
          <a:lstStyle/>
          <a:p>
            <a:r>
              <a:rPr lang="zh-TW" altLang="en-US" sz="4800" dirty="0">
                <a:solidFill>
                  <a:srgbClr val="FF0000"/>
                </a:solidFill>
                <a:latin typeface="微軟正黑體" panose="020B0604030504040204" pitchFamily="34" charset="-120"/>
                <a:ea typeface="微軟正黑體" panose="020B0604030504040204" pitchFamily="34" charset="-120"/>
              </a:rPr>
              <a:t>經費不可跨年核銷</a:t>
            </a:r>
            <a:endParaRPr lang="en-US" altLang="zh-TW" sz="4800" dirty="0">
              <a:solidFill>
                <a:srgbClr val="FF0000"/>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863599" y="6389350"/>
            <a:ext cx="8051659" cy="2308324"/>
          </a:xfrm>
          <a:prstGeom prst="rect">
            <a:avLst/>
          </a:prstGeom>
          <a:solidFill>
            <a:srgbClr val="FFFF00"/>
          </a:solidFill>
        </p:spPr>
        <p:txBody>
          <a:bodyPr wrap="square">
            <a:spAutoFit/>
          </a:bodyPr>
          <a:lstStyle/>
          <a:p>
            <a:r>
              <a:rPr lang="en-US" altLang="zh-TW" sz="4800" dirty="0">
                <a:solidFill>
                  <a:srgbClr val="FF0000"/>
                </a:solidFill>
                <a:latin typeface="微軟正黑體" panose="020B0604030504040204" pitchFamily="34" charset="-120"/>
                <a:ea typeface="微軟正黑體" panose="020B0604030504040204" pitchFamily="34" charset="-120"/>
              </a:rPr>
              <a:t> </a:t>
            </a:r>
            <a:r>
              <a:rPr lang="zh-TW" altLang="en-US" sz="4800" dirty="0">
                <a:solidFill>
                  <a:srgbClr val="FF0000"/>
                </a:solidFill>
                <a:latin typeface="微軟正黑體" panose="020B0604030504040204" pitchFamily="34" charset="-120"/>
                <a:ea typeface="微軟正黑體" panose="020B0604030504040204" pitchFamily="34" charset="-120"/>
              </a:rPr>
              <a:t>請依照年度經費編列</a:t>
            </a:r>
            <a:endParaRPr lang="en-US" altLang="zh-TW" sz="4800" dirty="0">
              <a:solidFill>
                <a:srgbClr val="FF0000"/>
              </a:solidFill>
              <a:latin typeface="微軟正黑體" panose="020B0604030504040204" pitchFamily="34" charset="-120"/>
              <a:ea typeface="微軟正黑體" panose="020B0604030504040204" pitchFamily="34" charset="-120"/>
            </a:endParaRPr>
          </a:p>
          <a:p>
            <a:r>
              <a:rPr lang="zh-TW" altLang="en-US" sz="4800" dirty="0">
                <a:solidFill>
                  <a:srgbClr val="FF0000"/>
                </a:solidFill>
                <a:latin typeface="微軟正黑體" panose="020B0604030504040204" pitchFamily="34" charset="-120"/>
                <a:ea typeface="微軟正黑體" panose="020B0604030504040204" pitchFamily="34" charset="-120"/>
              </a:rPr>
              <a:t>並填寫各科目細部規劃</a:t>
            </a:r>
            <a:endParaRPr lang="en-US" altLang="zh-TW" sz="4800" dirty="0">
              <a:solidFill>
                <a:srgbClr val="FF0000"/>
              </a:solidFill>
              <a:latin typeface="微軟正黑體" panose="020B0604030504040204" pitchFamily="34" charset="-120"/>
              <a:ea typeface="微軟正黑體" panose="020B0604030504040204" pitchFamily="34" charset="-120"/>
            </a:endParaRPr>
          </a:p>
          <a:p>
            <a:r>
              <a:rPr lang="en-US" altLang="zh-TW" sz="4800" dirty="0">
                <a:solidFill>
                  <a:srgbClr val="FF0000"/>
                </a:solidFill>
                <a:latin typeface="微軟正黑體" panose="020B0604030504040204" pitchFamily="34" charset="-120"/>
                <a:ea typeface="微軟正黑體" panose="020B0604030504040204" pitchFamily="34" charset="-120"/>
              </a:rPr>
              <a:t>(</a:t>
            </a:r>
            <a:r>
              <a:rPr lang="zh-TW" altLang="en-US" sz="4800" dirty="0">
                <a:solidFill>
                  <a:srgbClr val="FF0000"/>
                </a:solidFill>
                <a:latin typeface="微軟正黑體" panose="020B0604030504040204" pitchFamily="34" charset="-120"/>
                <a:ea typeface="微軟正黑體" panose="020B0604030504040204" pitchFamily="34" charset="-120"/>
              </a:rPr>
              <a:t>參考附件</a:t>
            </a:r>
            <a:r>
              <a:rPr lang="en-US" altLang="zh-TW" sz="4800" dirty="0">
                <a:solidFill>
                  <a:srgbClr val="FF0000"/>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9245246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三</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計畫書修正流程說明</a:t>
            </a:r>
            <a:endParaRPr lang="en-US" altLang="zh-TW" sz="4800" dirty="0">
              <a:latin typeface="微軟正黑體" panose="020B0604030504040204" pitchFamily="34" charset="-120"/>
              <a:ea typeface="微軟正黑體" panose="020B0604030504040204" pitchFamily="34" charset="-120"/>
              <a:cs typeface="+mn-ea"/>
              <a:sym typeface="+mn-lt"/>
            </a:endParaRPr>
          </a:p>
        </p:txBody>
      </p:sp>
      <p:sp>
        <p:nvSpPr>
          <p:cNvPr id="12" name="矩形 11"/>
          <p:cNvSpPr/>
          <p:nvPr/>
        </p:nvSpPr>
        <p:spPr>
          <a:xfrm>
            <a:off x="1107350" y="4424772"/>
            <a:ext cx="22343200" cy="2749214"/>
          </a:xfrm>
          <a:prstGeom prst="rect">
            <a:avLst/>
          </a:prstGeom>
        </p:spPr>
        <p:txBody>
          <a:bodyPr wrap="square">
            <a:spAutoFit/>
          </a:bodyPr>
          <a:lstStyle/>
          <a:p>
            <a:pPr marL="109538" algn="just">
              <a:lnSpc>
                <a:spcPct val="150000"/>
              </a:lnSpc>
            </a:pPr>
            <a:r>
              <a:rPr lang="en-US" altLang="zh-TW" sz="4000" b="1" dirty="0">
                <a:latin typeface="微軟正黑體" panose="020B0604030504040204" pitchFamily="34" charset="-120"/>
                <a:ea typeface="微軟正黑體" panose="020B0604030504040204" pitchFamily="34" charset="-120"/>
              </a:rPr>
              <a:t>5.</a:t>
            </a:r>
            <a:r>
              <a:rPr lang="zh-TW" altLang="en-US" sz="4000" b="1" dirty="0">
                <a:latin typeface="微軟正黑體" panose="020B0604030504040204" pitchFamily="34" charset="-120"/>
                <a:ea typeface="微軟正黑體" panose="020B0604030504040204" pitchFamily="34" charset="-120"/>
              </a:rPr>
              <a:t>需取得</a:t>
            </a:r>
            <a:r>
              <a:rPr lang="zh-TW" altLang="en-US" sz="4000" b="1" u="sng" dirty="0">
                <a:solidFill>
                  <a:srgbClr val="FF0000"/>
                </a:solidFill>
                <a:latin typeface="微軟正黑體" panose="020B0604030504040204" pitchFamily="34" charset="-120"/>
                <a:ea typeface="微軟正黑體" panose="020B0604030504040204" pitchFamily="34" charset="-120"/>
              </a:rPr>
              <a:t>審查委員</a:t>
            </a:r>
            <a:r>
              <a:rPr lang="zh-TW" altLang="en-US" sz="4000" b="1" dirty="0">
                <a:solidFill>
                  <a:srgbClr val="FF0000"/>
                </a:solidFill>
                <a:latin typeface="微軟正黑體" panose="020B0604030504040204" pitchFamily="34" charset="-120"/>
                <a:ea typeface="微軟正黑體" panose="020B0604030504040204" pitchFamily="34" charset="-120"/>
              </a:rPr>
              <a:t>、</a:t>
            </a:r>
            <a:r>
              <a:rPr lang="zh-TW" altLang="en-US" sz="4000" b="1" u="sng" dirty="0">
                <a:solidFill>
                  <a:srgbClr val="FF0000"/>
                </a:solidFill>
                <a:latin typeface="微軟正黑體" panose="020B0604030504040204" pitchFamily="34" charset="-120"/>
                <a:ea typeface="微軟正黑體" panose="020B0604030504040204" pitchFamily="34" charset="-120"/>
              </a:rPr>
              <a:t>會計單位審查</a:t>
            </a:r>
            <a:r>
              <a:rPr lang="zh-TW" altLang="en-US" sz="4000" b="1" dirty="0">
                <a:latin typeface="微軟正黑體" panose="020B0604030504040204" pitchFamily="34" charset="-120"/>
                <a:ea typeface="微軟正黑體" panose="020B0604030504040204" pitchFamily="34" charset="-120"/>
              </a:rPr>
              <a:t>兩方之核准後，始能膠裝計畫書及進行</a:t>
            </a:r>
            <a:r>
              <a:rPr lang="zh-TW" altLang="en-US" sz="4000" b="1" u="sng" dirty="0">
                <a:solidFill>
                  <a:srgbClr val="FF0000"/>
                </a:solidFill>
                <a:latin typeface="微軟正黑體" panose="020B0604030504040204" pitchFamily="34" charset="-120"/>
                <a:ea typeface="微軟正黑體" panose="020B0604030504040204" pitchFamily="34" charset="-120"/>
              </a:rPr>
              <a:t>正式簽約（雙方用印）</a:t>
            </a:r>
            <a:r>
              <a:rPr lang="zh-TW" altLang="en-US" sz="4000" b="1" dirty="0">
                <a:solidFill>
                  <a:srgbClr val="FF0000"/>
                </a:solidFill>
                <a:latin typeface="微軟正黑體" panose="020B0604030504040204" pitchFamily="34" charset="-120"/>
                <a:ea typeface="微軟正黑體" panose="020B0604030504040204" pitchFamily="34" charset="-120"/>
              </a:rPr>
              <a:t> </a:t>
            </a:r>
            <a:r>
              <a:rPr lang="zh-TW" altLang="en-US" sz="4000" b="1" dirty="0">
                <a:latin typeface="微軟正黑體" panose="020B0604030504040204" pitchFamily="34" charset="-120"/>
                <a:ea typeface="微軟正黑體" panose="020B0604030504040204" pitchFamily="34" charset="-120"/>
              </a:rPr>
              <a:t>。</a:t>
            </a:r>
            <a:r>
              <a:rPr lang="en-US" altLang="zh-TW" sz="4000" dirty="0">
                <a:latin typeface="微軟正黑體" panose="020B0604030504040204" pitchFamily="34" charset="-120"/>
                <a:ea typeface="微軟正黑體" panose="020B0604030504040204" pitchFamily="34" charset="-120"/>
              </a:rPr>
              <a:t>6.</a:t>
            </a:r>
            <a:r>
              <a:rPr lang="zh-TW" altLang="en-US" sz="4000" b="1" dirty="0">
                <a:latin typeface="微軟正黑體" panose="020B0604030504040204" pitchFamily="34" charset="-120"/>
                <a:ea typeface="微軟正黑體" panose="020B0604030504040204" pitchFamily="34" charset="-120"/>
              </a:rPr>
              <a:t>委員覆核可能</a:t>
            </a:r>
            <a:r>
              <a:rPr lang="zh-TW" altLang="en-US" sz="4000" b="1" u="sng" dirty="0">
                <a:solidFill>
                  <a:srgbClr val="FF0000"/>
                </a:solidFill>
                <a:latin typeface="微軟正黑體" panose="020B0604030504040204" pitchFamily="34" charset="-120"/>
                <a:ea typeface="微軟正黑體" panose="020B0604030504040204" pitchFamily="34" charset="-120"/>
              </a:rPr>
              <a:t>不止一次</a:t>
            </a:r>
            <a:r>
              <a:rPr lang="zh-TW" altLang="en-US" sz="4000" b="1" dirty="0">
                <a:latin typeface="微軟正黑體" panose="020B0604030504040204" pitchFamily="34" charset="-120"/>
                <a:ea typeface="微軟正黑體" panose="020B0604030504040204" pitchFamily="34" charset="-120"/>
              </a:rPr>
              <a:t>，原則計畫書需依委員意見持續修改至委員覆核通過。</a:t>
            </a:r>
          </a:p>
          <a:p>
            <a:pPr marL="109538" algn="just">
              <a:lnSpc>
                <a:spcPct val="150000"/>
              </a:lnSpc>
            </a:pPr>
            <a:r>
              <a:rPr lang="en-US" altLang="zh-TW" sz="4000" b="1" dirty="0">
                <a:latin typeface="微軟正黑體" panose="020B0604030504040204" pitchFamily="34" charset="-120"/>
                <a:ea typeface="微軟正黑體" panose="020B0604030504040204" pitchFamily="34" charset="-120"/>
              </a:rPr>
              <a:t>7.</a:t>
            </a:r>
            <a:r>
              <a:rPr lang="zh-TW" altLang="en-US" sz="4000" b="1" dirty="0">
                <a:latin typeface="微軟正黑體" panose="020B0604030504040204" pitchFamily="34" charset="-120"/>
                <a:ea typeface="微軟正黑體" panose="020B0604030504040204" pitchFamily="34" charset="-120"/>
              </a:rPr>
              <a:t>本年度之有效簽約期程為</a:t>
            </a:r>
            <a:r>
              <a:rPr lang="en-US" altLang="zh-TW" sz="4000" u="sng" dirty="0">
                <a:solidFill>
                  <a:srgbClr val="FF0000"/>
                </a:solidFill>
                <a:latin typeface="微軟正黑體" panose="020B0604030504040204" pitchFamily="34" charset="-120"/>
                <a:ea typeface="微軟正黑體" panose="020B0604030504040204" pitchFamily="34" charset="-120"/>
              </a:rPr>
              <a:t>113</a:t>
            </a:r>
            <a:r>
              <a:rPr lang="zh-TW" altLang="en-US" sz="4000" u="sng" dirty="0">
                <a:solidFill>
                  <a:srgbClr val="FF0000"/>
                </a:solidFill>
                <a:latin typeface="微軟正黑體" panose="020B0604030504040204" pitchFamily="34" charset="-120"/>
                <a:ea typeface="微軟正黑體" panose="020B0604030504040204" pitchFamily="34" charset="-120"/>
              </a:rPr>
              <a:t>年</a:t>
            </a:r>
            <a:r>
              <a:rPr lang="en-US" altLang="zh-TW" sz="4000" u="sng" dirty="0">
                <a:solidFill>
                  <a:srgbClr val="FF0000"/>
                </a:solidFill>
                <a:latin typeface="微軟正黑體" panose="020B0604030504040204" pitchFamily="34" charset="-120"/>
                <a:ea typeface="微軟正黑體" panose="020B0604030504040204" pitchFamily="34" charset="-120"/>
              </a:rPr>
              <a:t>7</a:t>
            </a:r>
            <a:r>
              <a:rPr lang="zh-TW" altLang="en-US" sz="4000" b="1" u="sng" dirty="0">
                <a:solidFill>
                  <a:srgbClr val="FF0000"/>
                </a:solidFill>
                <a:latin typeface="微軟正黑體" panose="020B0604030504040204" pitchFamily="34" charset="-120"/>
                <a:ea typeface="微軟正黑體" panose="020B0604030504040204" pitchFamily="34" charset="-120"/>
              </a:rPr>
              <a:t>月</a:t>
            </a:r>
            <a:r>
              <a:rPr lang="en-US" altLang="zh-TW" sz="4000" b="1" u="sng" dirty="0">
                <a:solidFill>
                  <a:srgbClr val="FF0000"/>
                </a:solidFill>
                <a:latin typeface="微軟正黑體" panose="020B0604030504040204" pitchFamily="34" charset="-120"/>
                <a:ea typeface="微軟正黑體" panose="020B0604030504040204" pitchFamily="34" charset="-120"/>
              </a:rPr>
              <a:t>5</a:t>
            </a:r>
            <a:r>
              <a:rPr lang="zh-TW" altLang="en-US" sz="4000" b="1" u="sng" dirty="0">
                <a:solidFill>
                  <a:srgbClr val="FF0000"/>
                </a:solidFill>
                <a:latin typeface="微軟正黑體" panose="020B0604030504040204" pitchFamily="34" charset="-120"/>
                <a:ea typeface="微軟正黑體" panose="020B0604030504040204" pitchFamily="34" charset="-120"/>
              </a:rPr>
              <a:t>日</a:t>
            </a:r>
            <a:r>
              <a:rPr lang="zh-TW" altLang="en-US" sz="4000" b="1" dirty="0">
                <a:latin typeface="微軟正黑體" panose="020B0604030504040204" pitchFamily="34" charset="-120"/>
                <a:ea typeface="微軟正黑體" panose="020B0604030504040204" pitchFamily="34" charset="-120"/>
              </a:rPr>
              <a:t>，以</a:t>
            </a:r>
            <a:r>
              <a:rPr lang="zh-TW" altLang="en-US" sz="4000" dirty="0">
                <a:latin typeface="微軟正黑體" panose="020B0604030504040204" pitchFamily="34" charset="-120"/>
                <a:ea typeface="微軟正黑體" panose="020B0604030504040204" pitchFamily="34" charset="-120"/>
              </a:rPr>
              <a:t>產業發展署</a:t>
            </a:r>
            <a:r>
              <a:rPr lang="zh-TW" altLang="en-US" sz="4000" b="1" dirty="0">
                <a:latin typeface="微軟正黑體" panose="020B0604030504040204" pitchFamily="34" charset="-120"/>
                <a:ea typeface="微軟正黑體" panose="020B0604030504040204" pitchFamily="34" charset="-120"/>
              </a:rPr>
              <a:t>正式公文為準。</a:t>
            </a:r>
          </a:p>
        </p:txBody>
      </p:sp>
      <p:sp>
        <p:nvSpPr>
          <p:cNvPr id="2" name="投影片編號版面配置區 1">
            <a:extLst>
              <a:ext uri="{FF2B5EF4-FFF2-40B4-BE49-F238E27FC236}">
                <a16:creationId xmlns:a16="http://schemas.microsoft.com/office/drawing/2014/main" id="{96A5CF63-9D7A-470C-84BA-037BD85F2AF0}"/>
              </a:ext>
            </a:extLst>
          </p:cNvPr>
          <p:cNvSpPr>
            <a:spLocks noGrp="1"/>
          </p:cNvSpPr>
          <p:nvPr>
            <p:ph type="sldNum" sz="quarter" idx="2"/>
          </p:nvPr>
        </p:nvSpPr>
        <p:spPr/>
        <p:txBody>
          <a:bodyPr/>
          <a:lstStyle/>
          <a:p>
            <a:fld id="{86CB4B4D-7CA3-9044-876B-883B54F8677D}" type="slidenum">
              <a:rPr lang="en-US" altLang="zh-TW" smtClean="0"/>
              <a:t>17</a:t>
            </a:fld>
            <a:endParaRPr lang="zh-TW" altLang="en-US"/>
          </a:p>
        </p:txBody>
      </p:sp>
    </p:spTree>
    <p:extLst>
      <p:ext uri="{BB962C8B-B14F-4D97-AF65-F5344CB8AC3E}">
        <p14:creationId xmlns:p14="http://schemas.microsoft.com/office/powerpoint/2010/main" val="313566880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圓角矩形 1"/>
          <p:cNvSpPr/>
          <p:nvPr/>
        </p:nvSpPr>
        <p:spPr>
          <a:xfrm>
            <a:off x="10295467" y="6265333"/>
            <a:ext cx="12175066" cy="4960028"/>
          </a:xfrm>
          <a:prstGeom prst="roundRect">
            <a:avLst/>
          </a:prstGeom>
          <a:solidFill>
            <a:schemeClr val="accent1">
              <a:lumMod val="20000"/>
              <a:lumOff val="80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zh-TW" altLang="en-US" sz="3200" b="0" i="0" u="none" strike="noStrike" cap="none" spc="0" normalizeH="0" baseline="0">
              <a:ln>
                <a:noFill/>
              </a:ln>
              <a:solidFill>
                <a:srgbClr val="FFFFFF"/>
              </a:solidFill>
              <a:effectLst/>
              <a:uFillTx/>
              <a:latin typeface="+mn-lt"/>
              <a:ea typeface="+mn-ea"/>
              <a:cs typeface="+mn-cs"/>
              <a:sym typeface="Helvetica Neue Medium"/>
            </a:endParaRPr>
          </a:p>
        </p:txBody>
      </p:sp>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四</a:t>
            </a:r>
            <a:r>
              <a:rPr lang="en-US" altLang="zh-TW" sz="4800"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履約保證金</a:t>
            </a:r>
          </a:p>
        </p:txBody>
      </p:sp>
      <p:sp>
        <p:nvSpPr>
          <p:cNvPr id="9" name="內容版面配置區 2"/>
          <p:cNvSpPr txBox="1">
            <a:spLocks/>
          </p:cNvSpPr>
          <p:nvPr/>
        </p:nvSpPr>
        <p:spPr>
          <a:xfrm>
            <a:off x="863599" y="3978517"/>
            <a:ext cx="21369868" cy="74471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85725" algn="l">
              <a:lnSpc>
                <a:spcPct val="100000"/>
              </a:lnSpc>
              <a:buClr>
                <a:schemeClr val="accent3"/>
              </a:buClr>
              <a:buFont typeface="Georgia"/>
              <a:buNone/>
              <a:defRPr/>
            </a:pPr>
            <a:r>
              <a:rPr lang="zh-TW" altLang="en-US" sz="4000" b="1" u="sng" dirty="0">
                <a:solidFill>
                  <a:srgbClr val="FF0000"/>
                </a:solidFill>
                <a:latin typeface="微軟正黑體" panose="020B0604030504040204" pitchFamily="34" charset="-120"/>
                <a:ea typeface="微軟正黑體" panose="020B0604030504040204" pitchFamily="34" charset="-120"/>
              </a:rPr>
              <a:t>履約保證：</a:t>
            </a:r>
            <a:r>
              <a:rPr lang="en-US" altLang="zh-TW" sz="4000" b="1" dirty="0">
                <a:latin typeface="微軟正黑體" panose="020B0604030504040204" pitchFamily="34" charset="-120"/>
                <a:ea typeface="微軟正黑體" panose="020B0604030504040204" pitchFamily="34" charset="-120"/>
              </a:rPr>
              <a:t>(</a:t>
            </a:r>
            <a:r>
              <a:rPr lang="zh-TW" altLang="en-US" sz="4000" b="1" dirty="0">
                <a:latin typeface="微軟正黑體" panose="020B0604030504040204" pitchFamily="34" charset="-120"/>
                <a:ea typeface="微軟正黑體" panose="020B0604030504040204" pitchFamily="34" charset="-120"/>
              </a:rPr>
              <a:t>請領頭期款時檢附，與政府補助款頭期款</a:t>
            </a:r>
            <a:r>
              <a:rPr lang="zh-TW" altLang="en-US" sz="4000" dirty="0">
                <a:latin typeface="微軟正黑體" panose="020B0604030504040204" pitchFamily="34" charset="-120"/>
                <a:ea typeface="微軟正黑體" panose="020B0604030504040204" pitchFamily="34" charset="-120"/>
              </a:rPr>
              <a:t>同</a:t>
            </a:r>
            <a:r>
              <a:rPr lang="zh-TW" altLang="en-US" sz="4000" b="1" dirty="0">
                <a:latin typeface="微軟正黑體" panose="020B0604030504040204" pitchFamily="34" charset="-120"/>
                <a:ea typeface="微軟正黑體" panose="020B0604030504040204" pitchFamily="34" charset="-120"/>
              </a:rPr>
              <a:t>額，計畫結案作業完成後</a:t>
            </a:r>
            <a:r>
              <a:rPr lang="en-US" altLang="zh-TW" sz="4000" b="1" dirty="0">
                <a:latin typeface="微軟正黑體" panose="020B0604030504040204" pitchFamily="34" charset="-120"/>
                <a:ea typeface="微軟正黑體" panose="020B0604030504040204" pitchFamily="34" charset="-120"/>
              </a:rPr>
              <a:t>3</a:t>
            </a:r>
            <a:r>
              <a:rPr lang="zh-TW" altLang="en-US" sz="4000" b="1" dirty="0">
                <a:latin typeface="微軟正黑體" panose="020B0604030504040204" pitchFamily="34" charset="-120"/>
                <a:ea typeface="微軟正黑體" panose="020B0604030504040204" pitchFamily="34" charset="-120"/>
              </a:rPr>
              <a:t>個月內返還，得以下列擇一</a:t>
            </a:r>
            <a:r>
              <a:rPr lang="en-US" altLang="zh-TW" sz="4000" b="1" dirty="0">
                <a:latin typeface="微軟正黑體" panose="020B0604030504040204" pitchFamily="34" charset="-120"/>
                <a:ea typeface="微軟正黑體" panose="020B0604030504040204" pitchFamily="34" charset="-120"/>
              </a:rPr>
              <a:t>)</a:t>
            </a:r>
          </a:p>
          <a:p>
            <a:pPr marL="982980" lvl="1" indent="-571500" algn="l">
              <a:lnSpc>
                <a:spcPct val="150000"/>
              </a:lnSpc>
              <a:buFont typeface="Arial" panose="020B0604020202020204" pitchFamily="34" charset="0"/>
              <a:buChar char="•"/>
              <a:defRPr/>
            </a:pPr>
            <a:r>
              <a:rPr lang="zh-TW" altLang="en-US" sz="4000" b="1" dirty="0">
                <a:latin typeface="微軟正黑體" panose="020B0604030504040204" pitchFamily="34" charset="-120"/>
                <a:ea typeface="微軟正黑體" panose="020B0604030504040204" pitchFamily="34" charset="-120"/>
              </a:rPr>
              <a:t>銀行履約保證書</a:t>
            </a:r>
            <a:endParaRPr lang="en-US" altLang="zh-TW" sz="4000" b="1" dirty="0">
              <a:latin typeface="微軟正黑體" panose="020B0604030504040204" pitchFamily="34" charset="-120"/>
              <a:ea typeface="微軟正黑體" panose="020B0604030504040204" pitchFamily="34" charset="-120"/>
            </a:endParaRPr>
          </a:p>
          <a:p>
            <a:pPr marL="982980" lvl="1" indent="-571500" algn="l">
              <a:lnSpc>
                <a:spcPct val="150000"/>
              </a:lnSpc>
              <a:buFont typeface="Arial" panose="020B0604020202020204" pitchFamily="34" charset="0"/>
              <a:buChar char="•"/>
              <a:defRPr/>
            </a:pPr>
            <a:r>
              <a:rPr lang="zh-TW" altLang="en-US" sz="4000" b="1" dirty="0">
                <a:latin typeface="微軟正黑體" panose="020B0604030504040204" pitchFamily="34" charset="-120"/>
                <a:ea typeface="微軟正黑體" panose="020B0604030504040204" pitchFamily="34" charset="-120"/>
              </a:rPr>
              <a:t>銀行本行支票</a:t>
            </a:r>
            <a:endParaRPr lang="en-US" altLang="zh-TW" sz="4000" b="1" dirty="0">
              <a:latin typeface="微軟正黑體" panose="020B0604030504040204" pitchFamily="34" charset="-120"/>
              <a:ea typeface="微軟正黑體" panose="020B0604030504040204" pitchFamily="34" charset="-120"/>
            </a:endParaRPr>
          </a:p>
          <a:p>
            <a:pPr marL="982980" lvl="1" indent="-571500" algn="l">
              <a:lnSpc>
                <a:spcPct val="150000"/>
              </a:lnSpc>
              <a:buFont typeface="Arial" panose="020B0604020202020204" pitchFamily="34" charset="0"/>
              <a:buChar char="•"/>
              <a:defRPr/>
            </a:pPr>
            <a:r>
              <a:rPr lang="zh-TW" altLang="en-US" sz="4000" b="1" dirty="0">
                <a:latin typeface="微軟正黑體" panose="020B0604030504040204" pitchFamily="34" charset="-120"/>
                <a:ea typeface="微軟正黑體" panose="020B0604030504040204" pitchFamily="34" charset="-120"/>
              </a:rPr>
              <a:t>履約保證金匯款單</a:t>
            </a:r>
            <a:endParaRPr lang="en-US" altLang="zh-TW" sz="4000" b="1" dirty="0">
              <a:latin typeface="微軟正黑體" panose="020B0604030504040204" pitchFamily="34" charset="-120"/>
              <a:ea typeface="微軟正黑體" panose="020B0604030504040204" pitchFamily="34" charset="-120"/>
            </a:endParaRPr>
          </a:p>
          <a:p>
            <a:pPr marL="411480" lvl="1" algn="l">
              <a:lnSpc>
                <a:spcPct val="150000"/>
              </a:lnSpc>
              <a:defRPr/>
            </a:pPr>
            <a:endParaRPr lang="en-US" altLang="zh-TW" sz="4000" dirty="0">
              <a:latin typeface="微軟正黑體" panose="020B0604030504040204" pitchFamily="34" charset="-120"/>
              <a:ea typeface="微軟正黑體" panose="020B0604030504040204" pitchFamily="34" charset="-120"/>
            </a:endParaRPr>
          </a:p>
          <a:p>
            <a:pPr marL="411480" lvl="1" algn="l">
              <a:lnSpc>
                <a:spcPct val="150000"/>
              </a:lnSpc>
              <a:defRPr/>
            </a:pPr>
            <a:r>
              <a:rPr lang="zh-TW" altLang="en-US" sz="4000" dirty="0">
                <a:solidFill>
                  <a:srgbClr val="FF0000"/>
                </a:solidFill>
                <a:latin typeface="微軟正黑體" panose="020B0604030504040204" pitchFamily="34" charset="-120"/>
                <a:ea typeface="微軟正黑體" panose="020B0604030504040204" pitchFamily="34" charset="-120"/>
              </a:rPr>
              <a:t>匯入與政府年度頭期款等額款項後，</a:t>
            </a:r>
            <a:endParaRPr lang="en-US" altLang="zh-TW" sz="4000" dirty="0">
              <a:solidFill>
                <a:srgbClr val="FF0000"/>
              </a:solidFill>
              <a:latin typeface="微軟正黑體" panose="020B0604030504040204" pitchFamily="34" charset="-120"/>
              <a:ea typeface="微軟正黑體" panose="020B0604030504040204" pitchFamily="34" charset="-120"/>
            </a:endParaRPr>
          </a:p>
          <a:p>
            <a:pPr marL="411480" lvl="1" algn="l">
              <a:lnSpc>
                <a:spcPct val="150000"/>
              </a:lnSpc>
              <a:defRPr/>
            </a:pPr>
            <a:r>
              <a:rPr lang="zh-TW" altLang="en-US" sz="4000" dirty="0">
                <a:solidFill>
                  <a:srgbClr val="FF0000"/>
                </a:solidFill>
                <a:latin typeface="微軟正黑體" panose="020B0604030504040204" pitchFamily="34" charset="-120"/>
                <a:ea typeface="微軟正黑體" panose="020B0604030504040204" pitchFamily="34" charset="-120"/>
              </a:rPr>
              <a:t>請掃描匯款單寄給計畫負責專員</a:t>
            </a:r>
          </a:p>
        </p:txBody>
      </p:sp>
      <p:sp>
        <p:nvSpPr>
          <p:cNvPr id="11" name="內容版面配置區 2"/>
          <p:cNvSpPr txBox="1">
            <a:spLocks/>
          </p:cNvSpPr>
          <p:nvPr/>
        </p:nvSpPr>
        <p:spPr>
          <a:xfrm>
            <a:off x="10739966" y="6317361"/>
            <a:ext cx="11286067" cy="49080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2" algn="l">
              <a:lnSpc>
                <a:spcPct val="150000"/>
              </a:lnSpc>
              <a:buFont typeface="Arial" panose="020B0604020202020204" pitchFamily="34" charset="0"/>
              <a:buChar char="•"/>
              <a:defRPr/>
            </a:pPr>
            <a:r>
              <a:rPr lang="zh-TW" altLang="en-US" sz="4800" b="1" dirty="0">
                <a:latin typeface="微軟正黑體" panose="020B0604030504040204" pitchFamily="34" charset="-120"/>
                <a:ea typeface="微軟正黑體" panose="020B0604030504040204" pitchFamily="34" charset="-120"/>
              </a:rPr>
              <a:t>匯款單</a:t>
            </a:r>
            <a:r>
              <a:rPr lang="en-US" altLang="zh-TW" sz="4800" b="1" dirty="0">
                <a:latin typeface="微軟正黑體" panose="020B0604030504040204" pitchFamily="34" charset="-120"/>
                <a:ea typeface="微軟正黑體" panose="020B0604030504040204" pitchFamily="34" charset="-120"/>
              </a:rPr>
              <a:t>(</a:t>
            </a:r>
            <a:r>
              <a:rPr lang="zh-TW" altLang="en-US" sz="4800" b="1" dirty="0">
                <a:latin typeface="微軟正黑體" panose="020B0604030504040204" pitchFamily="34" charset="-120"/>
                <a:ea typeface="微軟正黑體" panose="020B0604030504040204" pitchFamily="34" charset="-120"/>
              </a:rPr>
              <a:t>註明</a:t>
            </a:r>
            <a:r>
              <a:rPr lang="en-US" altLang="zh-TW" sz="4800" b="1" dirty="0">
                <a:latin typeface="微軟正黑體" panose="020B0604030504040204" pitchFamily="34" charset="-120"/>
                <a:ea typeface="微軟正黑體" panose="020B0604030504040204" pitchFamily="34" charset="-120"/>
              </a:rPr>
              <a:t>:</a:t>
            </a:r>
            <a:r>
              <a:rPr lang="zh-TW" altLang="en-US" sz="4800" b="1" dirty="0">
                <a:latin typeface="微軟正黑體" panose="020B0604030504040204" pitchFamily="34" charset="-120"/>
                <a:ea typeface="微軟正黑體" panose="020B0604030504040204" pitchFamily="34" charset="-120"/>
              </a:rPr>
              <a:t>計畫編號及公司名稱</a:t>
            </a:r>
            <a:r>
              <a:rPr lang="en-US" altLang="zh-TW" sz="4800" b="1" dirty="0">
                <a:latin typeface="微軟正黑體" panose="020B0604030504040204" pitchFamily="34" charset="-120"/>
                <a:ea typeface="微軟正黑體" panose="020B0604030504040204" pitchFamily="34" charset="-120"/>
              </a:rPr>
              <a:t>)</a:t>
            </a:r>
          </a:p>
          <a:p>
            <a:pPr lvl="2" algn="l">
              <a:lnSpc>
                <a:spcPct val="150000"/>
              </a:lnSpc>
              <a:buFont typeface="Arial" panose="020B0604020202020204" pitchFamily="34" charset="0"/>
              <a:buChar char="•"/>
              <a:defRPr/>
            </a:pPr>
            <a:r>
              <a:rPr lang="zh-TW" altLang="en-US" sz="4800" b="1" dirty="0">
                <a:latin typeface="微軟正黑體" panose="020B0604030504040204" pitchFamily="34" charset="-120"/>
                <a:ea typeface="微軟正黑體" panose="020B0604030504040204" pitchFamily="34" charset="-120"/>
              </a:rPr>
              <a:t>戶名：財團法人中國生產力中心 </a:t>
            </a:r>
          </a:p>
          <a:p>
            <a:pPr lvl="2" algn="l">
              <a:lnSpc>
                <a:spcPct val="150000"/>
              </a:lnSpc>
              <a:buFont typeface="Arial" panose="020B0604020202020204" pitchFamily="34" charset="0"/>
              <a:buChar char="•"/>
              <a:defRPr/>
            </a:pPr>
            <a:r>
              <a:rPr lang="zh-TW" altLang="en-US" sz="4800" b="1" dirty="0">
                <a:latin typeface="微軟正黑體" panose="020B0604030504040204" pitchFamily="34" charset="-120"/>
                <a:ea typeface="微軟正黑體" panose="020B0604030504040204" pitchFamily="34" charset="-120"/>
              </a:rPr>
              <a:t>銀行：上海商業儲蓄銀行汐止分行 </a:t>
            </a:r>
          </a:p>
          <a:p>
            <a:pPr lvl="2" algn="l">
              <a:lnSpc>
                <a:spcPct val="150000"/>
              </a:lnSpc>
              <a:buFont typeface="Arial" panose="020B0604020202020204" pitchFamily="34" charset="0"/>
              <a:buChar char="•"/>
              <a:defRPr/>
            </a:pPr>
            <a:r>
              <a:rPr lang="zh-TW" altLang="en-US" sz="4800" b="1" dirty="0">
                <a:latin typeface="微軟正黑體" panose="020B0604030504040204" pitchFamily="34" charset="-120"/>
                <a:ea typeface="微軟正黑體" panose="020B0604030504040204" pitchFamily="34" charset="-120"/>
              </a:rPr>
              <a:t>帳號：</a:t>
            </a:r>
            <a:r>
              <a:rPr lang="en-US" altLang="zh-TW" sz="4800" b="1" dirty="0">
                <a:latin typeface="微軟正黑體" panose="020B0604030504040204" pitchFamily="34" charset="-120"/>
                <a:ea typeface="微軟正黑體" panose="020B0604030504040204" pitchFamily="34" charset="-120"/>
              </a:rPr>
              <a:t>45101000025876</a:t>
            </a:r>
          </a:p>
        </p:txBody>
      </p:sp>
      <p:sp>
        <p:nvSpPr>
          <p:cNvPr id="3" name="投影片編號版面配置區 2">
            <a:extLst>
              <a:ext uri="{FF2B5EF4-FFF2-40B4-BE49-F238E27FC236}">
                <a16:creationId xmlns:a16="http://schemas.microsoft.com/office/drawing/2014/main" id="{480D252F-18DB-435F-8895-8261D9EC99AF}"/>
              </a:ext>
            </a:extLst>
          </p:cNvPr>
          <p:cNvSpPr>
            <a:spLocks noGrp="1"/>
          </p:cNvSpPr>
          <p:nvPr>
            <p:ph type="sldNum" sz="quarter" idx="2"/>
          </p:nvPr>
        </p:nvSpPr>
        <p:spPr/>
        <p:txBody>
          <a:bodyPr/>
          <a:lstStyle/>
          <a:p>
            <a:fld id="{86CB4B4D-7CA3-9044-876B-883B54F8677D}" type="slidenum">
              <a:rPr lang="en-US" altLang="zh-TW" smtClean="0"/>
              <a:t>18</a:t>
            </a:fld>
            <a:endParaRPr lang="zh-TW" altLang="en-US"/>
          </a:p>
        </p:txBody>
      </p:sp>
    </p:spTree>
    <p:extLst>
      <p:ext uri="{BB962C8B-B14F-4D97-AF65-F5344CB8AC3E}">
        <p14:creationId xmlns:p14="http://schemas.microsoft.com/office/powerpoint/2010/main" val="2758745360"/>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矩形 148"/>
          <p:cNvSpPr/>
          <p:nvPr/>
        </p:nvSpPr>
        <p:spPr>
          <a:xfrm>
            <a:off x="2059828" y="9874449"/>
            <a:ext cx="20470369" cy="2890813"/>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dirty="0"/>
          </a:p>
        </p:txBody>
      </p:sp>
      <p:cxnSp>
        <p:nvCxnSpPr>
          <p:cNvPr id="141" name="直線接點 140"/>
          <p:cNvCxnSpPr/>
          <p:nvPr/>
        </p:nvCxnSpPr>
        <p:spPr>
          <a:xfrm>
            <a:off x="5455891" y="8393063"/>
            <a:ext cx="17074306" cy="0"/>
          </a:xfrm>
          <a:prstGeom prst="line">
            <a:avLst/>
          </a:prstGeom>
          <a:ln>
            <a:solidFill>
              <a:srgbClr val="293462"/>
            </a:solidFill>
          </a:ln>
        </p:spPr>
        <p:style>
          <a:lnRef idx="1">
            <a:schemeClr val="accent1"/>
          </a:lnRef>
          <a:fillRef idx="0">
            <a:schemeClr val="accent1"/>
          </a:fillRef>
          <a:effectRef idx="0">
            <a:schemeClr val="accent1"/>
          </a:effectRef>
          <a:fontRef idx="minor">
            <a:schemeClr val="tx1"/>
          </a:fontRef>
        </p:style>
      </p:cxnSp>
      <p:sp>
        <p:nvSpPr>
          <p:cNvPr id="65" name="矩形 64"/>
          <p:cNvSpPr/>
          <p:nvPr/>
        </p:nvSpPr>
        <p:spPr>
          <a:xfrm>
            <a:off x="2059828" y="4958443"/>
            <a:ext cx="20393772" cy="2498687"/>
          </a:xfrm>
          <a:prstGeom prst="rect">
            <a:avLst/>
          </a:prstGeom>
          <a:noFill/>
          <a:ln>
            <a:solidFill>
              <a:srgbClr val="2934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solidFill>
                <a:srgbClr val="A64942"/>
              </a:solidFill>
            </a:endParaRPr>
          </a:p>
        </p:txBody>
      </p:sp>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98298" y="2256185"/>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五</a:t>
            </a:r>
            <a:r>
              <a:rPr lang="en-US" altLang="zh-TW" sz="4800"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簽約繳交文件說明</a:t>
            </a:r>
          </a:p>
        </p:txBody>
      </p:sp>
      <p:sp>
        <p:nvSpPr>
          <p:cNvPr id="61" name="矩形 60"/>
          <p:cNvSpPr/>
          <p:nvPr/>
        </p:nvSpPr>
        <p:spPr>
          <a:xfrm>
            <a:off x="2499041" y="4537793"/>
            <a:ext cx="5256426" cy="830997"/>
          </a:xfrm>
          <a:prstGeom prst="rect">
            <a:avLst/>
          </a:prstGeom>
          <a:solidFill>
            <a:schemeClr val="bg1"/>
          </a:solidFill>
        </p:spPr>
        <p:txBody>
          <a:bodyPr wrap="square">
            <a:spAutoFit/>
          </a:bodyPr>
          <a:lstStyle/>
          <a:p>
            <a:r>
              <a:rPr lang="zh-TW" altLang="en-US" sz="4800" b="1" dirty="0">
                <a:solidFill>
                  <a:schemeClr val="tx1">
                    <a:lumMod val="95000"/>
                    <a:lumOff val="5000"/>
                  </a:schemeClr>
                </a:solidFill>
                <a:latin typeface="Arial" panose="020B0604020202020204" pitchFamily="34" charset="0"/>
                <a:ea typeface="微軟正黑體" panose="020B0604030504040204" pitchFamily="34" charset="-120"/>
              </a:rPr>
              <a:t>補助款契約書本文</a:t>
            </a:r>
          </a:p>
        </p:txBody>
      </p:sp>
      <p:sp>
        <p:nvSpPr>
          <p:cNvPr id="62" name="圓角矩形 61"/>
          <p:cNvSpPr/>
          <p:nvPr/>
        </p:nvSpPr>
        <p:spPr>
          <a:xfrm>
            <a:off x="8181805" y="4348346"/>
            <a:ext cx="6804195" cy="1315854"/>
          </a:xfrm>
          <a:prstGeom prst="roundRect">
            <a:avLst/>
          </a:prstGeom>
          <a:solidFill>
            <a:srgbClr val="2934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4000">
              <a:solidFill>
                <a:schemeClr val="bg1"/>
              </a:solidFill>
            </a:endParaRPr>
          </a:p>
        </p:txBody>
      </p:sp>
      <p:sp>
        <p:nvSpPr>
          <p:cNvPr id="63" name="矩形 62"/>
          <p:cNvSpPr/>
          <p:nvPr/>
        </p:nvSpPr>
        <p:spPr>
          <a:xfrm>
            <a:off x="8389541" y="4557583"/>
            <a:ext cx="6388722" cy="830997"/>
          </a:xfrm>
          <a:prstGeom prst="rect">
            <a:avLst/>
          </a:prstGeom>
        </p:spPr>
        <p:txBody>
          <a:bodyPr wrap="square">
            <a:spAutoFit/>
          </a:bodyPr>
          <a:lstStyle/>
          <a:p>
            <a:r>
              <a:rPr lang="zh-TW" altLang="en-US" sz="4800" b="1" dirty="0">
                <a:solidFill>
                  <a:schemeClr val="bg1"/>
                </a:solidFill>
                <a:latin typeface="Arial" panose="020B0604020202020204" pitchFamily="34" charset="0"/>
                <a:ea typeface="微軟正黑體" panose="020B0604030504040204" pitchFamily="34" charset="-120"/>
              </a:rPr>
              <a:t>正本</a:t>
            </a:r>
            <a:r>
              <a:rPr lang="en-US" altLang="zh-TW" sz="4800" b="1" dirty="0">
                <a:solidFill>
                  <a:schemeClr val="bg1"/>
                </a:solidFill>
                <a:latin typeface="Arial" panose="020B0604020202020204" pitchFamily="34" charset="0"/>
                <a:ea typeface="微軟正黑體" panose="020B0604030504040204" pitchFamily="34" charset="-120"/>
              </a:rPr>
              <a:t>/</a:t>
            </a:r>
            <a:r>
              <a:rPr lang="zh-TW" altLang="en-US" sz="4800" b="1" dirty="0">
                <a:solidFill>
                  <a:schemeClr val="bg1"/>
                </a:solidFill>
                <a:latin typeface="Arial" panose="020B0604020202020204" pitchFamily="34" charset="0"/>
                <a:ea typeface="微軟正黑體" panose="020B0604030504040204" pitchFamily="34" charset="-120"/>
              </a:rPr>
              <a:t>加蓋公司大小章</a:t>
            </a:r>
          </a:p>
        </p:txBody>
      </p:sp>
      <p:sp>
        <p:nvSpPr>
          <p:cNvPr id="64" name="矩形 63"/>
          <p:cNvSpPr/>
          <p:nvPr/>
        </p:nvSpPr>
        <p:spPr>
          <a:xfrm>
            <a:off x="2546295" y="5904196"/>
            <a:ext cx="10370292" cy="902363"/>
          </a:xfrm>
          <a:prstGeom prst="rect">
            <a:avLst/>
          </a:prstGeom>
        </p:spPr>
        <p:txBody>
          <a:bodyPr wrap="square">
            <a:spAutoFit/>
          </a:bodyPr>
          <a:lstStyle/>
          <a:p>
            <a:pPr marL="540000" indent="-402431" algn="l">
              <a:lnSpc>
                <a:spcPct val="150000"/>
              </a:lnSpc>
              <a:spcAft>
                <a:spcPts val="450"/>
              </a:spcAft>
            </a:pPr>
            <a:r>
              <a:rPr lang="zh-TW" altLang="en-US"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依右圖說明加蓋騎縫章及公司大小章</a:t>
            </a:r>
            <a:endParaRPr lang="en-US" altLang="zh-TW"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endParaRPr>
          </a:p>
        </p:txBody>
      </p:sp>
      <p:grpSp>
        <p:nvGrpSpPr>
          <p:cNvPr id="96" name="群組 95"/>
          <p:cNvGrpSpPr>
            <a:grpSpLocks/>
          </p:cNvGrpSpPr>
          <p:nvPr/>
        </p:nvGrpSpPr>
        <p:grpSpPr bwMode="auto">
          <a:xfrm>
            <a:off x="15512718" y="6235076"/>
            <a:ext cx="7017479" cy="3049551"/>
            <a:chOff x="960" y="1788"/>
            <a:chExt cx="2664" cy="1181"/>
          </a:xfrm>
        </p:grpSpPr>
        <p:sp>
          <p:nvSpPr>
            <p:cNvPr id="97" name="Freeform 4"/>
            <p:cNvSpPr>
              <a:spLocks/>
            </p:cNvSpPr>
            <p:nvPr/>
          </p:nvSpPr>
          <p:spPr bwMode="auto">
            <a:xfrm>
              <a:off x="960" y="1788"/>
              <a:ext cx="2664" cy="1181"/>
            </a:xfrm>
            <a:custGeom>
              <a:avLst/>
              <a:gdLst>
                <a:gd name="T0" fmla="*/ 536 w 2664"/>
                <a:gd name="T1" fmla="*/ 28 h 1181"/>
                <a:gd name="T2" fmla="*/ 668 w 2664"/>
                <a:gd name="T3" fmla="*/ 59 h 1181"/>
                <a:gd name="T4" fmla="*/ 788 w 2664"/>
                <a:gd name="T5" fmla="*/ 61 h 1181"/>
                <a:gd name="T6" fmla="*/ 903 w 2664"/>
                <a:gd name="T7" fmla="*/ 52 h 1181"/>
                <a:gd name="T8" fmla="*/ 1009 w 2664"/>
                <a:gd name="T9" fmla="*/ 40 h 1181"/>
                <a:gd name="T10" fmla="*/ 1107 w 2664"/>
                <a:gd name="T11" fmla="*/ 38 h 1181"/>
                <a:gd name="T12" fmla="*/ 1202 w 2664"/>
                <a:gd name="T13" fmla="*/ 57 h 1181"/>
                <a:gd name="T14" fmla="*/ 1291 w 2664"/>
                <a:gd name="T15" fmla="*/ 111 h 1181"/>
                <a:gd name="T16" fmla="*/ 1378 w 2664"/>
                <a:gd name="T17" fmla="*/ 115 h 1181"/>
                <a:gd name="T18" fmla="*/ 1455 w 2664"/>
                <a:gd name="T19" fmla="*/ 59 h 1181"/>
                <a:gd name="T20" fmla="*/ 1524 w 2664"/>
                <a:gd name="T21" fmla="*/ 26 h 1181"/>
                <a:gd name="T22" fmla="*/ 1587 w 2664"/>
                <a:gd name="T23" fmla="*/ 12 h 1181"/>
                <a:gd name="T24" fmla="*/ 1641 w 2664"/>
                <a:gd name="T25" fmla="*/ 10 h 1181"/>
                <a:gd name="T26" fmla="*/ 1695 w 2664"/>
                <a:gd name="T27" fmla="*/ 19 h 1181"/>
                <a:gd name="T28" fmla="*/ 1749 w 2664"/>
                <a:gd name="T29" fmla="*/ 31 h 1181"/>
                <a:gd name="T30" fmla="*/ 1810 w 2664"/>
                <a:gd name="T31" fmla="*/ 42 h 1181"/>
                <a:gd name="T32" fmla="*/ 1879 w 2664"/>
                <a:gd name="T33" fmla="*/ 54 h 1181"/>
                <a:gd name="T34" fmla="*/ 1956 w 2664"/>
                <a:gd name="T35" fmla="*/ 57 h 1181"/>
                <a:gd name="T36" fmla="*/ 2048 w 2664"/>
                <a:gd name="T37" fmla="*/ 52 h 1181"/>
                <a:gd name="T38" fmla="*/ 2151 w 2664"/>
                <a:gd name="T39" fmla="*/ 33 h 1181"/>
                <a:gd name="T40" fmla="*/ 2217 w 2664"/>
                <a:gd name="T41" fmla="*/ 40 h 1181"/>
                <a:gd name="T42" fmla="*/ 2245 w 2664"/>
                <a:gd name="T43" fmla="*/ 94 h 1181"/>
                <a:gd name="T44" fmla="*/ 2285 w 2664"/>
                <a:gd name="T45" fmla="*/ 148 h 1181"/>
                <a:gd name="T46" fmla="*/ 2325 w 2664"/>
                <a:gd name="T47" fmla="*/ 186 h 1181"/>
                <a:gd name="T48" fmla="*/ 2664 w 2664"/>
                <a:gd name="T49" fmla="*/ 1124 h 1181"/>
                <a:gd name="T50" fmla="*/ 1505 w 2664"/>
                <a:gd name="T51" fmla="*/ 1127 h 1181"/>
                <a:gd name="T52" fmla="*/ 1524 w 2664"/>
                <a:gd name="T53" fmla="*/ 1143 h 1181"/>
                <a:gd name="T54" fmla="*/ 1540 w 2664"/>
                <a:gd name="T55" fmla="*/ 1162 h 1181"/>
                <a:gd name="T56" fmla="*/ 1531 w 2664"/>
                <a:gd name="T57" fmla="*/ 1178 h 1181"/>
                <a:gd name="T58" fmla="*/ 1470 w 2664"/>
                <a:gd name="T59" fmla="*/ 1181 h 1181"/>
                <a:gd name="T60" fmla="*/ 1359 w 2664"/>
                <a:gd name="T61" fmla="*/ 1181 h 1181"/>
                <a:gd name="T62" fmla="*/ 1241 w 2664"/>
                <a:gd name="T63" fmla="*/ 1181 h 1181"/>
                <a:gd name="T64" fmla="*/ 1162 w 2664"/>
                <a:gd name="T65" fmla="*/ 1181 h 1181"/>
                <a:gd name="T66" fmla="*/ 1122 w 2664"/>
                <a:gd name="T67" fmla="*/ 1178 h 1181"/>
                <a:gd name="T68" fmla="*/ 1105 w 2664"/>
                <a:gd name="T69" fmla="*/ 1162 h 1181"/>
                <a:gd name="T70" fmla="*/ 1119 w 2664"/>
                <a:gd name="T71" fmla="*/ 1143 h 1181"/>
                <a:gd name="T72" fmla="*/ 1138 w 2664"/>
                <a:gd name="T73" fmla="*/ 1127 h 1181"/>
                <a:gd name="T74" fmla="*/ 0 w 2664"/>
                <a:gd name="T75" fmla="*/ 1124 h 1181"/>
                <a:gd name="T76" fmla="*/ 310 w 2664"/>
                <a:gd name="T77" fmla="*/ 177 h 1181"/>
                <a:gd name="T78" fmla="*/ 348 w 2664"/>
                <a:gd name="T79" fmla="*/ 151 h 1181"/>
                <a:gd name="T80" fmla="*/ 383 w 2664"/>
                <a:gd name="T81" fmla="*/ 113 h 1181"/>
                <a:gd name="T82" fmla="*/ 409 w 2664"/>
                <a:gd name="T83" fmla="*/ 68 h 1181"/>
                <a:gd name="T84" fmla="*/ 454 w 2664"/>
                <a:gd name="T85" fmla="*/ 50 h 1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64" h="1181">
                  <a:moveTo>
                    <a:pt x="466" y="0"/>
                  </a:moveTo>
                  <a:lnTo>
                    <a:pt x="536" y="28"/>
                  </a:lnTo>
                  <a:lnTo>
                    <a:pt x="602" y="47"/>
                  </a:lnTo>
                  <a:lnTo>
                    <a:pt x="668" y="59"/>
                  </a:lnTo>
                  <a:lnTo>
                    <a:pt x="729" y="64"/>
                  </a:lnTo>
                  <a:lnTo>
                    <a:pt x="788" y="61"/>
                  </a:lnTo>
                  <a:lnTo>
                    <a:pt x="846" y="59"/>
                  </a:lnTo>
                  <a:lnTo>
                    <a:pt x="903" y="52"/>
                  </a:lnTo>
                  <a:lnTo>
                    <a:pt x="957" y="45"/>
                  </a:lnTo>
                  <a:lnTo>
                    <a:pt x="1009" y="40"/>
                  </a:lnTo>
                  <a:lnTo>
                    <a:pt x="1058" y="38"/>
                  </a:lnTo>
                  <a:lnTo>
                    <a:pt x="1107" y="38"/>
                  </a:lnTo>
                  <a:lnTo>
                    <a:pt x="1154" y="45"/>
                  </a:lnTo>
                  <a:lnTo>
                    <a:pt x="1202" y="57"/>
                  </a:lnTo>
                  <a:lnTo>
                    <a:pt x="1246" y="78"/>
                  </a:lnTo>
                  <a:lnTo>
                    <a:pt x="1291" y="111"/>
                  </a:lnTo>
                  <a:lnTo>
                    <a:pt x="1333" y="153"/>
                  </a:lnTo>
                  <a:lnTo>
                    <a:pt x="1378" y="115"/>
                  </a:lnTo>
                  <a:lnTo>
                    <a:pt x="1418" y="82"/>
                  </a:lnTo>
                  <a:lnTo>
                    <a:pt x="1455" y="59"/>
                  </a:lnTo>
                  <a:lnTo>
                    <a:pt x="1491" y="38"/>
                  </a:lnTo>
                  <a:lnTo>
                    <a:pt x="1524" y="26"/>
                  </a:lnTo>
                  <a:lnTo>
                    <a:pt x="1557" y="17"/>
                  </a:lnTo>
                  <a:lnTo>
                    <a:pt x="1587" y="12"/>
                  </a:lnTo>
                  <a:lnTo>
                    <a:pt x="1615" y="10"/>
                  </a:lnTo>
                  <a:lnTo>
                    <a:pt x="1641" y="10"/>
                  </a:lnTo>
                  <a:lnTo>
                    <a:pt x="1667" y="14"/>
                  </a:lnTo>
                  <a:lnTo>
                    <a:pt x="1695" y="19"/>
                  </a:lnTo>
                  <a:lnTo>
                    <a:pt x="1721" y="24"/>
                  </a:lnTo>
                  <a:lnTo>
                    <a:pt x="1749" y="31"/>
                  </a:lnTo>
                  <a:lnTo>
                    <a:pt x="1780" y="38"/>
                  </a:lnTo>
                  <a:lnTo>
                    <a:pt x="1810" y="42"/>
                  </a:lnTo>
                  <a:lnTo>
                    <a:pt x="1843" y="50"/>
                  </a:lnTo>
                  <a:lnTo>
                    <a:pt x="1879" y="54"/>
                  </a:lnTo>
                  <a:lnTo>
                    <a:pt x="1916" y="57"/>
                  </a:lnTo>
                  <a:lnTo>
                    <a:pt x="1956" y="57"/>
                  </a:lnTo>
                  <a:lnTo>
                    <a:pt x="2001" y="57"/>
                  </a:lnTo>
                  <a:lnTo>
                    <a:pt x="2048" y="52"/>
                  </a:lnTo>
                  <a:lnTo>
                    <a:pt x="2097" y="45"/>
                  </a:lnTo>
                  <a:lnTo>
                    <a:pt x="2151" y="33"/>
                  </a:lnTo>
                  <a:lnTo>
                    <a:pt x="2210" y="19"/>
                  </a:lnTo>
                  <a:lnTo>
                    <a:pt x="2217" y="40"/>
                  </a:lnTo>
                  <a:lnTo>
                    <a:pt x="2231" y="66"/>
                  </a:lnTo>
                  <a:lnTo>
                    <a:pt x="2245" y="94"/>
                  </a:lnTo>
                  <a:lnTo>
                    <a:pt x="2264" y="122"/>
                  </a:lnTo>
                  <a:lnTo>
                    <a:pt x="2285" y="148"/>
                  </a:lnTo>
                  <a:lnTo>
                    <a:pt x="2307" y="172"/>
                  </a:lnTo>
                  <a:lnTo>
                    <a:pt x="2325" y="186"/>
                  </a:lnTo>
                  <a:lnTo>
                    <a:pt x="2347" y="193"/>
                  </a:lnTo>
                  <a:lnTo>
                    <a:pt x="2664" y="1124"/>
                  </a:lnTo>
                  <a:lnTo>
                    <a:pt x="1500" y="1124"/>
                  </a:lnTo>
                  <a:lnTo>
                    <a:pt x="1505" y="1127"/>
                  </a:lnTo>
                  <a:lnTo>
                    <a:pt x="1512" y="1134"/>
                  </a:lnTo>
                  <a:lnTo>
                    <a:pt x="1524" y="1143"/>
                  </a:lnTo>
                  <a:lnTo>
                    <a:pt x="1533" y="1152"/>
                  </a:lnTo>
                  <a:lnTo>
                    <a:pt x="1540" y="1162"/>
                  </a:lnTo>
                  <a:lnTo>
                    <a:pt x="1540" y="1171"/>
                  </a:lnTo>
                  <a:lnTo>
                    <a:pt x="1531" y="1178"/>
                  </a:lnTo>
                  <a:lnTo>
                    <a:pt x="1507" y="1181"/>
                  </a:lnTo>
                  <a:lnTo>
                    <a:pt x="1470" y="1181"/>
                  </a:lnTo>
                  <a:lnTo>
                    <a:pt x="1418" y="1181"/>
                  </a:lnTo>
                  <a:lnTo>
                    <a:pt x="1359" y="1181"/>
                  </a:lnTo>
                  <a:lnTo>
                    <a:pt x="1298" y="1181"/>
                  </a:lnTo>
                  <a:lnTo>
                    <a:pt x="1241" y="1181"/>
                  </a:lnTo>
                  <a:lnTo>
                    <a:pt x="1194" y="1181"/>
                  </a:lnTo>
                  <a:lnTo>
                    <a:pt x="1162" y="1181"/>
                  </a:lnTo>
                  <a:lnTo>
                    <a:pt x="1150" y="1181"/>
                  </a:lnTo>
                  <a:lnTo>
                    <a:pt x="1122" y="1178"/>
                  </a:lnTo>
                  <a:lnTo>
                    <a:pt x="1107" y="1171"/>
                  </a:lnTo>
                  <a:lnTo>
                    <a:pt x="1105" y="1162"/>
                  </a:lnTo>
                  <a:lnTo>
                    <a:pt x="1110" y="1152"/>
                  </a:lnTo>
                  <a:lnTo>
                    <a:pt x="1119" y="1143"/>
                  </a:lnTo>
                  <a:lnTo>
                    <a:pt x="1131" y="1134"/>
                  </a:lnTo>
                  <a:lnTo>
                    <a:pt x="1138" y="1127"/>
                  </a:lnTo>
                  <a:lnTo>
                    <a:pt x="1143" y="1124"/>
                  </a:lnTo>
                  <a:lnTo>
                    <a:pt x="0" y="1124"/>
                  </a:lnTo>
                  <a:lnTo>
                    <a:pt x="294" y="181"/>
                  </a:lnTo>
                  <a:lnTo>
                    <a:pt x="310" y="177"/>
                  </a:lnTo>
                  <a:lnTo>
                    <a:pt x="329" y="167"/>
                  </a:lnTo>
                  <a:lnTo>
                    <a:pt x="348" y="151"/>
                  </a:lnTo>
                  <a:lnTo>
                    <a:pt x="367" y="134"/>
                  </a:lnTo>
                  <a:lnTo>
                    <a:pt x="383" y="113"/>
                  </a:lnTo>
                  <a:lnTo>
                    <a:pt x="397" y="92"/>
                  </a:lnTo>
                  <a:lnTo>
                    <a:pt x="409" y="68"/>
                  </a:lnTo>
                  <a:lnTo>
                    <a:pt x="419" y="47"/>
                  </a:lnTo>
                  <a:lnTo>
                    <a:pt x="454" y="50"/>
                  </a:lnTo>
                  <a:lnTo>
                    <a:pt x="46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98" name="Freeform 5"/>
            <p:cNvSpPr>
              <a:spLocks/>
            </p:cNvSpPr>
            <p:nvPr/>
          </p:nvSpPr>
          <p:spPr bwMode="auto">
            <a:xfrm>
              <a:off x="2107" y="2860"/>
              <a:ext cx="346" cy="85"/>
            </a:xfrm>
            <a:custGeom>
              <a:avLst/>
              <a:gdLst>
                <a:gd name="T0" fmla="*/ 0 w 346"/>
                <a:gd name="T1" fmla="*/ 85 h 85"/>
                <a:gd name="T2" fmla="*/ 346 w 346"/>
                <a:gd name="T3" fmla="*/ 85 h 85"/>
                <a:gd name="T4" fmla="*/ 325 w 346"/>
                <a:gd name="T5" fmla="*/ 76 h 85"/>
                <a:gd name="T6" fmla="*/ 304 w 346"/>
                <a:gd name="T7" fmla="*/ 64 h 85"/>
                <a:gd name="T8" fmla="*/ 283 w 346"/>
                <a:gd name="T9" fmla="*/ 50 h 85"/>
                <a:gd name="T10" fmla="*/ 264 w 346"/>
                <a:gd name="T11" fmla="*/ 36 h 85"/>
                <a:gd name="T12" fmla="*/ 245 w 346"/>
                <a:gd name="T13" fmla="*/ 22 h 85"/>
                <a:gd name="T14" fmla="*/ 226 w 346"/>
                <a:gd name="T15" fmla="*/ 10 h 85"/>
                <a:gd name="T16" fmla="*/ 207 w 346"/>
                <a:gd name="T17" fmla="*/ 3 h 85"/>
                <a:gd name="T18" fmla="*/ 186 w 346"/>
                <a:gd name="T19" fmla="*/ 0 h 85"/>
                <a:gd name="T20" fmla="*/ 156 w 346"/>
                <a:gd name="T21" fmla="*/ 3 h 85"/>
                <a:gd name="T22" fmla="*/ 127 w 346"/>
                <a:gd name="T23" fmla="*/ 12 h 85"/>
                <a:gd name="T24" fmla="*/ 104 w 346"/>
                <a:gd name="T25" fmla="*/ 24 h 85"/>
                <a:gd name="T26" fmla="*/ 83 w 346"/>
                <a:gd name="T27" fmla="*/ 36 h 85"/>
                <a:gd name="T28" fmla="*/ 62 w 346"/>
                <a:gd name="T29" fmla="*/ 52 h 85"/>
                <a:gd name="T30" fmla="*/ 43 w 346"/>
                <a:gd name="T31" fmla="*/ 64 h 85"/>
                <a:gd name="T32" fmla="*/ 22 w 346"/>
                <a:gd name="T33" fmla="*/ 76 h 85"/>
                <a:gd name="T34" fmla="*/ 0 w 346"/>
                <a:gd name="T35" fmla="*/ 85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6" h="85">
                  <a:moveTo>
                    <a:pt x="0" y="85"/>
                  </a:moveTo>
                  <a:lnTo>
                    <a:pt x="346" y="85"/>
                  </a:lnTo>
                  <a:lnTo>
                    <a:pt x="325" y="76"/>
                  </a:lnTo>
                  <a:lnTo>
                    <a:pt x="304" y="64"/>
                  </a:lnTo>
                  <a:lnTo>
                    <a:pt x="283" y="50"/>
                  </a:lnTo>
                  <a:lnTo>
                    <a:pt x="264" y="36"/>
                  </a:lnTo>
                  <a:lnTo>
                    <a:pt x="245" y="22"/>
                  </a:lnTo>
                  <a:lnTo>
                    <a:pt x="226" y="10"/>
                  </a:lnTo>
                  <a:lnTo>
                    <a:pt x="207" y="3"/>
                  </a:lnTo>
                  <a:lnTo>
                    <a:pt x="186" y="0"/>
                  </a:lnTo>
                  <a:lnTo>
                    <a:pt x="156" y="3"/>
                  </a:lnTo>
                  <a:lnTo>
                    <a:pt x="127" y="12"/>
                  </a:lnTo>
                  <a:lnTo>
                    <a:pt x="104" y="24"/>
                  </a:lnTo>
                  <a:lnTo>
                    <a:pt x="83" y="36"/>
                  </a:lnTo>
                  <a:lnTo>
                    <a:pt x="62" y="52"/>
                  </a:lnTo>
                  <a:lnTo>
                    <a:pt x="43" y="64"/>
                  </a:lnTo>
                  <a:lnTo>
                    <a:pt x="22" y="76"/>
                  </a:lnTo>
                  <a:lnTo>
                    <a:pt x="0" y="8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99" name="Freeform 6"/>
            <p:cNvSpPr>
              <a:spLocks/>
            </p:cNvSpPr>
            <p:nvPr/>
          </p:nvSpPr>
          <p:spPr bwMode="auto">
            <a:xfrm>
              <a:off x="1021" y="1929"/>
              <a:ext cx="332" cy="894"/>
            </a:xfrm>
            <a:custGeom>
              <a:avLst/>
              <a:gdLst>
                <a:gd name="T0" fmla="*/ 261 w 332"/>
                <a:gd name="T1" fmla="*/ 66 h 894"/>
                <a:gd name="T2" fmla="*/ 0 w 332"/>
                <a:gd name="T3" fmla="*/ 894 h 894"/>
                <a:gd name="T4" fmla="*/ 17 w 332"/>
                <a:gd name="T5" fmla="*/ 884 h 894"/>
                <a:gd name="T6" fmla="*/ 35 w 332"/>
                <a:gd name="T7" fmla="*/ 870 h 894"/>
                <a:gd name="T8" fmla="*/ 54 w 332"/>
                <a:gd name="T9" fmla="*/ 851 h 894"/>
                <a:gd name="T10" fmla="*/ 75 w 332"/>
                <a:gd name="T11" fmla="*/ 833 h 894"/>
                <a:gd name="T12" fmla="*/ 94 w 332"/>
                <a:gd name="T13" fmla="*/ 812 h 894"/>
                <a:gd name="T14" fmla="*/ 113 w 332"/>
                <a:gd name="T15" fmla="*/ 793 h 894"/>
                <a:gd name="T16" fmla="*/ 129 w 332"/>
                <a:gd name="T17" fmla="*/ 772 h 894"/>
                <a:gd name="T18" fmla="*/ 141 w 332"/>
                <a:gd name="T19" fmla="*/ 753 h 894"/>
                <a:gd name="T20" fmla="*/ 332 w 332"/>
                <a:gd name="T21" fmla="*/ 0 h 894"/>
                <a:gd name="T22" fmla="*/ 327 w 332"/>
                <a:gd name="T23" fmla="*/ 7 h 894"/>
                <a:gd name="T24" fmla="*/ 320 w 332"/>
                <a:gd name="T25" fmla="*/ 17 h 894"/>
                <a:gd name="T26" fmla="*/ 311 w 332"/>
                <a:gd name="T27" fmla="*/ 26 h 894"/>
                <a:gd name="T28" fmla="*/ 303 w 332"/>
                <a:gd name="T29" fmla="*/ 36 h 894"/>
                <a:gd name="T30" fmla="*/ 292 w 332"/>
                <a:gd name="T31" fmla="*/ 45 h 894"/>
                <a:gd name="T32" fmla="*/ 282 w 332"/>
                <a:gd name="T33" fmla="*/ 52 h 894"/>
                <a:gd name="T34" fmla="*/ 273 w 332"/>
                <a:gd name="T35" fmla="*/ 59 h 894"/>
                <a:gd name="T36" fmla="*/ 261 w 332"/>
                <a:gd name="T37" fmla="*/ 66 h 8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2" h="894">
                  <a:moveTo>
                    <a:pt x="261" y="66"/>
                  </a:moveTo>
                  <a:lnTo>
                    <a:pt x="0" y="894"/>
                  </a:lnTo>
                  <a:lnTo>
                    <a:pt x="17" y="884"/>
                  </a:lnTo>
                  <a:lnTo>
                    <a:pt x="35" y="870"/>
                  </a:lnTo>
                  <a:lnTo>
                    <a:pt x="54" y="851"/>
                  </a:lnTo>
                  <a:lnTo>
                    <a:pt x="75" y="833"/>
                  </a:lnTo>
                  <a:lnTo>
                    <a:pt x="94" y="812"/>
                  </a:lnTo>
                  <a:lnTo>
                    <a:pt x="113" y="793"/>
                  </a:lnTo>
                  <a:lnTo>
                    <a:pt x="129" y="772"/>
                  </a:lnTo>
                  <a:lnTo>
                    <a:pt x="141" y="753"/>
                  </a:lnTo>
                  <a:lnTo>
                    <a:pt x="332" y="0"/>
                  </a:lnTo>
                  <a:lnTo>
                    <a:pt x="327" y="7"/>
                  </a:lnTo>
                  <a:lnTo>
                    <a:pt x="320" y="17"/>
                  </a:lnTo>
                  <a:lnTo>
                    <a:pt x="311" y="26"/>
                  </a:lnTo>
                  <a:lnTo>
                    <a:pt x="303" y="36"/>
                  </a:lnTo>
                  <a:lnTo>
                    <a:pt x="292" y="45"/>
                  </a:lnTo>
                  <a:lnTo>
                    <a:pt x="282" y="52"/>
                  </a:lnTo>
                  <a:lnTo>
                    <a:pt x="273" y="59"/>
                  </a:lnTo>
                  <a:lnTo>
                    <a:pt x="261" y="6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0" name="Freeform 7"/>
            <p:cNvSpPr>
              <a:spLocks/>
            </p:cNvSpPr>
            <p:nvPr/>
          </p:nvSpPr>
          <p:spPr bwMode="auto">
            <a:xfrm>
              <a:off x="2303" y="2637"/>
              <a:ext cx="1095" cy="198"/>
            </a:xfrm>
            <a:custGeom>
              <a:avLst/>
              <a:gdLst>
                <a:gd name="T0" fmla="*/ 0 w 1095"/>
                <a:gd name="T1" fmla="*/ 139 h 198"/>
                <a:gd name="T2" fmla="*/ 61 w 1095"/>
                <a:gd name="T3" fmla="*/ 85 h 198"/>
                <a:gd name="T4" fmla="*/ 129 w 1095"/>
                <a:gd name="T5" fmla="*/ 45 h 198"/>
                <a:gd name="T6" fmla="*/ 199 w 1095"/>
                <a:gd name="T7" fmla="*/ 19 h 198"/>
                <a:gd name="T8" fmla="*/ 272 w 1095"/>
                <a:gd name="T9" fmla="*/ 5 h 198"/>
                <a:gd name="T10" fmla="*/ 350 w 1095"/>
                <a:gd name="T11" fmla="*/ 0 h 198"/>
                <a:gd name="T12" fmla="*/ 428 w 1095"/>
                <a:gd name="T13" fmla="*/ 2 h 198"/>
                <a:gd name="T14" fmla="*/ 505 w 1095"/>
                <a:gd name="T15" fmla="*/ 12 h 198"/>
                <a:gd name="T16" fmla="*/ 583 w 1095"/>
                <a:gd name="T17" fmla="*/ 24 h 198"/>
                <a:gd name="T18" fmla="*/ 658 w 1095"/>
                <a:gd name="T19" fmla="*/ 40 h 198"/>
                <a:gd name="T20" fmla="*/ 731 w 1095"/>
                <a:gd name="T21" fmla="*/ 59 h 198"/>
                <a:gd name="T22" fmla="*/ 801 w 1095"/>
                <a:gd name="T23" fmla="*/ 75 h 198"/>
                <a:gd name="T24" fmla="*/ 867 w 1095"/>
                <a:gd name="T25" fmla="*/ 89 h 198"/>
                <a:gd name="T26" fmla="*/ 928 w 1095"/>
                <a:gd name="T27" fmla="*/ 99 h 198"/>
                <a:gd name="T28" fmla="*/ 985 w 1095"/>
                <a:gd name="T29" fmla="*/ 104 h 198"/>
                <a:gd name="T30" fmla="*/ 1034 w 1095"/>
                <a:gd name="T31" fmla="*/ 99 h 198"/>
                <a:gd name="T32" fmla="*/ 1074 w 1095"/>
                <a:gd name="T33" fmla="*/ 87 h 198"/>
                <a:gd name="T34" fmla="*/ 1095 w 1095"/>
                <a:gd name="T35" fmla="*/ 118 h 198"/>
                <a:gd name="T36" fmla="*/ 1046 w 1095"/>
                <a:gd name="T37" fmla="*/ 134 h 198"/>
                <a:gd name="T38" fmla="*/ 994 w 1095"/>
                <a:gd name="T39" fmla="*/ 139 h 198"/>
                <a:gd name="T40" fmla="*/ 938 w 1095"/>
                <a:gd name="T41" fmla="*/ 136 h 198"/>
                <a:gd name="T42" fmla="*/ 879 w 1095"/>
                <a:gd name="T43" fmla="*/ 129 h 198"/>
                <a:gd name="T44" fmla="*/ 818 w 1095"/>
                <a:gd name="T45" fmla="*/ 118 h 198"/>
                <a:gd name="T46" fmla="*/ 754 w 1095"/>
                <a:gd name="T47" fmla="*/ 101 h 198"/>
                <a:gd name="T48" fmla="*/ 689 w 1095"/>
                <a:gd name="T49" fmla="*/ 87 h 198"/>
                <a:gd name="T50" fmla="*/ 618 w 1095"/>
                <a:gd name="T51" fmla="*/ 71 h 198"/>
                <a:gd name="T52" fmla="*/ 547 w 1095"/>
                <a:gd name="T53" fmla="*/ 59 h 198"/>
                <a:gd name="T54" fmla="*/ 475 w 1095"/>
                <a:gd name="T55" fmla="*/ 52 h 198"/>
                <a:gd name="T56" fmla="*/ 399 w 1095"/>
                <a:gd name="T57" fmla="*/ 49 h 198"/>
                <a:gd name="T58" fmla="*/ 322 w 1095"/>
                <a:gd name="T59" fmla="*/ 56 h 198"/>
                <a:gd name="T60" fmla="*/ 244 w 1095"/>
                <a:gd name="T61" fmla="*/ 73 h 198"/>
                <a:gd name="T62" fmla="*/ 164 w 1095"/>
                <a:gd name="T63" fmla="*/ 101 h 198"/>
                <a:gd name="T64" fmla="*/ 82 w 1095"/>
                <a:gd name="T65" fmla="*/ 141 h 198"/>
                <a:gd name="T66" fmla="*/ 0 w 1095"/>
                <a:gd name="T67" fmla="*/ 198 h 198"/>
                <a:gd name="T68" fmla="*/ 2 w 1095"/>
                <a:gd name="T69" fmla="*/ 186 h 198"/>
                <a:gd name="T70" fmla="*/ 2 w 1095"/>
                <a:gd name="T71" fmla="*/ 172 h 198"/>
                <a:gd name="T72" fmla="*/ 2 w 1095"/>
                <a:gd name="T73" fmla="*/ 155 h 198"/>
                <a:gd name="T74" fmla="*/ 0 w 1095"/>
                <a:gd name="T75" fmla="*/ 13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95" h="198">
                  <a:moveTo>
                    <a:pt x="0" y="139"/>
                  </a:moveTo>
                  <a:lnTo>
                    <a:pt x="61" y="85"/>
                  </a:lnTo>
                  <a:lnTo>
                    <a:pt x="129" y="45"/>
                  </a:lnTo>
                  <a:lnTo>
                    <a:pt x="199" y="19"/>
                  </a:lnTo>
                  <a:lnTo>
                    <a:pt x="272" y="5"/>
                  </a:lnTo>
                  <a:lnTo>
                    <a:pt x="350" y="0"/>
                  </a:lnTo>
                  <a:lnTo>
                    <a:pt x="428" y="2"/>
                  </a:lnTo>
                  <a:lnTo>
                    <a:pt x="505" y="12"/>
                  </a:lnTo>
                  <a:lnTo>
                    <a:pt x="583" y="24"/>
                  </a:lnTo>
                  <a:lnTo>
                    <a:pt x="658" y="40"/>
                  </a:lnTo>
                  <a:lnTo>
                    <a:pt x="731" y="59"/>
                  </a:lnTo>
                  <a:lnTo>
                    <a:pt x="801" y="75"/>
                  </a:lnTo>
                  <a:lnTo>
                    <a:pt x="867" y="89"/>
                  </a:lnTo>
                  <a:lnTo>
                    <a:pt x="928" y="99"/>
                  </a:lnTo>
                  <a:lnTo>
                    <a:pt x="985" y="104"/>
                  </a:lnTo>
                  <a:lnTo>
                    <a:pt x="1034" y="99"/>
                  </a:lnTo>
                  <a:lnTo>
                    <a:pt x="1074" y="87"/>
                  </a:lnTo>
                  <a:lnTo>
                    <a:pt x="1095" y="118"/>
                  </a:lnTo>
                  <a:lnTo>
                    <a:pt x="1046" y="134"/>
                  </a:lnTo>
                  <a:lnTo>
                    <a:pt x="994" y="139"/>
                  </a:lnTo>
                  <a:lnTo>
                    <a:pt x="938" y="136"/>
                  </a:lnTo>
                  <a:lnTo>
                    <a:pt x="879" y="129"/>
                  </a:lnTo>
                  <a:lnTo>
                    <a:pt x="818" y="118"/>
                  </a:lnTo>
                  <a:lnTo>
                    <a:pt x="754" y="101"/>
                  </a:lnTo>
                  <a:lnTo>
                    <a:pt x="689" y="87"/>
                  </a:lnTo>
                  <a:lnTo>
                    <a:pt x="618" y="71"/>
                  </a:lnTo>
                  <a:lnTo>
                    <a:pt x="547" y="59"/>
                  </a:lnTo>
                  <a:lnTo>
                    <a:pt x="475" y="52"/>
                  </a:lnTo>
                  <a:lnTo>
                    <a:pt x="399" y="49"/>
                  </a:lnTo>
                  <a:lnTo>
                    <a:pt x="322" y="56"/>
                  </a:lnTo>
                  <a:lnTo>
                    <a:pt x="244" y="73"/>
                  </a:lnTo>
                  <a:lnTo>
                    <a:pt x="164" y="101"/>
                  </a:lnTo>
                  <a:lnTo>
                    <a:pt x="82" y="141"/>
                  </a:lnTo>
                  <a:lnTo>
                    <a:pt x="0" y="198"/>
                  </a:lnTo>
                  <a:lnTo>
                    <a:pt x="2" y="186"/>
                  </a:lnTo>
                  <a:lnTo>
                    <a:pt x="2" y="172"/>
                  </a:lnTo>
                  <a:lnTo>
                    <a:pt x="2" y="155"/>
                  </a:lnTo>
                  <a:lnTo>
                    <a:pt x="0" y="1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1" name="Freeform 8"/>
            <p:cNvSpPr>
              <a:spLocks/>
            </p:cNvSpPr>
            <p:nvPr/>
          </p:nvSpPr>
          <p:spPr bwMode="auto">
            <a:xfrm>
              <a:off x="2321" y="2712"/>
              <a:ext cx="1221" cy="181"/>
            </a:xfrm>
            <a:custGeom>
              <a:avLst/>
              <a:gdLst>
                <a:gd name="T0" fmla="*/ 0 w 1221"/>
                <a:gd name="T1" fmla="*/ 134 h 181"/>
                <a:gd name="T2" fmla="*/ 80 w 1221"/>
                <a:gd name="T3" fmla="*/ 83 h 181"/>
                <a:gd name="T4" fmla="*/ 158 w 1221"/>
                <a:gd name="T5" fmla="*/ 45 h 181"/>
                <a:gd name="T6" fmla="*/ 236 w 1221"/>
                <a:gd name="T7" fmla="*/ 19 h 181"/>
                <a:gd name="T8" fmla="*/ 311 w 1221"/>
                <a:gd name="T9" fmla="*/ 5 h 181"/>
                <a:gd name="T10" fmla="*/ 386 w 1221"/>
                <a:gd name="T11" fmla="*/ 0 h 181"/>
                <a:gd name="T12" fmla="*/ 459 w 1221"/>
                <a:gd name="T13" fmla="*/ 3 h 181"/>
                <a:gd name="T14" fmla="*/ 532 w 1221"/>
                <a:gd name="T15" fmla="*/ 10 h 181"/>
                <a:gd name="T16" fmla="*/ 602 w 1221"/>
                <a:gd name="T17" fmla="*/ 21 h 181"/>
                <a:gd name="T18" fmla="*/ 671 w 1221"/>
                <a:gd name="T19" fmla="*/ 36 h 181"/>
                <a:gd name="T20" fmla="*/ 736 w 1221"/>
                <a:gd name="T21" fmla="*/ 50 h 181"/>
                <a:gd name="T22" fmla="*/ 802 w 1221"/>
                <a:gd name="T23" fmla="*/ 64 h 181"/>
                <a:gd name="T24" fmla="*/ 863 w 1221"/>
                <a:gd name="T25" fmla="*/ 76 h 181"/>
                <a:gd name="T26" fmla="*/ 924 w 1221"/>
                <a:gd name="T27" fmla="*/ 83 h 181"/>
                <a:gd name="T28" fmla="*/ 981 w 1221"/>
                <a:gd name="T29" fmla="*/ 83 h 181"/>
                <a:gd name="T30" fmla="*/ 1037 w 1221"/>
                <a:gd name="T31" fmla="*/ 73 h 181"/>
                <a:gd name="T32" fmla="*/ 1089 w 1221"/>
                <a:gd name="T33" fmla="*/ 57 h 181"/>
                <a:gd name="T34" fmla="*/ 1101 w 1221"/>
                <a:gd name="T35" fmla="*/ 66 h 181"/>
                <a:gd name="T36" fmla="*/ 1113 w 1221"/>
                <a:gd name="T37" fmla="*/ 78 h 181"/>
                <a:gd name="T38" fmla="*/ 1127 w 1221"/>
                <a:gd name="T39" fmla="*/ 92 h 181"/>
                <a:gd name="T40" fmla="*/ 1145 w 1221"/>
                <a:gd name="T41" fmla="*/ 108 h 181"/>
                <a:gd name="T42" fmla="*/ 1162 w 1221"/>
                <a:gd name="T43" fmla="*/ 125 h 181"/>
                <a:gd name="T44" fmla="*/ 1181 w 1221"/>
                <a:gd name="T45" fmla="*/ 139 h 181"/>
                <a:gd name="T46" fmla="*/ 1200 w 1221"/>
                <a:gd name="T47" fmla="*/ 153 h 181"/>
                <a:gd name="T48" fmla="*/ 1221 w 1221"/>
                <a:gd name="T49" fmla="*/ 163 h 181"/>
                <a:gd name="T50" fmla="*/ 581 w 1221"/>
                <a:gd name="T51" fmla="*/ 163 h 181"/>
                <a:gd name="T52" fmla="*/ 567 w 1221"/>
                <a:gd name="T53" fmla="*/ 151 h 181"/>
                <a:gd name="T54" fmla="*/ 548 w 1221"/>
                <a:gd name="T55" fmla="*/ 139 h 181"/>
                <a:gd name="T56" fmla="*/ 522 w 1221"/>
                <a:gd name="T57" fmla="*/ 127 h 181"/>
                <a:gd name="T58" fmla="*/ 497 w 1221"/>
                <a:gd name="T59" fmla="*/ 120 h 181"/>
                <a:gd name="T60" fmla="*/ 464 w 1221"/>
                <a:gd name="T61" fmla="*/ 111 h 181"/>
                <a:gd name="T62" fmla="*/ 431 w 1221"/>
                <a:gd name="T63" fmla="*/ 106 h 181"/>
                <a:gd name="T64" fmla="*/ 393 w 1221"/>
                <a:gd name="T65" fmla="*/ 104 h 181"/>
                <a:gd name="T66" fmla="*/ 358 w 1221"/>
                <a:gd name="T67" fmla="*/ 101 h 181"/>
                <a:gd name="T68" fmla="*/ 318 w 1221"/>
                <a:gd name="T69" fmla="*/ 101 h 181"/>
                <a:gd name="T70" fmla="*/ 280 w 1221"/>
                <a:gd name="T71" fmla="*/ 106 h 181"/>
                <a:gd name="T72" fmla="*/ 243 w 1221"/>
                <a:gd name="T73" fmla="*/ 111 h 181"/>
                <a:gd name="T74" fmla="*/ 207 w 1221"/>
                <a:gd name="T75" fmla="*/ 118 h 181"/>
                <a:gd name="T76" fmla="*/ 172 w 1221"/>
                <a:gd name="T77" fmla="*/ 130 h 181"/>
                <a:gd name="T78" fmla="*/ 139 w 1221"/>
                <a:gd name="T79" fmla="*/ 144 h 181"/>
                <a:gd name="T80" fmla="*/ 111 w 1221"/>
                <a:gd name="T81" fmla="*/ 160 h 181"/>
                <a:gd name="T82" fmla="*/ 85 w 1221"/>
                <a:gd name="T83" fmla="*/ 181 h 181"/>
                <a:gd name="T84" fmla="*/ 78 w 1221"/>
                <a:gd name="T85" fmla="*/ 174 h 181"/>
                <a:gd name="T86" fmla="*/ 69 w 1221"/>
                <a:gd name="T87" fmla="*/ 167 h 181"/>
                <a:gd name="T88" fmla="*/ 59 w 1221"/>
                <a:gd name="T89" fmla="*/ 163 h 181"/>
                <a:gd name="T90" fmla="*/ 50 w 1221"/>
                <a:gd name="T91" fmla="*/ 155 h 181"/>
                <a:gd name="T92" fmla="*/ 38 w 1221"/>
                <a:gd name="T93" fmla="*/ 148 h 181"/>
                <a:gd name="T94" fmla="*/ 29 w 1221"/>
                <a:gd name="T95" fmla="*/ 144 h 181"/>
                <a:gd name="T96" fmla="*/ 14 w 1221"/>
                <a:gd name="T97" fmla="*/ 139 h 181"/>
                <a:gd name="T98" fmla="*/ 0 w 1221"/>
                <a:gd name="T99" fmla="*/ 134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21" h="181">
                  <a:moveTo>
                    <a:pt x="0" y="134"/>
                  </a:moveTo>
                  <a:lnTo>
                    <a:pt x="80" y="83"/>
                  </a:lnTo>
                  <a:lnTo>
                    <a:pt x="158" y="45"/>
                  </a:lnTo>
                  <a:lnTo>
                    <a:pt x="236" y="19"/>
                  </a:lnTo>
                  <a:lnTo>
                    <a:pt x="311" y="5"/>
                  </a:lnTo>
                  <a:lnTo>
                    <a:pt x="386" y="0"/>
                  </a:lnTo>
                  <a:lnTo>
                    <a:pt x="459" y="3"/>
                  </a:lnTo>
                  <a:lnTo>
                    <a:pt x="532" y="10"/>
                  </a:lnTo>
                  <a:lnTo>
                    <a:pt x="602" y="21"/>
                  </a:lnTo>
                  <a:lnTo>
                    <a:pt x="671" y="36"/>
                  </a:lnTo>
                  <a:lnTo>
                    <a:pt x="736" y="50"/>
                  </a:lnTo>
                  <a:lnTo>
                    <a:pt x="802" y="64"/>
                  </a:lnTo>
                  <a:lnTo>
                    <a:pt x="863" y="76"/>
                  </a:lnTo>
                  <a:lnTo>
                    <a:pt x="924" y="83"/>
                  </a:lnTo>
                  <a:lnTo>
                    <a:pt x="981" y="83"/>
                  </a:lnTo>
                  <a:lnTo>
                    <a:pt x="1037" y="73"/>
                  </a:lnTo>
                  <a:lnTo>
                    <a:pt x="1089" y="57"/>
                  </a:lnTo>
                  <a:lnTo>
                    <a:pt x="1101" y="66"/>
                  </a:lnTo>
                  <a:lnTo>
                    <a:pt x="1113" y="78"/>
                  </a:lnTo>
                  <a:lnTo>
                    <a:pt x="1127" y="92"/>
                  </a:lnTo>
                  <a:lnTo>
                    <a:pt x="1145" y="108"/>
                  </a:lnTo>
                  <a:lnTo>
                    <a:pt x="1162" y="125"/>
                  </a:lnTo>
                  <a:lnTo>
                    <a:pt x="1181" y="139"/>
                  </a:lnTo>
                  <a:lnTo>
                    <a:pt x="1200" y="153"/>
                  </a:lnTo>
                  <a:lnTo>
                    <a:pt x="1221" y="163"/>
                  </a:lnTo>
                  <a:lnTo>
                    <a:pt x="581" y="163"/>
                  </a:lnTo>
                  <a:lnTo>
                    <a:pt x="567" y="151"/>
                  </a:lnTo>
                  <a:lnTo>
                    <a:pt x="548" y="139"/>
                  </a:lnTo>
                  <a:lnTo>
                    <a:pt x="522" y="127"/>
                  </a:lnTo>
                  <a:lnTo>
                    <a:pt x="497" y="120"/>
                  </a:lnTo>
                  <a:lnTo>
                    <a:pt x="464" y="111"/>
                  </a:lnTo>
                  <a:lnTo>
                    <a:pt x="431" y="106"/>
                  </a:lnTo>
                  <a:lnTo>
                    <a:pt x="393" y="104"/>
                  </a:lnTo>
                  <a:lnTo>
                    <a:pt x="358" y="101"/>
                  </a:lnTo>
                  <a:lnTo>
                    <a:pt x="318" y="101"/>
                  </a:lnTo>
                  <a:lnTo>
                    <a:pt x="280" y="106"/>
                  </a:lnTo>
                  <a:lnTo>
                    <a:pt x="243" y="111"/>
                  </a:lnTo>
                  <a:lnTo>
                    <a:pt x="207" y="118"/>
                  </a:lnTo>
                  <a:lnTo>
                    <a:pt x="172" y="130"/>
                  </a:lnTo>
                  <a:lnTo>
                    <a:pt x="139" y="144"/>
                  </a:lnTo>
                  <a:lnTo>
                    <a:pt x="111" y="160"/>
                  </a:lnTo>
                  <a:lnTo>
                    <a:pt x="85" y="181"/>
                  </a:lnTo>
                  <a:lnTo>
                    <a:pt x="78" y="174"/>
                  </a:lnTo>
                  <a:lnTo>
                    <a:pt x="69" y="167"/>
                  </a:lnTo>
                  <a:lnTo>
                    <a:pt x="59" y="163"/>
                  </a:lnTo>
                  <a:lnTo>
                    <a:pt x="50" y="155"/>
                  </a:lnTo>
                  <a:lnTo>
                    <a:pt x="38" y="148"/>
                  </a:lnTo>
                  <a:lnTo>
                    <a:pt x="29" y="144"/>
                  </a:lnTo>
                  <a:lnTo>
                    <a:pt x="14" y="139"/>
                  </a:lnTo>
                  <a:lnTo>
                    <a:pt x="0" y="1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2" name="Freeform 9"/>
            <p:cNvSpPr>
              <a:spLocks/>
            </p:cNvSpPr>
            <p:nvPr/>
          </p:nvSpPr>
          <p:spPr bwMode="auto">
            <a:xfrm>
              <a:off x="1005" y="2776"/>
              <a:ext cx="1225" cy="117"/>
            </a:xfrm>
            <a:custGeom>
              <a:avLst/>
              <a:gdLst>
                <a:gd name="T0" fmla="*/ 9 w 1225"/>
                <a:gd name="T1" fmla="*/ 87 h 117"/>
                <a:gd name="T2" fmla="*/ 35 w 1225"/>
                <a:gd name="T3" fmla="*/ 68 h 117"/>
                <a:gd name="T4" fmla="*/ 63 w 1225"/>
                <a:gd name="T5" fmla="*/ 44 h 117"/>
                <a:gd name="T6" fmla="*/ 89 w 1225"/>
                <a:gd name="T7" fmla="*/ 23 h 117"/>
                <a:gd name="T8" fmla="*/ 225 w 1225"/>
                <a:gd name="T9" fmla="*/ 44 h 117"/>
                <a:gd name="T10" fmla="*/ 437 w 1225"/>
                <a:gd name="T11" fmla="*/ 73 h 117"/>
                <a:gd name="T12" fmla="*/ 602 w 1225"/>
                <a:gd name="T13" fmla="*/ 68 h 117"/>
                <a:gd name="T14" fmla="*/ 729 w 1225"/>
                <a:gd name="T15" fmla="*/ 47 h 117"/>
                <a:gd name="T16" fmla="*/ 834 w 1225"/>
                <a:gd name="T17" fmla="*/ 21 h 117"/>
                <a:gd name="T18" fmla="*/ 931 w 1225"/>
                <a:gd name="T19" fmla="*/ 2 h 117"/>
                <a:gd name="T20" fmla="*/ 1034 w 1225"/>
                <a:gd name="T21" fmla="*/ 4 h 117"/>
                <a:gd name="T22" fmla="*/ 1154 w 1225"/>
                <a:gd name="T23" fmla="*/ 40 h 117"/>
                <a:gd name="T24" fmla="*/ 1215 w 1225"/>
                <a:gd name="T25" fmla="*/ 77 h 117"/>
                <a:gd name="T26" fmla="*/ 1192 w 1225"/>
                <a:gd name="T27" fmla="*/ 89 h 117"/>
                <a:gd name="T28" fmla="*/ 1171 w 1225"/>
                <a:gd name="T29" fmla="*/ 103 h 117"/>
                <a:gd name="T30" fmla="*/ 1152 w 1225"/>
                <a:gd name="T31" fmla="*/ 113 h 117"/>
                <a:gd name="T32" fmla="*/ 1131 w 1225"/>
                <a:gd name="T33" fmla="*/ 103 h 117"/>
                <a:gd name="T34" fmla="*/ 1091 w 1225"/>
                <a:gd name="T35" fmla="*/ 82 h 117"/>
                <a:gd name="T36" fmla="*/ 1046 w 1225"/>
                <a:gd name="T37" fmla="*/ 68 h 117"/>
                <a:gd name="T38" fmla="*/ 999 w 1225"/>
                <a:gd name="T39" fmla="*/ 61 h 117"/>
                <a:gd name="T40" fmla="*/ 947 w 1225"/>
                <a:gd name="T41" fmla="*/ 59 h 117"/>
                <a:gd name="T42" fmla="*/ 893 w 1225"/>
                <a:gd name="T43" fmla="*/ 61 h 117"/>
                <a:gd name="T44" fmla="*/ 841 w 1225"/>
                <a:gd name="T45" fmla="*/ 73 h 117"/>
                <a:gd name="T46" fmla="*/ 790 w 1225"/>
                <a:gd name="T47" fmla="*/ 87 h 117"/>
                <a:gd name="T48" fmla="*/ 736 w 1225"/>
                <a:gd name="T49" fmla="*/ 96 h 117"/>
                <a:gd name="T50" fmla="*/ 646 w 1225"/>
                <a:gd name="T51" fmla="*/ 96 h 117"/>
                <a:gd name="T52" fmla="*/ 533 w 1225"/>
                <a:gd name="T53" fmla="*/ 96 h 117"/>
                <a:gd name="T54" fmla="*/ 409 w 1225"/>
                <a:gd name="T55" fmla="*/ 96 h 117"/>
                <a:gd name="T56" fmla="*/ 282 w 1225"/>
                <a:gd name="T57" fmla="*/ 94 h 117"/>
                <a:gd name="T58" fmla="*/ 167 w 1225"/>
                <a:gd name="T59" fmla="*/ 94 h 117"/>
                <a:gd name="T60" fmla="*/ 73 w 1225"/>
                <a:gd name="T61" fmla="*/ 94 h 117"/>
                <a:gd name="T62" fmla="*/ 14 w 1225"/>
                <a:gd name="T63" fmla="*/ 94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25" h="117">
                  <a:moveTo>
                    <a:pt x="0" y="94"/>
                  </a:moveTo>
                  <a:lnTo>
                    <a:pt x="9" y="87"/>
                  </a:lnTo>
                  <a:lnTo>
                    <a:pt x="21" y="80"/>
                  </a:lnTo>
                  <a:lnTo>
                    <a:pt x="35" y="68"/>
                  </a:lnTo>
                  <a:lnTo>
                    <a:pt x="49" y="56"/>
                  </a:lnTo>
                  <a:lnTo>
                    <a:pt x="63" y="44"/>
                  </a:lnTo>
                  <a:lnTo>
                    <a:pt x="77" y="33"/>
                  </a:lnTo>
                  <a:lnTo>
                    <a:pt x="89" y="23"/>
                  </a:lnTo>
                  <a:lnTo>
                    <a:pt x="96" y="16"/>
                  </a:lnTo>
                  <a:lnTo>
                    <a:pt x="225" y="44"/>
                  </a:lnTo>
                  <a:lnTo>
                    <a:pt x="338" y="63"/>
                  </a:lnTo>
                  <a:lnTo>
                    <a:pt x="437" y="73"/>
                  </a:lnTo>
                  <a:lnTo>
                    <a:pt x="524" y="73"/>
                  </a:lnTo>
                  <a:lnTo>
                    <a:pt x="602" y="68"/>
                  </a:lnTo>
                  <a:lnTo>
                    <a:pt x="670" y="59"/>
                  </a:lnTo>
                  <a:lnTo>
                    <a:pt x="729" y="47"/>
                  </a:lnTo>
                  <a:lnTo>
                    <a:pt x="785" y="33"/>
                  </a:lnTo>
                  <a:lnTo>
                    <a:pt x="834" y="21"/>
                  </a:lnTo>
                  <a:lnTo>
                    <a:pt x="884" y="9"/>
                  </a:lnTo>
                  <a:lnTo>
                    <a:pt x="931" y="2"/>
                  </a:lnTo>
                  <a:lnTo>
                    <a:pt x="980" y="0"/>
                  </a:lnTo>
                  <a:lnTo>
                    <a:pt x="1034" y="4"/>
                  </a:lnTo>
                  <a:lnTo>
                    <a:pt x="1091" y="16"/>
                  </a:lnTo>
                  <a:lnTo>
                    <a:pt x="1154" y="40"/>
                  </a:lnTo>
                  <a:lnTo>
                    <a:pt x="1225" y="73"/>
                  </a:lnTo>
                  <a:lnTo>
                    <a:pt x="1215" y="77"/>
                  </a:lnTo>
                  <a:lnTo>
                    <a:pt x="1204" y="84"/>
                  </a:lnTo>
                  <a:lnTo>
                    <a:pt x="1192" y="89"/>
                  </a:lnTo>
                  <a:lnTo>
                    <a:pt x="1180" y="96"/>
                  </a:lnTo>
                  <a:lnTo>
                    <a:pt x="1171" y="103"/>
                  </a:lnTo>
                  <a:lnTo>
                    <a:pt x="1161" y="108"/>
                  </a:lnTo>
                  <a:lnTo>
                    <a:pt x="1152" y="113"/>
                  </a:lnTo>
                  <a:lnTo>
                    <a:pt x="1147" y="117"/>
                  </a:lnTo>
                  <a:lnTo>
                    <a:pt x="1131" y="103"/>
                  </a:lnTo>
                  <a:lnTo>
                    <a:pt x="1112" y="91"/>
                  </a:lnTo>
                  <a:lnTo>
                    <a:pt x="1091" y="82"/>
                  </a:lnTo>
                  <a:lnTo>
                    <a:pt x="1070" y="75"/>
                  </a:lnTo>
                  <a:lnTo>
                    <a:pt x="1046" y="68"/>
                  </a:lnTo>
                  <a:lnTo>
                    <a:pt x="1022" y="63"/>
                  </a:lnTo>
                  <a:lnTo>
                    <a:pt x="999" y="61"/>
                  </a:lnTo>
                  <a:lnTo>
                    <a:pt x="973" y="59"/>
                  </a:lnTo>
                  <a:lnTo>
                    <a:pt x="947" y="59"/>
                  </a:lnTo>
                  <a:lnTo>
                    <a:pt x="921" y="59"/>
                  </a:lnTo>
                  <a:lnTo>
                    <a:pt x="893" y="61"/>
                  </a:lnTo>
                  <a:lnTo>
                    <a:pt x="867" y="66"/>
                  </a:lnTo>
                  <a:lnTo>
                    <a:pt x="841" y="73"/>
                  </a:lnTo>
                  <a:lnTo>
                    <a:pt x="816" y="77"/>
                  </a:lnTo>
                  <a:lnTo>
                    <a:pt x="790" y="87"/>
                  </a:lnTo>
                  <a:lnTo>
                    <a:pt x="766" y="96"/>
                  </a:lnTo>
                  <a:lnTo>
                    <a:pt x="736" y="96"/>
                  </a:lnTo>
                  <a:lnTo>
                    <a:pt x="693" y="96"/>
                  </a:lnTo>
                  <a:lnTo>
                    <a:pt x="646" y="96"/>
                  </a:lnTo>
                  <a:lnTo>
                    <a:pt x="592" y="96"/>
                  </a:lnTo>
                  <a:lnTo>
                    <a:pt x="533" y="96"/>
                  </a:lnTo>
                  <a:lnTo>
                    <a:pt x="472" y="96"/>
                  </a:lnTo>
                  <a:lnTo>
                    <a:pt x="409" y="96"/>
                  </a:lnTo>
                  <a:lnTo>
                    <a:pt x="345" y="94"/>
                  </a:lnTo>
                  <a:lnTo>
                    <a:pt x="282" y="94"/>
                  </a:lnTo>
                  <a:lnTo>
                    <a:pt x="221" y="94"/>
                  </a:lnTo>
                  <a:lnTo>
                    <a:pt x="167" y="94"/>
                  </a:lnTo>
                  <a:lnTo>
                    <a:pt x="115" y="94"/>
                  </a:lnTo>
                  <a:lnTo>
                    <a:pt x="73" y="94"/>
                  </a:lnTo>
                  <a:lnTo>
                    <a:pt x="37" y="94"/>
                  </a:lnTo>
                  <a:lnTo>
                    <a:pt x="14" y="94"/>
                  </a:lnTo>
                  <a:lnTo>
                    <a:pt x="0"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3" name="Freeform 10"/>
            <p:cNvSpPr>
              <a:spLocks/>
            </p:cNvSpPr>
            <p:nvPr/>
          </p:nvSpPr>
          <p:spPr bwMode="auto">
            <a:xfrm>
              <a:off x="1118" y="2654"/>
              <a:ext cx="1161" cy="188"/>
            </a:xfrm>
            <a:custGeom>
              <a:avLst/>
              <a:gdLst>
                <a:gd name="T0" fmla="*/ 98 w 1161"/>
                <a:gd name="T1" fmla="*/ 58 h 188"/>
                <a:gd name="T2" fmla="*/ 169 w 1161"/>
                <a:gd name="T3" fmla="*/ 77 h 188"/>
                <a:gd name="T4" fmla="*/ 232 w 1161"/>
                <a:gd name="T5" fmla="*/ 89 h 188"/>
                <a:gd name="T6" fmla="*/ 289 w 1161"/>
                <a:gd name="T7" fmla="*/ 96 h 188"/>
                <a:gd name="T8" fmla="*/ 343 w 1161"/>
                <a:gd name="T9" fmla="*/ 96 h 188"/>
                <a:gd name="T10" fmla="*/ 397 w 1161"/>
                <a:gd name="T11" fmla="*/ 89 h 188"/>
                <a:gd name="T12" fmla="*/ 451 w 1161"/>
                <a:gd name="T13" fmla="*/ 77 h 188"/>
                <a:gd name="T14" fmla="*/ 510 w 1161"/>
                <a:gd name="T15" fmla="*/ 61 h 188"/>
                <a:gd name="T16" fmla="*/ 573 w 1161"/>
                <a:gd name="T17" fmla="*/ 39 h 188"/>
                <a:gd name="T18" fmla="*/ 656 w 1161"/>
                <a:gd name="T19" fmla="*/ 21 h 188"/>
                <a:gd name="T20" fmla="*/ 752 w 1161"/>
                <a:gd name="T21" fmla="*/ 7 h 188"/>
                <a:gd name="T22" fmla="*/ 851 w 1161"/>
                <a:gd name="T23" fmla="*/ 0 h 188"/>
                <a:gd name="T24" fmla="*/ 949 w 1161"/>
                <a:gd name="T25" fmla="*/ 7 h 188"/>
                <a:gd name="T26" fmla="*/ 1036 w 1161"/>
                <a:gd name="T27" fmla="*/ 30 h 188"/>
                <a:gd name="T28" fmla="*/ 1107 w 1161"/>
                <a:gd name="T29" fmla="*/ 72 h 188"/>
                <a:gd name="T30" fmla="*/ 1152 w 1161"/>
                <a:gd name="T31" fmla="*/ 138 h 188"/>
                <a:gd name="T32" fmla="*/ 1154 w 1161"/>
                <a:gd name="T33" fmla="*/ 183 h 188"/>
                <a:gd name="T34" fmla="*/ 1140 w 1161"/>
                <a:gd name="T35" fmla="*/ 185 h 188"/>
                <a:gd name="T36" fmla="*/ 1112 w 1161"/>
                <a:gd name="T37" fmla="*/ 171 h 188"/>
                <a:gd name="T38" fmla="*/ 1069 w 1161"/>
                <a:gd name="T39" fmla="*/ 143 h 188"/>
                <a:gd name="T40" fmla="*/ 1020 w 1161"/>
                <a:gd name="T41" fmla="*/ 119 h 188"/>
                <a:gd name="T42" fmla="*/ 966 w 1161"/>
                <a:gd name="T43" fmla="*/ 103 h 188"/>
                <a:gd name="T44" fmla="*/ 902 w 1161"/>
                <a:gd name="T45" fmla="*/ 94 h 188"/>
                <a:gd name="T46" fmla="*/ 832 w 1161"/>
                <a:gd name="T47" fmla="*/ 94 h 188"/>
                <a:gd name="T48" fmla="*/ 752 w 1161"/>
                <a:gd name="T49" fmla="*/ 105 h 188"/>
                <a:gd name="T50" fmla="*/ 660 w 1161"/>
                <a:gd name="T51" fmla="*/ 126 h 188"/>
                <a:gd name="T52" fmla="*/ 573 w 1161"/>
                <a:gd name="T53" fmla="*/ 155 h 188"/>
                <a:gd name="T54" fmla="*/ 489 w 1161"/>
                <a:gd name="T55" fmla="*/ 166 h 188"/>
                <a:gd name="T56" fmla="*/ 397 w 1161"/>
                <a:gd name="T57" fmla="*/ 169 h 188"/>
                <a:gd name="T58" fmla="*/ 305 w 1161"/>
                <a:gd name="T59" fmla="*/ 166 h 188"/>
                <a:gd name="T60" fmla="*/ 216 w 1161"/>
                <a:gd name="T61" fmla="*/ 157 h 188"/>
                <a:gd name="T62" fmla="*/ 136 w 1161"/>
                <a:gd name="T63" fmla="*/ 145 h 188"/>
                <a:gd name="T64" fmla="*/ 68 w 1161"/>
                <a:gd name="T65" fmla="*/ 134 h 188"/>
                <a:gd name="T66" fmla="*/ 16 w 1161"/>
                <a:gd name="T67" fmla="*/ 124 h 188"/>
                <a:gd name="T68" fmla="*/ 14 w 1161"/>
                <a:gd name="T69" fmla="*/ 103 h 188"/>
                <a:gd name="T70" fmla="*/ 49 w 1161"/>
                <a:gd name="T71" fmla="*/ 6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61" h="188">
                  <a:moveTo>
                    <a:pt x="61" y="47"/>
                  </a:moveTo>
                  <a:lnTo>
                    <a:pt x="98" y="58"/>
                  </a:lnTo>
                  <a:lnTo>
                    <a:pt x="136" y="68"/>
                  </a:lnTo>
                  <a:lnTo>
                    <a:pt x="169" y="77"/>
                  </a:lnTo>
                  <a:lnTo>
                    <a:pt x="202" y="84"/>
                  </a:lnTo>
                  <a:lnTo>
                    <a:pt x="232" y="89"/>
                  </a:lnTo>
                  <a:lnTo>
                    <a:pt x="261" y="94"/>
                  </a:lnTo>
                  <a:lnTo>
                    <a:pt x="289" y="96"/>
                  </a:lnTo>
                  <a:lnTo>
                    <a:pt x="317" y="96"/>
                  </a:lnTo>
                  <a:lnTo>
                    <a:pt x="343" y="96"/>
                  </a:lnTo>
                  <a:lnTo>
                    <a:pt x="369" y="94"/>
                  </a:lnTo>
                  <a:lnTo>
                    <a:pt x="397" y="89"/>
                  </a:lnTo>
                  <a:lnTo>
                    <a:pt x="423" y="84"/>
                  </a:lnTo>
                  <a:lnTo>
                    <a:pt x="451" y="77"/>
                  </a:lnTo>
                  <a:lnTo>
                    <a:pt x="479" y="70"/>
                  </a:lnTo>
                  <a:lnTo>
                    <a:pt x="510" y="61"/>
                  </a:lnTo>
                  <a:lnTo>
                    <a:pt x="540" y="51"/>
                  </a:lnTo>
                  <a:lnTo>
                    <a:pt x="573" y="39"/>
                  </a:lnTo>
                  <a:lnTo>
                    <a:pt x="613" y="30"/>
                  </a:lnTo>
                  <a:lnTo>
                    <a:pt x="656" y="21"/>
                  </a:lnTo>
                  <a:lnTo>
                    <a:pt x="703" y="14"/>
                  </a:lnTo>
                  <a:lnTo>
                    <a:pt x="752" y="7"/>
                  </a:lnTo>
                  <a:lnTo>
                    <a:pt x="801" y="2"/>
                  </a:lnTo>
                  <a:lnTo>
                    <a:pt x="851" y="0"/>
                  </a:lnTo>
                  <a:lnTo>
                    <a:pt x="900" y="2"/>
                  </a:lnTo>
                  <a:lnTo>
                    <a:pt x="949" y="7"/>
                  </a:lnTo>
                  <a:lnTo>
                    <a:pt x="994" y="16"/>
                  </a:lnTo>
                  <a:lnTo>
                    <a:pt x="1036" y="30"/>
                  </a:lnTo>
                  <a:lnTo>
                    <a:pt x="1074" y="49"/>
                  </a:lnTo>
                  <a:lnTo>
                    <a:pt x="1107" y="72"/>
                  </a:lnTo>
                  <a:lnTo>
                    <a:pt x="1133" y="103"/>
                  </a:lnTo>
                  <a:lnTo>
                    <a:pt x="1152" y="138"/>
                  </a:lnTo>
                  <a:lnTo>
                    <a:pt x="1161" y="183"/>
                  </a:lnTo>
                  <a:lnTo>
                    <a:pt x="1154" y="183"/>
                  </a:lnTo>
                  <a:lnTo>
                    <a:pt x="1147" y="185"/>
                  </a:lnTo>
                  <a:lnTo>
                    <a:pt x="1140" y="185"/>
                  </a:lnTo>
                  <a:lnTo>
                    <a:pt x="1133" y="188"/>
                  </a:lnTo>
                  <a:lnTo>
                    <a:pt x="1112" y="171"/>
                  </a:lnTo>
                  <a:lnTo>
                    <a:pt x="1091" y="157"/>
                  </a:lnTo>
                  <a:lnTo>
                    <a:pt x="1069" y="143"/>
                  </a:lnTo>
                  <a:lnTo>
                    <a:pt x="1046" y="131"/>
                  </a:lnTo>
                  <a:lnTo>
                    <a:pt x="1020" y="119"/>
                  </a:lnTo>
                  <a:lnTo>
                    <a:pt x="994" y="110"/>
                  </a:lnTo>
                  <a:lnTo>
                    <a:pt x="966" y="103"/>
                  </a:lnTo>
                  <a:lnTo>
                    <a:pt x="935" y="98"/>
                  </a:lnTo>
                  <a:lnTo>
                    <a:pt x="902" y="94"/>
                  </a:lnTo>
                  <a:lnTo>
                    <a:pt x="870" y="94"/>
                  </a:lnTo>
                  <a:lnTo>
                    <a:pt x="832" y="94"/>
                  </a:lnTo>
                  <a:lnTo>
                    <a:pt x="794" y="98"/>
                  </a:lnTo>
                  <a:lnTo>
                    <a:pt x="752" y="105"/>
                  </a:lnTo>
                  <a:lnTo>
                    <a:pt x="707" y="115"/>
                  </a:lnTo>
                  <a:lnTo>
                    <a:pt x="660" y="126"/>
                  </a:lnTo>
                  <a:lnTo>
                    <a:pt x="611" y="143"/>
                  </a:lnTo>
                  <a:lnTo>
                    <a:pt x="573" y="155"/>
                  </a:lnTo>
                  <a:lnTo>
                    <a:pt x="531" y="162"/>
                  </a:lnTo>
                  <a:lnTo>
                    <a:pt x="489" y="166"/>
                  </a:lnTo>
                  <a:lnTo>
                    <a:pt x="444" y="169"/>
                  </a:lnTo>
                  <a:lnTo>
                    <a:pt x="397" y="169"/>
                  </a:lnTo>
                  <a:lnTo>
                    <a:pt x="352" y="169"/>
                  </a:lnTo>
                  <a:lnTo>
                    <a:pt x="305" y="166"/>
                  </a:lnTo>
                  <a:lnTo>
                    <a:pt x="261" y="162"/>
                  </a:lnTo>
                  <a:lnTo>
                    <a:pt x="216" y="157"/>
                  </a:lnTo>
                  <a:lnTo>
                    <a:pt x="174" y="152"/>
                  </a:lnTo>
                  <a:lnTo>
                    <a:pt x="136" y="145"/>
                  </a:lnTo>
                  <a:lnTo>
                    <a:pt x="98" y="138"/>
                  </a:lnTo>
                  <a:lnTo>
                    <a:pt x="68" y="134"/>
                  </a:lnTo>
                  <a:lnTo>
                    <a:pt x="40" y="129"/>
                  </a:lnTo>
                  <a:lnTo>
                    <a:pt x="16" y="124"/>
                  </a:lnTo>
                  <a:lnTo>
                    <a:pt x="0" y="119"/>
                  </a:lnTo>
                  <a:lnTo>
                    <a:pt x="14" y="103"/>
                  </a:lnTo>
                  <a:lnTo>
                    <a:pt x="32" y="82"/>
                  </a:lnTo>
                  <a:lnTo>
                    <a:pt x="49" y="61"/>
                  </a:lnTo>
                  <a:lnTo>
                    <a:pt x="61"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4" name="Freeform 11"/>
            <p:cNvSpPr>
              <a:spLocks/>
            </p:cNvSpPr>
            <p:nvPr/>
          </p:nvSpPr>
          <p:spPr bwMode="auto">
            <a:xfrm>
              <a:off x="2474" y="2835"/>
              <a:ext cx="386" cy="40"/>
            </a:xfrm>
            <a:custGeom>
              <a:avLst/>
              <a:gdLst>
                <a:gd name="T0" fmla="*/ 386 w 386"/>
                <a:gd name="T1" fmla="*/ 40 h 40"/>
                <a:gd name="T2" fmla="*/ 0 w 386"/>
                <a:gd name="T3" fmla="*/ 40 h 40"/>
                <a:gd name="T4" fmla="*/ 19 w 386"/>
                <a:gd name="T5" fmla="*/ 30 h 40"/>
                <a:gd name="T6" fmla="*/ 40 w 386"/>
                <a:gd name="T7" fmla="*/ 21 h 40"/>
                <a:gd name="T8" fmla="*/ 64 w 386"/>
                <a:gd name="T9" fmla="*/ 14 h 40"/>
                <a:gd name="T10" fmla="*/ 90 w 386"/>
                <a:gd name="T11" fmla="*/ 9 h 40"/>
                <a:gd name="T12" fmla="*/ 115 w 386"/>
                <a:gd name="T13" fmla="*/ 4 h 40"/>
                <a:gd name="T14" fmla="*/ 141 w 386"/>
                <a:gd name="T15" fmla="*/ 2 h 40"/>
                <a:gd name="T16" fmla="*/ 170 w 386"/>
                <a:gd name="T17" fmla="*/ 0 h 40"/>
                <a:gd name="T18" fmla="*/ 198 w 386"/>
                <a:gd name="T19" fmla="*/ 0 h 40"/>
                <a:gd name="T20" fmla="*/ 226 w 386"/>
                <a:gd name="T21" fmla="*/ 2 h 40"/>
                <a:gd name="T22" fmla="*/ 252 w 386"/>
                <a:gd name="T23" fmla="*/ 4 h 40"/>
                <a:gd name="T24" fmla="*/ 278 w 386"/>
                <a:gd name="T25" fmla="*/ 7 h 40"/>
                <a:gd name="T26" fmla="*/ 304 w 386"/>
                <a:gd name="T27" fmla="*/ 11 h 40"/>
                <a:gd name="T28" fmla="*/ 327 w 386"/>
                <a:gd name="T29" fmla="*/ 16 h 40"/>
                <a:gd name="T30" fmla="*/ 348 w 386"/>
                <a:gd name="T31" fmla="*/ 23 h 40"/>
                <a:gd name="T32" fmla="*/ 369 w 386"/>
                <a:gd name="T33" fmla="*/ 30 h 40"/>
                <a:gd name="T34" fmla="*/ 386 w 386"/>
                <a:gd name="T35"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86" h="40">
                  <a:moveTo>
                    <a:pt x="386" y="40"/>
                  </a:moveTo>
                  <a:lnTo>
                    <a:pt x="0" y="40"/>
                  </a:lnTo>
                  <a:lnTo>
                    <a:pt x="19" y="30"/>
                  </a:lnTo>
                  <a:lnTo>
                    <a:pt x="40" y="21"/>
                  </a:lnTo>
                  <a:lnTo>
                    <a:pt x="64" y="14"/>
                  </a:lnTo>
                  <a:lnTo>
                    <a:pt x="90" y="9"/>
                  </a:lnTo>
                  <a:lnTo>
                    <a:pt x="115" y="4"/>
                  </a:lnTo>
                  <a:lnTo>
                    <a:pt x="141" y="2"/>
                  </a:lnTo>
                  <a:lnTo>
                    <a:pt x="170" y="0"/>
                  </a:lnTo>
                  <a:lnTo>
                    <a:pt x="198" y="0"/>
                  </a:lnTo>
                  <a:lnTo>
                    <a:pt x="226" y="2"/>
                  </a:lnTo>
                  <a:lnTo>
                    <a:pt x="252" y="4"/>
                  </a:lnTo>
                  <a:lnTo>
                    <a:pt x="278" y="7"/>
                  </a:lnTo>
                  <a:lnTo>
                    <a:pt x="304" y="11"/>
                  </a:lnTo>
                  <a:lnTo>
                    <a:pt x="327" y="16"/>
                  </a:lnTo>
                  <a:lnTo>
                    <a:pt x="348" y="23"/>
                  </a:lnTo>
                  <a:lnTo>
                    <a:pt x="369" y="30"/>
                  </a:lnTo>
                  <a:lnTo>
                    <a:pt x="386" y="40"/>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5" name="Freeform 12"/>
            <p:cNvSpPr>
              <a:spLocks/>
            </p:cNvSpPr>
            <p:nvPr/>
          </p:nvSpPr>
          <p:spPr bwMode="auto">
            <a:xfrm>
              <a:off x="1851" y="2858"/>
              <a:ext cx="209" cy="17"/>
            </a:xfrm>
            <a:custGeom>
              <a:avLst/>
              <a:gdLst>
                <a:gd name="T0" fmla="*/ 0 w 209"/>
                <a:gd name="T1" fmla="*/ 14 h 17"/>
                <a:gd name="T2" fmla="*/ 26 w 209"/>
                <a:gd name="T3" fmla="*/ 7 h 17"/>
                <a:gd name="T4" fmla="*/ 54 w 209"/>
                <a:gd name="T5" fmla="*/ 5 h 17"/>
                <a:gd name="T6" fmla="*/ 85 w 209"/>
                <a:gd name="T7" fmla="*/ 2 h 17"/>
                <a:gd name="T8" fmla="*/ 115 w 209"/>
                <a:gd name="T9" fmla="*/ 0 h 17"/>
                <a:gd name="T10" fmla="*/ 144 w 209"/>
                <a:gd name="T11" fmla="*/ 2 h 17"/>
                <a:gd name="T12" fmla="*/ 169 w 209"/>
                <a:gd name="T13" fmla="*/ 5 h 17"/>
                <a:gd name="T14" fmla="*/ 191 w 209"/>
                <a:gd name="T15" fmla="*/ 9 h 17"/>
                <a:gd name="T16" fmla="*/ 209 w 209"/>
                <a:gd name="T17" fmla="*/ 17 h 17"/>
                <a:gd name="T18" fmla="*/ 0 w 209"/>
                <a:gd name="T19" fmla="*/ 14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9" h="17">
                  <a:moveTo>
                    <a:pt x="0" y="14"/>
                  </a:moveTo>
                  <a:lnTo>
                    <a:pt x="26" y="7"/>
                  </a:lnTo>
                  <a:lnTo>
                    <a:pt x="54" y="5"/>
                  </a:lnTo>
                  <a:lnTo>
                    <a:pt x="85" y="2"/>
                  </a:lnTo>
                  <a:lnTo>
                    <a:pt x="115" y="0"/>
                  </a:lnTo>
                  <a:lnTo>
                    <a:pt x="144" y="2"/>
                  </a:lnTo>
                  <a:lnTo>
                    <a:pt x="169" y="5"/>
                  </a:lnTo>
                  <a:lnTo>
                    <a:pt x="191" y="9"/>
                  </a:lnTo>
                  <a:lnTo>
                    <a:pt x="209" y="17"/>
                  </a:lnTo>
                  <a:lnTo>
                    <a:pt x="0" y="14"/>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6" name="Freeform 13"/>
            <p:cNvSpPr>
              <a:spLocks/>
            </p:cNvSpPr>
            <p:nvPr/>
          </p:nvSpPr>
          <p:spPr bwMode="auto">
            <a:xfrm>
              <a:off x="2575" y="1830"/>
              <a:ext cx="797" cy="887"/>
            </a:xfrm>
            <a:custGeom>
              <a:avLst/>
              <a:gdLst>
                <a:gd name="T0" fmla="*/ 0 w 797"/>
                <a:gd name="T1" fmla="*/ 0 h 887"/>
                <a:gd name="T2" fmla="*/ 0 w 797"/>
                <a:gd name="T3" fmla="*/ 788 h 887"/>
                <a:gd name="T4" fmla="*/ 54 w 797"/>
                <a:gd name="T5" fmla="*/ 784 h 887"/>
                <a:gd name="T6" fmla="*/ 108 w 797"/>
                <a:gd name="T7" fmla="*/ 781 h 887"/>
                <a:gd name="T8" fmla="*/ 165 w 797"/>
                <a:gd name="T9" fmla="*/ 786 h 887"/>
                <a:gd name="T10" fmla="*/ 221 w 797"/>
                <a:gd name="T11" fmla="*/ 793 h 887"/>
                <a:gd name="T12" fmla="*/ 278 w 797"/>
                <a:gd name="T13" fmla="*/ 802 h 887"/>
                <a:gd name="T14" fmla="*/ 334 w 797"/>
                <a:gd name="T15" fmla="*/ 814 h 887"/>
                <a:gd name="T16" fmla="*/ 388 w 797"/>
                <a:gd name="T17" fmla="*/ 826 h 887"/>
                <a:gd name="T18" fmla="*/ 442 w 797"/>
                <a:gd name="T19" fmla="*/ 838 h 887"/>
                <a:gd name="T20" fmla="*/ 496 w 797"/>
                <a:gd name="T21" fmla="*/ 852 h 887"/>
                <a:gd name="T22" fmla="*/ 546 w 797"/>
                <a:gd name="T23" fmla="*/ 863 h 887"/>
                <a:gd name="T24" fmla="*/ 595 w 797"/>
                <a:gd name="T25" fmla="*/ 873 h 887"/>
                <a:gd name="T26" fmla="*/ 642 w 797"/>
                <a:gd name="T27" fmla="*/ 882 h 887"/>
                <a:gd name="T28" fmla="*/ 687 w 797"/>
                <a:gd name="T29" fmla="*/ 887 h 887"/>
                <a:gd name="T30" fmla="*/ 727 w 797"/>
                <a:gd name="T31" fmla="*/ 887 h 887"/>
                <a:gd name="T32" fmla="*/ 764 w 797"/>
                <a:gd name="T33" fmla="*/ 885 h 887"/>
                <a:gd name="T34" fmla="*/ 797 w 797"/>
                <a:gd name="T35" fmla="*/ 875 h 887"/>
                <a:gd name="T36" fmla="*/ 586 w 797"/>
                <a:gd name="T37" fmla="*/ 10 h 887"/>
                <a:gd name="T38" fmla="*/ 539 w 797"/>
                <a:gd name="T39" fmla="*/ 24 h 887"/>
                <a:gd name="T40" fmla="*/ 492 w 797"/>
                <a:gd name="T41" fmla="*/ 33 h 887"/>
                <a:gd name="T42" fmla="*/ 447 w 797"/>
                <a:gd name="T43" fmla="*/ 40 h 887"/>
                <a:gd name="T44" fmla="*/ 400 w 797"/>
                <a:gd name="T45" fmla="*/ 45 h 887"/>
                <a:gd name="T46" fmla="*/ 358 w 797"/>
                <a:gd name="T47" fmla="*/ 45 h 887"/>
                <a:gd name="T48" fmla="*/ 313 w 797"/>
                <a:gd name="T49" fmla="*/ 45 h 887"/>
                <a:gd name="T50" fmla="*/ 273 w 797"/>
                <a:gd name="T51" fmla="*/ 43 h 887"/>
                <a:gd name="T52" fmla="*/ 233 w 797"/>
                <a:gd name="T53" fmla="*/ 38 h 887"/>
                <a:gd name="T54" fmla="*/ 195 w 797"/>
                <a:gd name="T55" fmla="*/ 33 h 887"/>
                <a:gd name="T56" fmla="*/ 160 w 797"/>
                <a:gd name="T57" fmla="*/ 29 h 887"/>
                <a:gd name="T58" fmla="*/ 125 w 797"/>
                <a:gd name="T59" fmla="*/ 22 h 887"/>
                <a:gd name="T60" fmla="*/ 94 w 797"/>
                <a:gd name="T61" fmla="*/ 17 h 887"/>
                <a:gd name="T62" fmla="*/ 66 w 797"/>
                <a:gd name="T63" fmla="*/ 10 h 887"/>
                <a:gd name="T64" fmla="*/ 43 w 797"/>
                <a:gd name="T65" fmla="*/ 5 h 887"/>
                <a:gd name="T66" fmla="*/ 19 w 797"/>
                <a:gd name="T67" fmla="*/ 3 h 887"/>
                <a:gd name="T68" fmla="*/ 0 w 797"/>
                <a:gd name="T69" fmla="*/ 0 h 8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97" h="887">
                  <a:moveTo>
                    <a:pt x="0" y="0"/>
                  </a:moveTo>
                  <a:lnTo>
                    <a:pt x="0" y="788"/>
                  </a:lnTo>
                  <a:lnTo>
                    <a:pt x="54" y="784"/>
                  </a:lnTo>
                  <a:lnTo>
                    <a:pt x="108" y="781"/>
                  </a:lnTo>
                  <a:lnTo>
                    <a:pt x="165" y="786"/>
                  </a:lnTo>
                  <a:lnTo>
                    <a:pt x="221" y="793"/>
                  </a:lnTo>
                  <a:lnTo>
                    <a:pt x="278" y="802"/>
                  </a:lnTo>
                  <a:lnTo>
                    <a:pt x="334" y="814"/>
                  </a:lnTo>
                  <a:lnTo>
                    <a:pt x="388" y="826"/>
                  </a:lnTo>
                  <a:lnTo>
                    <a:pt x="442" y="838"/>
                  </a:lnTo>
                  <a:lnTo>
                    <a:pt x="496" y="852"/>
                  </a:lnTo>
                  <a:lnTo>
                    <a:pt x="546" y="863"/>
                  </a:lnTo>
                  <a:lnTo>
                    <a:pt x="595" y="873"/>
                  </a:lnTo>
                  <a:lnTo>
                    <a:pt x="642" y="882"/>
                  </a:lnTo>
                  <a:lnTo>
                    <a:pt x="687" y="887"/>
                  </a:lnTo>
                  <a:lnTo>
                    <a:pt x="727" y="887"/>
                  </a:lnTo>
                  <a:lnTo>
                    <a:pt x="764" y="885"/>
                  </a:lnTo>
                  <a:lnTo>
                    <a:pt x="797" y="875"/>
                  </a:lnTo>
                  <a:lnTo>
                    <a:pt x="586" y="10"/>
                  </a:lnTo>
                  <a:lnTo>
                    <a:pt x="539" y="24"/>
                  </a:lnTo>
                  <a:lnTo>
                    <a:pt x="492" y="33"/>
                  </a:lnTo>
                  <a:lnTo>
                    <a:pt x="447" y="40"/>
                  </a:lnTo>
                  <a:lnTo>
                    <a:pt x="400" y="45"/>
                  </a:lnTo>
                  <a:lnTo>
                    <a:pt x="358" y="45"/>
                  </a:lnTo>
                  <a:lnTo>
                    <a:pt x="313" y="45"/>
                  </a:lnTo>
                  <a:lnTo>
                    <a:pt x="273" y="43"/>
                  </a:lnTo>
                  <a:lnTo>
                    <a:pt x="233" y="38"/>
                  </a:lnTo>
                  <a:lnTo>
                    <a:pt x="195" y="33"/>
                  </a:lnTo>
                  <a:lnTo>
                    <a:pt x="160" y="29"/>
                  </a:lnTo>
                  <a:lnTo>
                    <a:pt x="125" y="22"/>
                  </a:lnTo>
                  <a:lnTo>
                    <a:pt x="94" y="17"/>
                  </a:lnTo>
                  <a:lnTo>
                    <a:pt x="66" y="10"/>
                  </a:lnTo>
                  <a:lnTo>
                    <a:pt x="43" y="5"/>
                  </a:lnTo>
                  <a:lnTo>
                    <a:pt x="19" y="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7" name="Freeform 14"/>
            <p:cNvSpPr>
              <a:spLocks/>
            </p:cNvSpPr>
            <p:nvPr/>
          </p:nvSpPr>
          <p:spPr bwMode="auto">
            <a:xfrm>
              <a:off x="3189" y="1894"/>
              <a:ext cx="388" cy="983"/>
            </a:xfrm>
            <a:custGeom>
              <a:avLst/>
              <a:gdLst>
                <a:gd name="T0" fmla="*/ 0 w 388"/>
                <a:gd name="T1" fmla="*/ 0 h 983"/>
                <a:gd name="T2" fmla="*/ 200 w 388"/>
                <a:gd name="T3" fmla="*/ 814 h 983"/>
                <a:gd name="T4" fmla="*/ 209 w 388"/>
                <a:gd name="T5" fmla="*/ 825 h 983"/>
                <a:gd name="T6" fmla="*/ 226 w 388"/>
                <a:gd name="T7" fmla="*/ 844 h 983"/>
                <a:gd name="T8" fmla="*/ 247 w 388"/>
                <a:gd name="T9" fmla="*/ 868 h 983"/>
                <a:gd name="T10" fmla="*/ 270 w 388"/>
                <a:gd name="T11" fmla="*/ 891 h 983"/>
                <a:gd name="T12" fmla="*/ 296 w 388"/>
                <a:gd name="T13" fmla="*/ 917 h 983"/>
                <a:gd name="T14" fmla="*/ 327 w 388"/>
                <a:gd name="T15" fmla="*/ 943 h 983"/>
                <a:gd name="T16" fmla="*/ 357 w 388"/>
                <a:gd name="T17" fmla="*/ 964 h 983"/>
                <a:gd name="T18" fmla="*/ 388 w 388"/>
                <a:gd name="T19" fmla="*/ 983 h 983"/>
                <a:gd name="T20" fmla="*/ 92 w 388"/>
                <a:gd name="T21" fmla="*/ 113 h 983"/>
                <a:gd name="T22" fmla="*/ 82 w 388"/>
                <a:gd name="T23" fmla="*/ 103 h 983"/>
                <a:gd name="T24" fmla="*/ 71 w 388"/>
                <a:gd name="T25" fmla="*/ 89 h 983"/>
                <a:gd name="T26" fmla="*/ 56 w 388"/>
                <a:gd name="T27" fmla="*/ 75 h 983"/>
                <a:gd name="T28" fmla="*/ 42 w 388"/>
                <a:gd name="T29" fmla="*/ 59 h 983"/>
                <a:gd name="T30" fmla="*/ 31 w 388"/>
                <a:gd name="T31" fmla="*/ 42 h 983"/>
                <a:gd name="T32" fmla="*/ 19 w 388"/>
                <a:gd name="T33" fmla="*/ 28 h 983"/>
                <a:gd name="T34" fmla="*/ 7 w 388"/>
                <a:gd name="T35" fmla="*/ 12 h 983"/>
                <a:gd name="T36" fmla="*/ 0 w 388"/>
                <a:gd name="T37" fmla="*/ 0 h 9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8" h="983">
                  <a:moveTo>
                    <a:pt x="0" y="0"/>
                  </a:moveTo>
                  <a:lnTo>
                    <a:pt x="200" y="814"/>
                  </a:lnTo>
                  <a:lnTo>
                    <a:pt x="209" y="825"/>
                  </a:lnTo>
                  <a:lnTo>
                    <a:pt x="226" y="844"/>
                  </a:lnTo>
                  <a:lnTo>
                    <a:pt x="247" y="868"/>
                  </a:lnTo>
                  <a:lnTo>
                    <a:pt x="270" y="891"/>
                  </a:lnTo>
                  <a:lnTo>
                    <a:pt x="296" y="917"/>
                  </a:lnTo>
                  <a:lnTo>
                    <a:pt x="327" y="943"/>
                  </a:lnTo>
                  <a:lnTo>
                    <a:pt x="357" y="964"/>
                  </a:lnTo>
                  <a:lnTo>
                    <a:pt x="388" y="983"/>
                  </a:lnTo>
                  <a:lnTo>
                    <a:pt x="92" y="113"/>
                  </a:lnTo>
                  <a:lnTo>
                    <a:pt x="82" y="103"/>
                  </a:lnTo>
                  <a:lnTo>
                    <a:pt x="71" y="89"/>
                  </a:lnTo>
                  <a:lnTo>
                    <a:pt x="56" y="75"/>
                  </a:lnTo>
                  <a:lnTo>
                    <a:pt x="42" y="59"/>
                  </a:lnTo>
                  <a:lnTo>
                    <a:pt x="31" y="42"/>
                  </a:lnTo>
                  <a:lnTo>
                    <a:pt x="19" y="28"/>
                  </a:lnTo>
                  <a:lnTo>
                    <a:pt x="7" y="12"/>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8" name="Freeform 15"/>
            <p:cNvSpPr>
              <a:spLocks/>
            </p:cNvSpPr>
            <p:nvPr/>
          </p:nvSpPr>
          <p:spPr bwMode="auto">
            <a:xfrm>
              <a:off x="1400" y="1826"/>
              <a:ext cx="874" cy="905"/>
            </a:xfrm>
            <a:custGeom>
              <a:avLst/>
              <a:gdLst>
                <a:gd name="T0" fmla="*/ 221 w 874"/>
                <a:gd name="T1" fmla="*/ 545 h 905"/>
                <a:gd name="T2" fmla="*/ 115 w 874"/>
                <a:gd name="T3" fmla="*/ 515 h 905"/>
                <a:gd name="T4" fmla="*/ 49 w 874"/>
                <a:gd name="T5" fmla="*/ 461 h 905"/>
                <a:gd name="T6" fmla="*/ 14 w 874"/>
                <a:gd name="T7" fmla="*/ 388 h 905"/>
                <a:gd name="T8" fmla="*/ 0 w 874"/>
                <a:gd name="T9" fmla="*/ 305 h 905"/>
                <a:gd name="T10" fmla="*/ 4 w 874"/>
                <a:gd name="T11" fmla="*/ 218 h 905"/>
                <a:gd name="T12" fmla="*/ 18 w 874"/>
                <a:gd name="T13" fmla="*/ 136 h 905"/>
                <a:gd name="T14" fmla="*/ 35 w 874"/>
                <a:gd name="T15" fmla="*/ 61 h 905"/>
                <a:gd name="T16" fmla="*/ 47 w 874"/>
                <a:gd name="T17" fmla="*/ 0 h 905"/>
                <a:gd name="T18" fmla="*/ 73 w 874"/>
                <a:gd name="T19" fmla="*/ 12 h 905"/>
                <a:gd name="T20" fmla="*/ 96 w 874"/>
                <a:gd name="T21" fmla="*/ 21 h 905"/>
                <a:gd name="T22" fmla="*/ 122 w 874"/>
                <a:gd name="T23" fmla="*/ 30 h 905"/>
                <a:gd name="T24" fmla="*/ 148 w 874"/>
                <a:gd name="T25" fmla="*/ 35 h 905"/>
                <a:gd name="T26" fmla="*/ 174 w 874"/>
                <a:gd name="T27" fmla="*/ 42 h 905"/>
                <a:gd name="T28" fmla="*/ 202 w 874"/>
                <a:gd name="T29" fmla="*/ 47 h 905"/>
                <a:gd name="T30" fmla="*/ 228 w 874"/>
                <a:gd name="T31" fmla="*/ 49 h 905"/>
                <a:gd name="T32" fmla="*/ 254 w 874"/>
                <a:gd name="T33" fmla="*/ 52 h 905"/>
                <a:gd name="T34" fmla="*/ 298 w 874"/>
                <a:gd name="T35" fmla="*/ 52 h 905"/>
                <a:gd name="T36" fmla="*/ 343 w 874"/>
                <a:gd name="T37" fmla="*/ 52 h 905"/>
                <a:gd name="T38" fmla="*/ 388 w 874"/>
                <a:gd name="T39" fmla="*/ 49 h 905"/>
                <a:gd name="T40" fmla="*/ 430 w 874"/>
                <a:gd name="T41" fmla="*/ 44 h 905"/>
                <a:gd name="T42" fmla="*/ 475 w 874"/>
                <a:gd name="T43" fmla="*/ 40 h 905"/>
                <a:gd name="T44" fmla="*/ 517 w 874"/>
                <a:gd name="T45" fmla="*/ 35 h 905"/>
                <a:gd name="T46" fmla="*/ 559 w 874"/>
                <a:gd name="T47" fmla="*/ 33 h 905"/>
                <a:gd name="T48" fmla="*/ 599 w 874"/>
                <a:gd name="T49" fmla="*/ 30 h 905"/>
                <a:gd name="T50" fmla="*/ 639 w 874"/>
                <a:gd name="T51" fmla="*/ 30 h 905"/>
                <a:gd name="T52" fmla="*/ 677 w 874"/>
                <a:gd name="T53" fmla="*/ 35 h 905"/>
                <a:gd name="T54" fmla="*/ 714 w 874"/>
                <a:gd name="T55" fmla="*/ 40 h 905"/>
                <a:gd name="T56" fmla="*/ 750 w 874"/>
                <a:gd name="T57" fmla="*/ 49 h 905"/>
                <a:gd name="T58" fmla="*/ 785 w 874"/>
                <a:gd name="T59" fmla="*/ 66 h 905"/>
                <a:gd name="T60" fmla="*/ 816 w 874"/>
                <a:gd name="T61" fmla="*/ 84 h 905"/>
                <a:gd name="T62" fmla="*/ 846 w 874"/>
                <a:gd name="T63" fmla="*/ 110 h 905"/>
                <a:gd name="T64" fmla="*/ 874 w 874"/>
                <a:gd name="T65" fmla="*/ 141 h 905"/>
                <a:gd name="T66" fmla="*/ 874 w 874"/>
                <a:gd name="T67" fmla="*/ 905 h 905"/>
                <a:gd name="T68" fmla="*/ 827 w 874"/>
                <a:gd name="T69" fmla="*/ 870 h 905"/>
                <a:gd name="T70" fmla="*/ 780 w 874"/>
                <a:gd name="T71" fmla="*/ 842 h 905"/>
                <a:gd name="T72" fmla="*/ 733 w 874"/>
                <a:gd name="T73" fmla="*/ 820 h 905"/>
                <a:gd name="T74" fmla="*/ 686 w 874"/>
                <a:gd name="T75" fmla="*/ 806 h 905"/>
                <a:gd name="T76" fmla="*/ 642 w 874"/>
                <a:gd name="T77" fmla="*/ 795 h 905"/>
                <a:gd name="T78" fmla="*/ 599 w 874"/>
                <a:gd name="T79" fmla="*/ 788 h 905"/>
                <a:gd name="T80" fmla="*/ 557 w 874"/>
                <a:gd name="T81" fmla="*/ 780 h 905"/>
                <a:gd name="T82" fmla="*/ 517 w 874"/>
                <a:gd name="T83" fmla="*/ 773 h 905"/>
                <a:gd name="T84" fmla="*/ 482 w 874"/>
                <a:gd name="T85" fmla="*/ 764 h 905"/>
                <a:gd name="T86" fmla="*/ 446 w 874"/>
                <a:gd name="T87" fmla="*/ 755 h 905"/>
                <a:gd name="T88" fmla="*/ 414 w 874"/>
                <a:gd name="T89" fmla="*/ 738 h 905"/>
                <a:gd name="T90" fmla="*/ 385 w 874"/>
                <a:gd name="T91" fmla="*/ 717 h 905"/>
                <a:gd name="T92" fmla="*/ 359 w 874"/>
                <a:gd name="T93" fmla="*/ 689 h 905"/>
                <a:gd name="T94" fmla="*/ 338 w 874"/>
                <a:gd name="T95" fmla="*/ 653 h 905"/>
                <a:gd name="T96" fmla="*/ 322 w 874"/>
                <a:gd name="T97" fmla="*/ 606 h 905"/>
                <a:gd name="T98" fmla="*/ 308 w 874"/>
                <a:gd name="T99" fmla="*/ 548 h 905"/>
                <a:gd name="T100" fmla="*/ 296 w 874"/>
                <a:gd name="T101" fmla="*/ 548 h 905"/>
                <a:gd name="T102" fmla="*/ 284 w 874"/>
                <a:gd name="T103" fmla="*/ 548 h 905"/>
                <a:gd name="T104" fmla="*/ 272 w 874"/>
                <a:gd name="T105" fmla="*/ 548 h 905"/>
                <a:gd name="T106" fmla="*/ 261 w 874"/>
                <a:gd name="T107" fmla="*/ 548 h 905"/>
                <a:gd name="T108" fmla="*/ 251 w 874"/>
                <a:gd name="T109" fmla="*/ 548 h 905"/>
                <a:gd name="T110" fmla="*/ 240 w 874"/>
                <a:gd name="T111" fmla="*/ 548 h 905"/>
                <a:gd name="T112" fmla="*/ 230 w 874"/>
                <a:gd name="T113" fmla="*/ 545 h 905"/>
                <a:gd name="T114" fmla="*/ 221 w 874"/>
                <a:gd name="T115" fmla="*/ 545 h 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74" h="905">
                  <a:moveTo>
                    <a:pt x="221" y="545"/>
                  </a:moveTo>
                  <a:lnTo>
                    <a:pt x="115" y="515"/>
                  </a:lnTo>
                  <a:lnTo>
                    <a:pt x="49" y="461"/>
                  </a:lnTo>
                  <a:lnTo>
                    <a:pt x="14" y="388"/>
                  </a:lnTo>
                  <a:lnTo>
                    <a:pt x="0" y="305"/>
                  </a:lnTo>
                  <a:lnTo>
                    <a:pt x="4" y="218"/>
                  </a:lnTo>
                  <a:lnTo>
                    <a:pt x="18" y="136"/>
                  </a:lnTo>
                  <a:lnTo>
                    <a:pt x="35" y="61"/>
                  </a:lnTo>
                  <a:lnTo>
                    <a:pt x="47" y="0"/>
                  </a:lnTo>
                  <a:lnTo>
                    <a:pt x="73" y="12"/>
                  </a:lnTo>
                  <a:lnTo>
                    <a:pt x="96" y="21"/>
                  </a:lnTo>
                  <a:lnTo>
                    <a:pt x="122" y="30"/>
                  </a:lnTo>
                  <a:lnTo>
                    <a:pt x="148" y="35"/>
                  </a:lnTo>
                  <a:lnTo>
                    <a:pt x="174" y="42"/>
                  </a:lnTo>
                  <a:lnTo>
                    <a:pt x="202" y="47"/>
                  </a:lnTo>
                  <a:lnTo>
                    <a:pt x="228" y="49"/>
                  </a:lnTo>
                  <a:lnTo>
                    <a:pt x="254" y="52"/>
                  </a:lnTo>
                  <a:lnTo>
                    <a:pt x="298" y="52"/>
                  </a:lnTo>
                  <a:lnTo>
                    <a:pt x="343" y="52"/>
                  </a:lnTo>
                  <a:lnTo>
                    <a:pt x="388" y="49"/>
                  </a:lnTo>
                  <a:lnTo>
                    <a:pt x="430" y="44"/>
                  </a:lnTo>
                  <a:lnTo>
                    <a:pt x="475" y="40"/>
                  </a:lnTo>
                  <a:lnTo>
                    <a:pt x="517" y="35"/>
                  </a:lnTo>
                  <a:lnTo>
                    <a:pt x="559" y="33"/>
                  </a:lnTo>
                  <a:lnTo>
                    <a:pt x="599" y="30"/>
                  </a:lnTo>
                  <a:lnTo>
                    <a:pt x="639" y="30"/>
                  </a:lnTo>
                  <a:lnTo>
                    <a:pt x="677" y="35"/>
                  </a:lnTo>
                  <a:lnTo>
                    <a:pt x="714" y="40"/>
                  </a:lnTo>
                  <a:lnTo>
                    <a:pt x="750" y="49"/>
                  </a:lnTo>
                  <a:lnTo>
                    <a:pt x="785" y="66"/>
                  </a:lnTo>
                  <a:lnTo>
                    <a:pt x="816" y="84"/>
                  </a:lnTo>
                  <a:lnTo>
                    <a:pt x="846" y="110"/>
                  </a:lnTo>
                  <a:lnTo>
                    <a:pt x="874" y="141"/>
                  </a:lnTo>
                  <a:lnTo>
                    <a:pt x="874" y="905"/>
                  </a:lnTo>
                  <a:lnTo>
                    <a:pt x="827" y="870"/>
                  </a:lnTo>
                  <a:lnTo>
                    <a:pt x="780" y="842"/>
                  </a:lnTo>
                  <a:lnTo>
                    <a:pt x="733" y="820"/>
                  </a:lnTo>
                  <a:lnTo>
                    <a:pt x="686" y="806"/>
                  </a:lnTo>
                  <a:lnTo>
                    <a:pt x="642" y="795"/>
                  </a:lnTo>
                  <a:lnTo>
                    <a:pt x="599" y="788"/>
                  </a:lnTo>
                  <a:lnTo>
                    <a:pt x="557" y="780"/>
                  </a:lnTo>
                  <a:lnTo>
                    <a:pt x="517" y="773"/>
                  </a:lnTo>
                  <a:lnTo>
                    <a:pt x="482" y="764"/>
                  </a:lnTo>
                  <a:lnTo>
                    <a:pt x="446" y="755"/>
                  </a:lnTo>
                  <a:lnTo>
                    <a:pt x="414" y="738"/>
                  </a:lnTo>
                  <a:lnTo>
                    <a:pt x="385" y="717"/>
                  </a:lnTo>
                  <a:lnTo>
                    <a:pt x="359" y="689"/>
                  </a:lnTo>
                  <a:lnTo>
                    <a:pt x="338" y="653"/>
                  </a:lnTo>
                  <a:lnTo>
                    <a:pt x="322" y="606"/>
                  </a:lnTo>
                  <a:lnTo>
                    <a:pt x="308" y="548"/>
                  </a:lnTo>
                  <a:lnTo>
                    <a:pt x="296" y="548"/>
                  </a:lnTo>
                  <a:lnTo>
                    <a:pt x="284" y="548"/>
                  </a:lnTo>
                  <a:lnTo>
                    <a:pt x="272" y="548"/>
                  </a:lnTo>
                  <a:lnTo>
                    <a:pt x="261" y="548"/>
                  </a:lnTo>
                  <a:lnTo>
                    <a:pt x="251" y="548"/>
                  </a:lnTo>
                  <a:lnTo>
                    <a:pt x="240" y="548"/>
                  </a:lnTo>
                  <a:lnTo>
                    <a:pt x="230" y="545"/>
                  </a:lnTo>
                  <a:lnTo>
                    <a:pt x="221" y="54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09" name="Freeform 16"/>
            <p:cNvSpPr>
              <a:spLocks/>
            </p:cNvSpPr>
            <p:nvPr/>
          </p:nvSpPr>
          <p:spPr bwMode="auto">
            <a:xfrm>
              <a:off x="1409" y="2280"/>
              <a:ext cx="379" cy="296"/>
            </a:xfrm>
            <a:custGeom>
              <a:avLst/>
              <a:gdLst>
                <a:gd name="T0" fmla="*/ 0 w 379"/>
                <a:gd name="T1" fmla="*/ 0 h 296"/>
                <a:gd name="T2" fmla="*/ 19 w 379"/>
                <a:gd name="T3" fmla="*/ 25 h 296"/>
                <a:gd name="T4" fmla="*/ 42 w 379"/>
                <a:gd name="T5" fmla="*/ 49 h 296"/>
                <a:gd name="T6" fmla="*/ 71 w 379"/>
                <a:gd name="T7" fmla="*/ 70 h 296"/>
                <a:gd name="T8" fmla="*/ 104 w 379"/>
                <a:gd name="T9" fmla="*/ 87 h 296"/>
                <a:gd name="T10" fmla="*/ 144 w 379"/>
                <a:gd name="T11" fmla="*/ 103 h 296"/>
                <a:gd name="T12" fmla="*/ 183 w 379"/>
                <a:gd name="T13" fmla="*/ 112 h 296"/>
                <a:gd name="T14" fmla="*/ 231 w 379"/>
                <a:gd name="T15" fmla="*/ 120 h 296"/>
                <a:gd name="T16" fmla="*/ 278 w 379"/>
                <a:gd name="T17" fmla="*/ 120 h 296"/>
                <a:gd name="T18" fmla="*/ 280 w 379"/>
                <a:gd name="T19" fmla="*/ 138 h 296"/>
                <a:gd name="T20" fmla="*/ 285 w 379"/>
                <a:gd name="T21" fmla="*/ 162 h 296"/>
                <a:gd name="T22" fmla="*/ 292 w 379"/>
                <a:gd name="T23" fmla="*/ 183 h 296"/>
                <a:gd name="T24" fmla="*/ 301 w 379"/>
                <a:gd name="T25" fmla="*/ 207 h 296"/>
                <a:gd name="T26" fmla="*/ 313 w 379"/>
                <a:gd name="T27" fmla="*/ 232 h 296"/>
                <a:gd name="T28" fmla="*/ 332 w 379"/>
                <a:gd name="T29" fmla="*/ 254 h 296"/>
                <a:gd name="T30" fmla="*/ 353 w 379"/>
                <a:gd name="T31" fmla="*/ 277 h 296"/>
                <a:gd name="T32" fmla="*/ 379 w 379"/>
                <a:gd name="T33" fmla="*/ 296 h 296"/>
                <a:gd name="T34" fmla="*/ 341 w 379"/>
                <a:gd name="T35" fmla="*/ 289 h 296"/>
                <a:gd name="T36" fmla="*/ 306 w 379"/>
                <a:gd name="T37" fmla="*/ 282 h 296"/>
                <a:gd name="T38" fmla="*/ 273 w 379"/>
                <a:gd name="T39" fmla="*/ 272 h 296"/>
                <a:gd name="T40" fmla="*/ 240 w 379"/>
                <a:gd name="T41" fmla="*/ 261 h 296"/>
                <a:gd name="T42" fmla="*/ 207 w 379"/>
                <a:gd name="T43" fmla="*/ 247 h 296"/>
                <a:gd name="T44" fmla="*/ 179 w 379"/>
                <a:gd name="T45" fmla="*/ 232 h 296"/>
                <a:gd name="T46" fmla="*/ 151 w 379"/>
                <a:gd name="T47" fmla="*/ 216 h 296"/>
                <a:gd name="T48" fmla="*/ 125 w 379"/>
                <a:gd name="T49" fmla="*/ 197 h 296"/>
                <a:gd name="T50" fmla="*/ 101 w 379"/>
                <a:gd name="T51" fmla="*/ 178 h 296"/>
                <a:gd name="T52" fmla="*/ 78 w 379"/>
                <a:gd name="T53" fmla="*/ 157 h 296"/>
                <a:gd name="T54" fmla="*/ 59 w 379"/>
                <a:gd name="T55" fmla="*/ 136 h 296"/>
                <a:gd name="T56" fmla="*/ 42 w 379"/>
                <a:gd name="T57" fmla="*/ 110 h 296"/>
                <a:gd name="T58" fmla="*/ 28 w 379"/>
                <a:gd name="T59" fmla="*/ 87 h 296"/>
                <a:gd name="T60" fmla="*/ 17 w 379"/>
                <a:gd name="T61" fmla="*/ 58 h 296"/>
                <a:gd name="T62" fmla="*/ 7 w 379"/>
                <a:gd name="T63" fmla="*/ 30 h 296"/>
                <a:gd name="T64" fmla="*/ 0 w 379"/>
                <a:gd name="T65" fmla="*/ 0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79" h="296">
                  <a:moveTo>
                    <a:pt x="0" y="0"/>
                  </a:moveTo>
                  <a:lnTo>
                    <a:pt x="19" y="25"/>
                  </a:lnTo>
                  <a:lnTo>
                    <a:pt x="42" y="49"/>
                  </a:lnTo>
                  <a:lnTo>
                    <a:pt x="71" y="70"/>
                  </a:lnTo>
                  <a:lnTo>
                    <a:pt x="104" y="87"/>
                  </a:lnTo>
                  <a:lnTo>
                    <a:pt x="144" y="103"/>
                  </a:lnTo>
                  <a:lnTo>
                    <a:pt x="183" y="112"/>
                  </a:lnTo>
                  <a:lnTo>
                    <a:pt x="231" y="120"/>
                  </a:lnTo>
                  <a:lnTo>
                    <a:pt x="278" y="120"/>
                  </a:lnTo>
                  <a:lnTo>
                    <a:pt x="280" y="138"/>
                  </a:lnTo>
                  <a:lnTo>
                    <a:pt x="285" y="162"/>
                  </a:lnTo>
                  <a:lnTo>
                    <a:pt x="292" y="183"/>
                  </a:lnTo>
                  <a:lnTo>
                    <a:pt x="301" y="207"/>
                  </a:lnTo>
                  <a:lnTo>
                    <a:pt x="313" y="232"/>
                  </a:lnTo>
                  <a:lnTo>
                    <a:pt x="332" y="254"/>
                  </a:lnTo>
                  <a:lnTo>
                    <a:pt x="353" y="277"/>
                  </a:lnTo>
                  <a:lnTo>
                    <a:pt x="379" y="296"/>
                  </a:lnTo>
                  <a:lnTo>
                    <a:pt x="341" y="289"/>
                  </a:lnTo>
                  <a:lnTo>
                    <a:pt x="306" y="282"/>
                  </a:lnTo>
                  <a:lnTo>
                    <a:pt x="273" y="272"/>
                  </a:lnTo>
                  <a:lnTo>
                    <a:pt x="240" y="261"/>
                  </a:lnTo>
                  <a:lnTo>
                    <a:pt x="207" y="247"/>
                  </a:lnTo>
                  <a:lnTo>
                    <a:pt x="179" y="232"/>
                  </a:lnTo>
                  <a:lnTo>
                    <a:pt x="151" y="216"/>
                  </a:lnTo>
                  <a:lnTo>
                    <a:pt x="125" y="197"/>
                  </a:lnTo>
                  <a:lnTo>
                    <a:pt x="101" y="178"/>
                  </a:lnTo>
                  <a:lnTo>
                    <a:pt x="78" y="157"/>
                  </a:lnTo>
                  <a:lnTo>
                    <a:pt x="59" y="136"/>
                  </a:lnTo>
                  <a:lnTo>
                    <a:pt x="42" y="110"/>
                  </a:lnTo>
                  <a:lnTo>
                    <a:pt x="28" y="87"/>
                  </a:lnTo>
                  <a:lnTo>
                    <a:pt x="17" y="58"/>
                  </a:lnTo>
                  <a:lnTo>
                    <a:pt x="7" y="30"/>
                  </a:lnTo>
                  <a:lnTo>
                    <a:pt x="0" y="0"/>
                  </a:lnTo>
                  <a:close/>
                </a:path>
              </a:pathLst>
            </a:custGeom>
            <a:solidFill>
              <a:srgbClr val="B2B2B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10" name="Freeform 17"/>
            <p:cNvSpPr>
              <a:spLocks/>
            </p:cNvSpPr>
            <p:nvPr/>
          </p:nvSpPr>
          <p:spPr bwMode="auto">
            <a:xfrm>
              <a:off x="1188" y="1856"/>
              <a:ext cx="807" cy="870"/>
            </a:xfrm>
            <a:custGeom>
              <a:avLst/>
              <a:gdLst>
                <a:gd name="T0" fmla="*/ 202 w 807"/>
                <a:gd name="T1" fmla="*/ 0 h 870"/>
                <a:gd name="T2" fmla="*/ 226 w 807"/>
                <a:gd name="T3" fmla="*/ 5 h 870"/>
                <a:gd name="T4" fmla="*/ 57 w 807"/>
                <a:gd name="T5" fmla="*/ 687 h 870"/>
                <a:gd name="T6" fmla="*/ 75 w 807"/>
                <a:gd name="T7" fmla="*/ 725 h 870"/>
                <a:gd name="T8" fmla="*/ 101 w 807"/>
                <a:gd name="T9" fmla="*/ 755 h 870"/>
                <a:gd name="T10" fmla="*/ 129 w 807"/>
                <a:gd name="T11" fmla="*/ 781 h 870"/>
                <a:gd name="T12" fmla="*/ 165 w 807"/>
                <a:gd name="T13" fmla="*/ 798 h 870"/>
                <a:gd name="T14" fmla="*/ 202 w 807"/>
                <a:gd name="T15" fmla="*/ 809 h 870"/>
                <a:gd name="T16" fmla="*/ 242 w 807"/>
                <a:gd name="T17" fmla="*/ 816 h 870"/>
                <a:gd name="T18" fmla="*/ 285 w 807"/>
                <a:gd name="T19" fmla="*/ 821 h 870"/>
                <a:gd name="T20" fmla="*/ 329 w 807"/>
                <a:gd name="T21" fmla="*/ 819 h 870"/>
                <a:gd name="T22" fmla="*/ 374 w 807"/>
                <a:gd name="T23" fmla="*/ 814 h 870"/>
                <a:gd name="T24" fmla="*/ 421 w 807"/>
                <a:gd name="T25" fmla="*/ 809 h 870"/>
                <a:gd name="T26" fmla="*/ 466 w 807"/>
                <a:gd name="T27" fmla="*/ 800 h 870"/>
                <a:gd name="T28" fmla="*/ 510 w 807"/>
                <a:gd name="T29" fmla="*/ 790 h 870"/>
                <a:gd name="T30" fmla="*/ 555 w 807"/>
                <a:gd name="T31" fmla="*/ 781 h 870"/>
                <a:gd name="T32" fmla="*/ 595 w 807"/>
                <a:gd name="T33" fmla="*/ 772 h 870"/>
                <a:gd name="T34" fmla="*/ 635 w 807"/>
                <a:gd name="T35" fmla="*/ 762 h 870"/>
                <a:gd name="T36" fmla="*/ 670 w 807"/>
                <a:gd name="T37" fmla="*/ 755 h 870"/>
                <a:gd name="T38" fmla="*/ 687 w 807"/>
                <a:gd name="T39" fmla="*/ 758 h 870"/>
                <a:gd name="T40" fmla="*/ 703 w 807"/>
                <a:gd name="T41" fmla="*/ 760 h 870"/>
                <a:gd name="T42" fmla="*/ 720 w 807"/>
                <a:gd name="T43" fmla="*/ 760 h 870"/>
                <a:gd name="T44" fmla="*/ 736 w 807"/>
                <a:gd name="T45" fmla="*/ 762 h 870"/>
                <a:gd name="T46" fmla="*/ 750 w 807"/>
                <a:gd name="T47" fmla="*/ 767 h 870"/>
                <a:gd name="T48" fmla="*/ 767 w 807"/>
                <a:gd name="T49" fmla="*/ 769 h 870"/>
                <a:gd name="T50" fmla="*/ 785 w 807"/>
                <a:gd name="T51" fmla="*/ 774 h 870"/>
                <a:gd name="T52" fmla="*/ 807 w 807"/>
                <a:gd name="T53" fmla="*/ 779 h 870"/>
                <a:gd name="T54" fmla="*/ 743 w 807"/>
                <a:gd name="T55" fmla="*/ 779 h 870"/>
                <a:gd name="T56" fmla="*/ 682 w 807"/>
                <a:gd name="T57" fmla="*/ 783 h 870"/>
                <a:gd name="T58" fmla="*/ 628 w 807"/>
                <a:gd name="T59" fmla="*/ 790 h 870"/>
                <a:gd name="T60" fmla="*/ 578 w 807"/>
                <a:gd name="T61" fmla="*/ 800 h 870"/>
                <a:gd name="T62" fmla="*/ 531 w 807"/>
                <a:gd name="T63" fmla="*/ 812 h 870"/>
                <a:gd name="T64" fmla="*/ 487 w 807"/>
                <a:gd name="T65" fmla="*/ 823 h 870"/>
                <a:gd name="T66" fmla="*/ 442 w 807"/>
                <a:gd name="T67" fmla="*/ 835 h 870"/>
                <a:gd name="T68" fmla="*/ 400 w 807"/>
                <a:gd name="T69" fmla="*/ 847 h 870"/>
                <a:gd name="T70" fmla="*/ 357 w 807"/>
                <a:gd name="T71" fmla="*/ 856 h 870"/>
                <a:gd name="T72" fmla="*/ 315 w 807"/>
                <a:gd name="T73" fmla="*/ 866 h 870"/>
                <a:gd name="T74" fmla="*/ 270 w 807"/>
                <a:gd name="T75" fmla="*/ 870 h 870"/>
                <a:gd name="T76" fmla="*/ 223 w 807"/>
                <a:gd name="T77" fmla="*/ 870 h 870"/>
                <a:gd name="T78" fmla="*/ 174 w 807"/>
                <a:gd name="T79" fmla="*/ 868 h 870"/>
                <a:gd name="T80" fmla="*/ 120 w 807"/>
                <a:gd name="T81" fmla="*/ 859 h 870"/>
                <a:gd name="T82" fmla="*/ 64 w 807"/>
                <a:gd name="T83" fmla="*/ 842 h 870"/>
                <a:gd name="T84" fmla="*/ 0 w 807"/>
                <a:gd name="T85" fmla="*/ 821 h 870"/>
                <a:gd name="T86" fmla="*/ 202 w 807"/>
                <a:gd name="T87" fmla="*/ 0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07" h="870">
                  <a:moveTo>
                    <a:pt x="202" y="0"/>
                  </a:moveTo>
                  <a:lnTo>
                    <a:pt x="226" y="5"/>
                  </a:lnTo>
                  <a:lnTo>
                    <a:pt x="57" y="687"/>
                  </a:lnTo>
                  <a:lnTo>
                    <a:pt x="75" y="725"/>
                  </a:lnTo>
                  <a:lnTo>
                    <a:pt x="101" y="755"/>
                  </a:lnTo>
                  <a:lnTo>
                    <a:pt x="129" y="781"/>
                  </a:lnTo>
                  <a:lnTo>
                    <a:pt x="165" y="798"/>
                  </a:lnTo>
                  <a:lnTo>
                    <a:pt x="202" y="809"/>
                  </a:lnTo>
                  <a:lnTo>
                    <a:pt x="242" y="816"/>
                  </a:lnTo>
                  <a:lnTo>
                    <a:pt x="285" y="821"/>
                  </a:lnTo>
                  <a:lnTo>
                    <a:pt x="329" y="819"/>
                  </a:lnTo>
                  <a:lnTo>
                    <a:pt x="374" y="814"/>
                  </a:lnTo>
                  <a:lnTo>
                    <a:pt x="421" y="809"/>
                  </a:lnTo>
                  <a:lnTo>
                    <a:pt x="466" y="800"/>
                  </a:lnTo>
                  <a:lnTo>
                    <a:pt x="510" y="790"/>
                  </a:lnTo>
                  <a:lnTo>
                    <a:pt x="555" y="781"/>
                  </a:lnTo>
                  <a:lnTo>
                    <a:pt x="595" y="772"/>
                  </a:lnTo>
                  <a:lnTo>
                    <a:pt x="635" y="762"/>
                  </a:lnTo>
                  <a:lnTo>
                    <a:pt x="670" y="755"/>
                  </a:lnTo>
                  <a:lnTo>
                    <a:pt x="687" y="758"/>
                  </a:lnTo>
                  <a:lnTo>
                    <a:pt x="703" y="760"/>
                  </a:lnTo>
                  <a:lnTo>
                    <a:pt x="720" y="760"/>
                  </a:lnTo>
                  <a:lnTo>
                    <a:pt x="736" y="762"/>
                  </a:lnTo>
                  <a:lnTo>
                    <a:pt x="750" y="767"/>
                  </a:lnTo>
                  <a:lnTo>
                    <a:pt x="767" y="769"/>
                  </a:lnTo>
                  <a:lnTo>
                    <a:pt x="785" y="774"/>
                  </a:lnTo>
                  <a:lnTo>
                    <a:pt x="807" y="779"/>
                  </a:lnTo>
                  <a:lnTo>
                    <a:pt x="743" y="779"/>
                  </a:lnTo>
                  <a:lnTo>
                    <a:pt x="682" y="783"/>
                  </a:lnTo>
                  <a:lnTo>
                    <a:pt x="628" y="790"/>
                  </a:lnTo>
                  <a:lnTo>
                    <a:pt x="578" y="800"/>
                  </a:lnTo>
                  <a:lnTo>
                    <a:pt x="531" y="812"/>
                  </a:lnTo>
                  <a:lnTo>
                    <a:pt x="487" y="823"/>
                  </a:lnTo>
                  <a:lnTo>
                    <a:pt x="442" y="835"/>
                  </a:lnTo>
                  <a:lnTo>
                    <a:pt x="400" y="847"/>
                  </a:lnTo>
                  <a:lnTo>
                    <a:pt x="357" y="856"/>
                  </a:lnTo>
                  <a:lnTo>
                    <a:pt x="315" y="866"/>
                  </a:lnTo>
                  <a:lnTo>
                    <a:pt x="270" y="870"/>
                  </a:lnTo>
                  <a:lnTo>
                    <a:pt x="223" y="870"/>
                  </a:lnTo>
                  <a:lnTo>
                    <a:pt x="174" y="868"/>
                  </a:lnTo>
                  <a:lnTo>
                    <a:pt x="120" y="859"/>
                  </a:lnTo>
                  <a:lnTo>
                    <a:pt x="64" y="842"/>
                  </a:lnTo>
                  <a:lnTo>
                    <a:pt x="0" y="821"/>
                  </a:lnTo>
                  <a:lnTo>
                    <a:pt x="20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11" name="Freeform 18"/>
            <p:cNvSpPr>
              <a:spLocks/>
            </p:cNvSpPr>
            <p:nvPr/>
          </p:nvSpPr>
          <p:spPr bwMode="auto">
            <a:xfrm>
              <a:off x="2293" y="1830"/>
              <a:ext cx="282" cy="915"/>
            </a:xfrm>
            <a:custGeom>
              <a:avLst/>
              <a:gdLst>
                <a:gd name="T0" fmla="*/ 0 w 282"/>
                <a:gd name="T1" fmla="*/ 153 h 915"/>
                <a:gd name="T2" fmla="*/ 45 w 282"/>
                <a:gd name="T3" fmla="*/ 113 h 915"/>
                <a:gd name="T4" fmla="*/ 85 w 282"/>
                <a:gd name="T5" fmla="*/ 80 h 915"/>
                <a:gd name="T6" fmla="*/ 122 w 282"/>
                <a:gd name="T7" fmla="*/ 55 h 915"/>
                <a:gd name="T8" fmla="*/ 158 w 282"/>
                <a:gd name="T9" fmla="*/ 33 h 915"/>
                <a:gd name="T10" fmla="*/ 191 w 282"/>
                <a:gd name="T11" fmla="*/ 19 h 915"/>
                <a:gd name="T12" fmla="*/ 224 w 282"/>
                <a:gd name="T13" fmla="*/ 8 h 915"/>
                <a:gd name="T14" fmla="*/ 254 w 282"/>
                <a:gd name="T15" fmla="*/ 3 h 915"/>
                <a:gd name="T16" fmla="*/ 282 w 282"/>
                <a:gd name="T17" fmla="*/ 0 h 915"/>
                <a:gd name="T18" fmla="*/ 282 w 282"/>
                <a:gd name="T19" fmla="*/ 788 h 915"/>
                <a:gd name="T20" fmla="*/ 249 w 282"/>
                <a:gd name="T21" fmla="*/ 793 h 915"/>
                <a:gd name="T22" fmla="*/ 216 w 282"/>
                <a:gd name="T23" fmla="*/ 800 h 915"/>
                <a:gd name="T24" fmla="*/ 181 w 282"/>
                <a:gd name="T25" fmla="*/ 812 h 915"/>
                <a:gd name="T26" fmla="*/ 146 w 282"/>
                <a:gd name="T27" fmla="*/ 824 h 915"/>
                <a:gd name="T28" fmla="*/ 111 w 282"/>
                <a:gd name="T29" fmla="*/ 840 h 915"/>
                <a:gd name="T30" fmla="*/ 73 w 282"/>
                <a:gd name="T31" fmla="*/ 861 h 915"/>
                <a:gd name="T32" fmla="*/ 38 w 282"/>
                <a:gd name="T33" fmla="*/ 887 h 915"/>
                <a:gd name="T34" fmla="*/ 0 w 282"/>
                <a:gd name="T35" fmla="*/ 915 h 915"/>
                <a:gd name="T36" fmla="*/ 0 w 282"/>
                <a:gd name="T37" fmla="*/ 153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2" h="915">
                  <a:moveTo>
                    <a:pt x="0" y="153"/>
                  </a:moveTo>
                  <a:lnTo>
                    <a:pt x="45" y="113"/>
                  </a:lnTo>
                  <a:lnTo>
                    <a:pt x="85" y="80"/>
                  </a:lnTo>
                  <a:lnTo>
                    <a:pt x="122" y="55"/>
                  </a:lnTo>
                  <a:lnTo>
                    <a:pt x="158" y="33"/>
                  </a:lnTo>
                  <a:lnTo>
                    <a:pt x="191" y="19"/>
                  </a:lnTo>
                  <a:lnTo>
                    <a:pt x="224" y="8"/>
                  </a:lnTo>
                  <a:lnTo>
                    <a:pt x="254" y="3"/>
                  </a:lnTo>
                  <a:lnTo>
                    <a:pt x="282" y="0"/>
                  </a:lnTo>
                  <a:lnTo>
                    <a:pt x="282" y="788"/>
                  </a:lnTo>
                  <a:lnTo>
                    <a:pt x="249" y="793"/>
                  </a:lnTo>
                  <a:lnTo>
                    <a:pt x="216" y="800"/>
                  </a:lnTo>
                  <a:lnTo>
                    <a:pt x="181" y="812"/>
                  </a:lnTo>
                  <a:lnTo>
                    <a:pt x="146" y="824"/>
                  </a:lnTo>
                  <a:lnTo>
                    <a:pt x="111" y="840"/>
                  </a:lnTo>
                  <a:lnTo>
                    <a:pt x="73" y="861"/>
                  </a:lnTo>
                  <a:lnTo>
                    <a:pt x="38" y="887"/>
                  </a:lnTo>
                  <a:lnTo>
                    <a:pt x="0" y="915"/>
                  </a:lnTo>
                  <a:lnTo>
                    <a:pt x="0" y="153"/>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12" name="Freeform 19"/>
            <p:cNvSpPr>
              <a:spLocks/>
            </p:cNvSpPr>
            <p:nvPr/>
          </p:nvSpPr>
          <p:spPr bwMode="auto">
            <a:xfrm>
              <a:off x="1400" y="1826"/>
              <a:ext cx="254" cy="545"/>
            </a:xfrm>
            <a:custGeom>
              <a:avLst/>
              <a:gdLst>
                <a:gd name="T0" fmla="*/ 254 w 254"/>
                <a:gd name="T1" fmla="*/ 52 h 545"/>
                <a:gd name="T2" fmla="*/ 228 w 254"/>
                <a:gd name="T3" fmla="*/ 49 h 545"/>
                <a:gd name="T4" fmla="*/ 202 w 254"/>
                <a:gd name="T5" fmla="*/ 47 h 545"/>
                <a:gd name="T6" fmla="*/ 174 w 254"/>
                <a:gd name="T7" fmla="*/ 42 h 545"/>
                <a:gd name="T8" fmla="*/ 148 w 254"/>
                <a:gd name="T9" fmla="*/ 35 h 545"/>
                <a:gd name="T10" fmla="*/ 122 w 254"/>
                <a:gd name="T11" fmla="*/ 30 h 545"/>
                <a:gd name="T12" fmla="*/ 96 w 254"/>
                <a:gd name="T13" fmla="*/ 21 h 545"/>
                <a:gd name="T14" fmla="*/ 73 w 254"/>
                <a:gd name="T15" fmla="*/ 12 h 545"/>
                <a:gd name="T16" fmla="*/ 47 w 254"/>
                <a:gd name="T17" fmla="*/ 0 h 545"/>
                <a:gd name="T18" fmla="*/ 35 w 254"/>
                <a:gd name="T19" fmla="*/ 61 h 545"/>
                <a:gd name="T20" fmla="*/ 18 w 254"/>
                <a:gd name="T21" fmla="*/ 136 h 545"/>
                <a:gd name="T22" fmla="*/ 4 w 254"/>
                <a:gd name="T23" fmla="*/ 218 h 545"/>
                <a:gd name="T24" fmla="*/ 0 w 254"/>
                <a:gd name="T25" fmla="*/ 305 h 545"/>
                <a:gd name="T26" fmla="*/ 14 w 254"/>
                <a:gd name="T27" fmla="*/ 388 h 545"/>
                <a:gd name="T28" fmla="*/ 49 w 254"/>
                <a:gd name="T29" fmla="*/ 461 h 545"/>
                <a:gd name="T30" fmla="*/ 115 w 254"/>
                <a:gd name="T31" fmla="*/ 515 h 545"/>
                <a:gd name="T32" fmla="*/ 221 w 254"/>
                <a:gd name="T33" fmla="*/ 545 h 545"/>
                <a:gd name="T34" fmla="*/ 254 w 254"/>
                <a:gd name="T35" fmla="*/ 52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54" h="545">
                  <a:moveTo>
                    <a:pt x="254" y="52"/>
                  </a:moveTo>
                  <a:lnTo>
                    <a:pt x="228" y="49"/>
                  </a:lnTo>
                  <a:lnTo>
                    <a:pt x="202" y="47"/>
                  </a:lnTo>
                  <a:lnTo>
                    <a:pt x="174" y="42"/>
                  </a:lnTo>
                  <a:lnTo>
                    <a:pt x="148" y="35"/>
                  </a:lnTo>
                  <a:lnTo>
                    <a:pt x="122" y="30"/>
                  </a:lnTo>
                  <a:lnTo>
                    <a:pt x="96" y="21"/>
                  </a:lnTo>
                  <a:lnTo>
                    <a:pt x="73" y="12"/>
                  </a:lnTo>
                  <a:lnTo>
                    <a:pt x="47" y="0"/>
                  </a:lnTo>
                  <a:lnTo>
                    <a:pt x="35" y="61"/>
                  </a:lnTo>
                  <a:lnTo>
                    <a:pt x="18" y="136"/>
                  </a:lnTo>
                  <a:lnTo>
                    <a:pt x="4" y="218"/>
                  </a:lnTo>
                  <a:lnTo>
                    <a:pt x="0" y="305"/>
                  </a:lnTo>
                  <a:lnTo>
                    <a:pt x="14" y="388"/>
                  </a:lnTo>
                  <a:lnTo>
                    <a:pt x="49" y="461"/>
                  </a:lnTo>
                  <a:lnTo>
                    <a:pt x="115" y="515"/>
                  </a:lnTo>
                  <a:lnTo>
                    <a:pt x="221" y="545"/>
                  </a:lnTo>
                  <a:lnTo>
                    <a:pt x="254" y="52"/>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sp>
          <p:nvSpPr>
            <p:cNvPr id="113" name="Freeform 20"/>
            <p:cNvSpPr>
              <a:spLocks/>
            </p:cNvSpPr>
            <p:nvPr/>
          </p:nvSpPr>
          <p:spPr bwMode="auto">
            <a:xfrm>
              <a:off x="1270" y="2106"/>
              <a:ext cx="565" cy="548"/>
            </a:xfrm>
            <a:custGeom>
              <a:avLst/>
              <a:gdLst>
                <a:gd name="T0" fmla="*/ 109 w 565"/>
                <a:gd name="T1" fmla="*/ 0 h 548"/>
                <a:gd name="T2" fmla="*/ 101 w 565"/>
                <a:gd name="T3" fmla="*/ 33 h 548"/>
                <a:gd name="T4" fmla="*/ 87 w 565"/>
                <a:gd name="T5" fmla="*/ 89 h 548"/>
                <a:gd name="T6" fmla="*/ 69 w 565"/>
                <a:gd name="T7" fmla="*/ 160 h 548"/>
                <a:gd name="T8" fmla="*/ 50 w 565"/>
                <a:gd name="T9" fmla="*/ 237 h 548"/>
                <a:gd name="T10" fmla="*/ 31 w 565"/>
                <a:gd name="T11" fmla="*/ 310 h 548"/>
                <a:gd name="T12" fmla="*/ 14 w 565"/>
                <a:gd name="T13" fmla="*/ 373 h 548"/>
                <a:gd name="T14" fmla="*/ 5 w 565"/>
                <a:gd name="T15" fmla="*/ 418 h 548"/>
                <a:gd name="T16" fmla="*/ 0 w 565"/>
                <a:gd name="T17" fmla="*/ 435 h 548"/>
                <a:gd name="T18" fmla="*/ 19 w 565"/>
                <a:gd name="T19" fmla="*/ 470 h 548"/>
                <a:gd name="T20" fmla="*/ 45 w 565"/>
                <a:gd name="T21" fmla="*/ 498 h 548"/>
                <a:gd name="T22" fmla="*/ 76 w 565"/>
                <a:gd name="T23" fmla="*/ 519 h 548"/>
                <a:gd name="T24" fmla="*/ 111 w 565"/>
                <a:gd name="T25" fmla="*/ 533 h 548"/>
                <a:gd name="T26" fmla="*/ 151 w 565"/>
                <a:gd name="T27" fmla="*/ 543 h 548"/>
                <a:gd name="T28" fmla="*/ 193 w 565"/>
                <a:gd name="T29" fmla="*/ 548 h 548"/>
                <a:gd name="T30" fmla="*/ 238 w 565"/>
                <a:gd name="T31" fmla="*/ 548 h 548"/>
                <a:gd name="T32" fmla="*/ 283 w 565"/>
                <a:gd name="T33" fmla="*/ 545 h 548"/>
                <a:gd name="T34" fmla="*/ 330 w 565"/>
                <a:gd name="T35" fmla="*/ 540 h 548"/>
                <a:gd name="T36" fmla="*/ 374 w 565"/>
                <a:gd name="T37" fmla="*/ 533 h 548"/>
                <a:gd name="T38" fmla="*/ 417 w 565"/>
                <a:gd name="T39" fmla="*/ 526 h 548"/>
                <a:gd name="T40" fmla="*/ 454 w 565"/>
                <a:gd name="T41" fmla="*/ 517 h 548"/>
                <a:gd name="T42" fmla="*/ 492 w 565"/>
                <a:gd name="T43" fmla="*/ 510 h 548"/>
                <a:gd name="T44" fmla="*/ 522 w 565"/>
                <a:gd name="T45" fmla="*/ 505 h 548"/>
                <a:gd name="T46" fmla="*/ 546 w 565"/>
                <a:gd name="T47" fmla="*/ 500 h 548"/>
                <a:gd name="T48" fmla="*/ 565 w 565"/>
                <a:gd name="T49" fmla="*/ 498 h 548"/>
                <a:gd name="T50" fmla="*/ 511 w 565"/>
                <a:gd name="T51" fmla="*/ 491 h 548"/>
                <a:gd name="T52" fmla="*/ 459 w 565"/>
                <a:gd name="T53" fmla="*/ 482 h 548"/>
                <a:gd name="T54" fmla="*/ 409 w 565"/>
                <a:gd name="T55" fmla="*/ 470 h 548"/>
                <a:gd name="T56" fmla="*/ 362 w 565"/>
                <a:gd name="T57" fmla="*/ 453 h 548"/>
                <a:gd name="T58" fmla="*/ 320 w 565"/>
                <a:gd name="T59" fmla="*/ 437 h 548"/>
                <a:gd name="T60" fmla="*/ 280 w 565"/>
                <a:gd name="T61" fmla="*/ 416 h 548"/>
                <a:gd name="T62" fmla="*/ 245 w 565"/>
                <a:gd name="T63" fmla="*/ 392 h 548"/>
                <a:gd name="T64" fmla="*/ 214 w 565"/>
                <a:gd name="T65" fmla="*/ 364 h 548"/>
                <a:gd name="T66" fmla="*/ 184 w 565"/>
                <a:gd name="T67" fmla="*/ 334 h 548"/>
                <a:gd name="T68" fmla="*/ 160 w 565"/>
                <a:gd name="T69" fmla="*/ 298 h 548"/>
                <a:gd name="T70" fmla="*/ 141 w 565"/>
                <a:gd name="T71" fmla="*/ 261 h 548"/>
                <a:gd name="T72" fmla="*/ 125 w 565"/>
                <a:gd name="T73" fmla="*/ 216 h 548"/>
                <a:gd name="T74" fmla="*/ 113 w 565"/>
                <a:gd name="T75" fmla="*/ 169 h 548"/>
                <a:gd name="T76" fmla="*/ 106 w 565"/>
                <a:gd name="T77" fmla="*/ 117 h 548"/>
                <a:gd name="T78" fmla="*/ 106 w 565"/>
                <a:gd name="T79" fmla="*/ 61 h 548"/>
                <a:gd name="T80" fmla="*/ 109 w 565"/>
                <a:gd name="T81" fmla="*/ 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65" h="548">
                  <a:moveTo>
                    <a:pt x="109" y="0"/>
                  </a:moveTo>
                  <a:lnTo>
                    <a:pt x="101" y="33"/>
                  </a:lnTo>
                  <a:lnTo>
                    <a:pt x="87" y="89"/>
                  </a:lnTo>
                  <a:lnTo>
                    <a:pt x="69" y="160"/>
                  </a:lnTo>
                  <a:lnTo>
                    <a:pt x="50" y="237"/>
                  </a:lnTo>
                  <a:lnTo>
                    <a:pt x="31" y="310"/>
                  </a:lnTo>
                  <a:lnTo>
                    <a:pt x="14" y="373"/>
                  </a:lnTo>
                  <a:lnTo>
                    <a:pt x="5" y="418"/>
                  </a:lnTo>
                  <a:lnTo>
                    <a:pt x="0" y="435"/>
                  </a:lnTo>
                  <a:lnTo>
                    <a:pt x="19" y="470"/>
                  </a:lnTo>
                  <a:lnTo>
                    <a:pt x="45" y="498"/>
                  </a:lnTo>
                  <a:lnTo>
                    <a:pt x="76" y="519"/>
                  </a:lnTo>
                  <a:lnTo>
                    <a:pt x="111" y="533"/>
                  </a:lnTo>
                  <a:lnTo>
                    <a:pt x="151" y="543"/>
                  </a:lnTo>
                  <a:lnTo>
                    <a:pt x="193" y="548"/>
                  </a:lnTo>
                  <a:lnTo>
                    <a:pt x="238" y="548"/>
                  </a:lnTo>
                  <a:lnTo>
                    <a:pt x="283" y="545"/>
                  </a:lnTo>
                  <a:lnTo>
                    <a:pt x="330" y="540"/>
                  </a:lnTo>
                  <a:lnTo>
                    <a:pt x="374" y="533"/>
                  </a:lnTo>
                  <a:lnTo>
                    <a:pt x="417" y="526"/>
                  </a:lnTo>
                  <a:lnTo>
                    <a:pt x="454" y="517"/>
                  </a:lnTo>
                  <a:lnTo>
                    <a:pt x="492" y="510"/>
                  </a:lnTo>
                  <a:lnTo>
                    <a:pt x="522" y="505"/>
                  </a:lnTo>
                  <a:lnTo>
                    <a:pt x="546" y="500"/>
                  </a:lnTo>
                  <a:lnTo>
                    <a:pt x="565" y="498"/>
                  </a:lnTo>
                  <a:lnTo>
                    <a:pt x="511" y="491"/>
                  </a:lnTo>
                  <a:lnTo>
                    <a:pt x="459" y="482"/>
                  </a:lnTo>
                  <a:lnTo>
                    <a:pt x="409" y="470"/>
                  </a:lnTo>
                  <a:lnTo>
                    <a:pt x="362" y="453"/>
                  </a:lnTo>
                  <a:lnTo>
                    <a:pt x="320" y="437"/>
                  </a:lnTo>
                  <a:lnTo>
                    <a:pt x="280" y="416"/>
                  </a:lnTo>
                  <a:lnTo>
                    <a:pt x="245" y="392"/>
                  </a:lnTo>
                  <a:lnTo>
                    <a:pt x="214" y="364"/>
                  </a:lnTo>
                  <a:lnTo>
                    <a:pt x="184" y="334"/>
                  </a:lnTo>
                  <a:lnTo>
                    <a:pt x="160" y="298"/>
                  </a:lnTo>
                  <a:lnTo>
                    <a:pt x="141" y="261"/>
                  </a:lnTo>
                  <a:lnTo>
                    <a:pt x="125" y="216"/>
                  </a:lnTo>
                  <a:lnTo>
                    <a:pt x="113" y="169"/>
                  </a:lnTo>
                  <a:lnTo>
                    <a:pt x="106" y="117"/>
                  </a:lnTo>
                  <a:lnTo>
                    <a:pt x="106" y="61"/>
                  </a:lnTo>
                  <a:lnTo>
                    <a:pt x="10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68580" tIns="34290" rIns="68580" bIns="34290" anchor="t" anchorCtr="0" upright="1">
              <a:noAutofit/>
            </a:bodyPr>
            <a:lstStyle/>
            <a:p>
              <a:endParaRPr lang="zh-TW" altLang="en-US" sz="1350"/>
            </a:p>
          </p:txBody>
        </p:sp>
      </p:grpSp>
      <p:sp>
        <p:nvSpPr>
          <p:cNvPr id="114" name="圓角矩形 113"/>
          <p:cNvSpPr/>
          <p:nvPr/>
        </p:nvSpPr>
        <p:spPr>
          <a:xfrm>
            <a:off x="18771183" y="7070642"/>
            <a:ext cx="464470" cy="1020378"/>
          </a:xfrm>
          <a:prstGeom prst="roundRect">
            <a:avLst>
              <a:gd name="adj" fmla="val 50000"/>
            </a:avLst>
          </a:prstGeom>
          <a:solidFill>
            <a:srgbClr val="FFF1C1"/>
          </a:solidFill>
          <a:ln>
            <a:solidFill>
              <a:srgbClr val="2934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p>
        </p:txBody>
      </p:sp>
      <p:sp>
        <p:nvSpPr>
          <p:cNvPr id="115" name="矩形 114"/>
          <p:cNvSpPr/>
          <p:nvPr/>
        </p:nvSpPr>
        <p:spPr>
          <a:xfrm>
            <a:off x="20042789" y="6991921"/>
            <a:ext cx="756725" cy="756725"/>
          </a:xfrm>
          <a:prstGeom prst="rect">
            <a:avLst/>
          </a:prstGeom>
          <a:solidFill>
            <a:srgbClr val="FE5F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p>
        </p:txBody>
      </p:sp>
      <p:sp>
        <p:nvSpPr>
          <p:cNvPr id="116" name="矩形 115"/>
          <p:cNvSpPr/>
          <p:nvPr/>
        </p:nvSpPr>
        <p:spPr>
          <a:xfrm>
            <a:off x="21008371" y="7381494"/>
            <a:ext cx="445178" cy="44517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p>
        </p:txBody>
      </p:sp>
      <p:sp>
        <p:nvSpPr>
          <p:cNvPr id="117" name="矩形 116"/>
          <p:cNvSpPr/>
          <p:nvPr/>
        </p:nvSpPr>
        <p:spPr>
          <a:xfrm>
            <a:off x="13566879" y="11121607"/>
            <a:ext cx="3359883" cy="387286"/>
          </a:xfrm>
          <a:prstGeom prst="rect">
            <a:avLst/>
          </a:prstGeom>
        </p:spPr>
        <p:txBody>
          <a:bodyPr wrap="square">
            <a:spAutoFit/>
          </a:bodyPr>
          <a:lstStyle/>
          <a:p>
            <a:pPr indent="-402431">
              <a:lnSpc>
                <a:spcPts val="2250"/>
              </a:lnSpc>
              <a:spcAft>
                <a:spcPts val="450"/>
              </a:spcAft>
            </a:pPr>
            <a:r>
              <a:rPr lang="zh-TW" altLang="en-US"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rPr>
              <a:t>側邊騎縫章</a:t>
            </a:r>
          </a:p>
        </p:txBody>
      </p:sp>
      <p:sp>
        <p:nvSpPr>
          <p:cNvPr id="118" name="矩形 117"/>
          <p:cNvSpPr/>
          <p:nvPr/>
        </p:nvSpPr>
        <p:spPr>
          <a:xfrm>
            <a:off x="15246821" y="4027195"/>
            <a:ext cx="4148691" cy="707886"/>
          </a:xfrm>
          <a:prstGeom prst="rect">
            <a:avLst/>
          </a:prstGeom>
        </p:spPr>
        <p:txBody>
          <a:bodyPr wrap="square">
            <a:spAutoFit/>
          </a:bodyPr>
          <a:lstStyle/>
          <a:p>
            <a:pPr indent="-402431"/>
            <a:r>
              <a:rPr lang="zh-TW" altLang="en-US"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rPr>
              <a:t>內頁頁間騎縫章</a:t>
            </a:r>
            <a:endParaRPr lang="en-US" altLang="zh-TW"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endParaRPr>
          </a:p>
        </p:txBody>
      </p:sp>
      <p:sp>
        <p:nvSpPr>
          <p:cNvPr id="119" name="矩形 118"/>
          <p:cNvSpPr/>
          <p:nvPr/>
        </p:nvSpPr>
        <p:spPr>
          <a:xfrm>
            <a:off x="19728899" y="3983419"/>
            <a:ext cx="4332915" cy="1323439"/>
          </a:xfrm>
          <a:prstGeom prst="rect">
            <a:avLst/>
          </a:prstGeom>
        </p:spPr>
        <p:txBody>
          <a:bodyPr wrap="square">
            <a:spAutoFit/>
          </a:bodyPr>
          <a:lstStyle/>
          <a:p>
            <a:pPr indent="-402431" algn="l"/>
            <a:r>
              <a:rPr lang="zh-TW" altLang="en-US"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rPr>
              <a:t>乙方立契約書人處加蓋公司大小章</a:t>
            </a:r>
          </a:p>
        </p:txBody>
      </p:sp>
      <p:sp>
        <p:nvSpPr>
          <p:cNvPr id="120" name="圓角矩形 119"/>
          <p:cNvSpPr/>
          <p:nvPr/>
        </p:nvSpPr>
        <p:spPr>
          <a:xfrm rot="600000">
            <a:off x="15973526" y="7064556"/>
            <a:ext cx="464470" cy="1020378"/>
          </a:xfrm>
          <a:prstGeom prst="roundRect">
            <a:avLst>
              <a:gd name="adj" fmla="val 50000"/>
            </a:avLst>
          </a:prstGeom>
          <a:solidFill>
            <a:srgbClr val="FFF1C1"/>
          </a:solidFill>
          <a:ln>
            <a:solidFill>
              <a:srgbClr val="2934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p>
        </p:txBody>
      </p:sp>
      <p:cxnSp>
        <p:nvCxnSpPr>
          <p:cNvPr id="121" name="直線接點 120"/>
          <p:cNvCxnSpPr/>
          <p:nvPr/>
        </p:nvCxnSpPr>
        <p:spPr>
          <a:xfrm>
            <a:off x="17271438" y="4784142"/>
            <a:ext cx="1783497" cy="2606277"/>
          </a:xfrm>
          <a:prstGeom prst="line">
            <a:avLst/>
          </a:prstGeom>
          <a:ln>
            <a:solidFill>
              <a:srgbClr val="FE5F55"/>
            </a:solidFill>
          </a:ln>
        </p:spPr>
        <p:style>
          <a:lnRef idx="1">
            <a:schemeClr val="accent1"/>
          </a:lnRef>
          <a:fillRef idx="0">
            <a:schemeClr val="accent1"/>
          </a:fillRef>
          <a:effectRef idx="0">
            <a:schemeClr val="accent1"/>
          </a:effectRef>
          <a:fontRef idx="minor">
            <a:schemeClr val="tx1"/>
          </a:fontRef>
        </p:style>
      </p:cxnSp>
      <p:cxnSp>
        <p:nvCxnSpPr>
          <p:cNvPr id="122" name="直線接點 121"/>
          <p:cNvCxnSpPr/>
          <p:nvPr/>
        </p:nvCxnSpPr>
        <p:spPr>
          <a:xfrm flipH="1">
            <a:off x="15509137" y="7850333"/>
            <a:ext cx="748734" cy="2844119"/>
          </a:xfrm>
          <a:prstGeom prst="line">
            <a:avLst/>
          </a:prstGeom>
          <a:ln>
            <a:solidFill>
              <a:srgbClr val="FE5F55"/>
            </a:solidFill>
          </a:ln>
        </p:spPr>
        <p:style>
          <a:lnRef idx="1">
            <a:schemeClr val="accent1"/>
          </a:lnRef>
          <a:fillRef idx="0">
            <a:schemeClr val="accent1"/>
          </a:fillRef>
          <a:effectRef idx="0">
            <a:schemeClr val="accent1"/>
          </a:effectRef>
          <a:fontRef idx="minor">
            <a:schemeClr val="tx1"/>
          </a:fontRef>
        </p:style>
      </p:cxnSp>
      <p:cxnSp>
        <p:nvCxnSpPr>
          <p:cNvPr id="123" name="直線接點 122"/>
          <p:cNvCxnSpPr/>
          <p:nvPr/>
        </p:nvCxnSpPr>
        <p:spPr>
          <a:xfrm flipH="1">
            <a:off x="20848687" y="5490115"/>
            <a:ext cx="691452" cy="1943812"/>
          </a:xfrm>
          <a:prstGeom prst="line">
            <a:avLst/>
          </a:prstGeom>
          <a:ln>
            <a:solidFill>
              <a:srgbClr val="FE5F55"/>
            </a:solidFill>
          </a:ln>
        </p:spPr>
        <p:style>
          <a:lnRef idx="1">
            <a:schemeClr val="accent1"/>
          </a:lnRef>
          <a:fillRef idx="0">
            <a:schemeClr val="accent1"/>
          </a:fillRef>
          <a:effectRef idx="0">
            <a:schemeClr val="accent1"/>
          </a:effectRef>
          <a:fontRef idx="minor">
            <a:schemeClr val="tx1"/>
          </a:fontRef>
        </p:style>
      </p:cxnSp>
      <p:cxnSp>
        <p:nvCxnSpPr>
          <p:cNvPr id="124" name="直線接點 123"/>
          <p:cNvCxnSpPr/>
          <p:nvPr/>
        </p:nvCxnSpPr>
        <p:spPr>
          <a:xfrm flipV="1">
            <a:off x="21273689" y="8384207"/>
            <a:ext cx="94364" cy="2033430"/>
          </a:xfrm>
          <a:prstGeom prst="line">
            <a:avLst/>
          </a:prstGeom>
          <a:ln>
            <a:solidFill>
              <a:srgbClr val="FE5F55"/>
            </a:solidFill>
          </a:ln>
        </p:spPr>
        <p:style>
          <a:lnRef idx="1">
            <a:schemeClr val="accent1"/>
          </a:lnRef>
          <a:fillRef idx="0">
            <a:schemeClr val="accent1"/>
          </a:fillRef>
          <a:effectRef idx="0">
            <a:schemeClr val="accent1"/>
          </a:effectRef>
          <a:fontRef idx="minor">
            <a:schemeClr val="tx1"/>
          </a:fontRef>
        </p:style>
      </p:cxnSp>
      <p:sp>
        <p:nvSpPr>
          <p:cNvPr id="125" name="矩形 124"/>
          <p:cNvSpPr/>
          <p:nvPr/>
        </p:nvSpPr>
        <p:spPr>
          <a:xfrm>
            <a:off x="21008371" y="7955057"/>
            <a:ext cx="445178" cy="44517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p>
        </p:txBody>
      </p:sp>
      <p:sp>
        <p:nvSpPr>
          <p:cNvPr id="126" name="矩形 125"/>
          <p:cNvSpPr/>
          <p:nvPr/>
        </p:nvSpPr>
        <p:spPr>
          <a:xfrm>
            <a:off x="17232355" y="10411104"/>
            <a:ext cx="5297842" cy="1938992"/>
          </a:xfrm>
          <a:prstGeom prst="rect">
            <a:avLst/>
          </a:prstGeom>
        </p:spPr>
        <p:txBody>
          <a:bodyPr wrap="square">
            <a:spAutoFit/>
          </a:bodyPr>
          <a:lstStyle/>
          <a:p>
            <a:pPr indent="-402431" algn="l"/>
            <a:r>
              <a:rPr lang="zh-TW" altLang="en-US"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rPr>
              <a:t>依契約書第</a:t>
            </a:r>
            <a:r>
              <a:rPr lang="en-US" altLang="zh-TW"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rPr>
              <a:t>19</a:t>
            </a:r>
            <a:r>
              <a:rPr lang="zh-TW" altLang="en-US" sz="4000" dirty="0">
                <a:solidFill>
                  <a:srgbClr val="293462"/>
                </a:solidFill>
                <a:latin typeface="Arial" panose="020B0604020202020204" pitchFamily="34" charset="0"/>
                <a:ea typeface="微軟正黑體" panose="020B0604030504040204" pitchFamily="34" charset="-120"/>
                <a:cs typeface="Times New Roman" panose="02020603050405020304" pitchFamily="18" charset="0"/>
              </a:rPr>
              <a:t>條，連帶保證人為公司代表人，請加蓋代表人章。</a:t>
            </a:r>
          </a:p>
        </p:txBody>
      </p:sp>
      <p:sp>
        <p:nvSpPr>
          <p:cNvPr id="140" name="矩形 139"/>
          <p:cNvSpPr/>
          <p:nvPr/>
        </p:nvSpPr>
        <p:spPr>
          <a:xfrm>
            <a:off x="2129984" y="8039120"/>
            <a:ext cx="3615031" cy="707886"/>
          </a:xfrm>
          <a:prstGeom prst="rect">
            <a:avLst/>
          </a:prstGeom>
          <a:solidFill>
            <a:schemeClr val="bg1"/>
          </a:solidFill>
        </p:spPr>
        <p:txBody>
          <a:bodyPr wrap="square">
            <a:spAutoFit/>
          </a:bodyPr>
          <a:lstStyle/>
          <a:p>
            <a:r>
              <a:rPr lang="zh-TW" altLang="en-US" sz="4000" b="1" dirty="0">
                <a:solidFill>
                  <a:schemeClr val="tx1">
                    <a:lumMod val="95000"/>
                    <a:lumOff val="5000"/>
                  </a:schemeClr>
                </a:solidFill>
                <a:latin typeface="Arial" panose="020B0604020202020204" pitchFamily="34" charset="0"/>
                <a:ea typeface="微軟正黑體" panose="020B0604030504040204" pitchFamily="34" charset="-120"/>
              </a:rPr>
              <a:t>專戶存摺影本</a:t>
            </a:r>
          </a:p>
        </p:txBody>
      </p:sp>
      <p:sp>
        <p:nvSpPr>
          <p:cNvPr id="142" name="圓角矩形 141"/>
          <p:cNvSpPr/>
          <p:nvPr/>
        </p:nvSpPr>
        <p:spPr>
          <a:xfrm>
            <a:off x="6276983" y="7792786"/>
            <a:ext cx="7745954" cy="1176514"/>
          </a:xfrm>
          <a:prstGeom prst="roundRect">
            <a:avLst/>
          </a:prstGeom>
          <a:solidFill>
            <a:srgbClr val="2934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a:solidFill>
                <a:srgbClr val="FFF1C1"/>
              </a:solidFill>
            </a:endParaRPr>
          </a:p>
        </p:txBody>
      </p:sp>
      <p:sp>
        <p:nvSpPr>
          <p:cNvPr id="145" name="矩形 144"/>
          <p:cNvSpPr/>
          <p:nvPr/>
        </p:nvSpPr>
        <p:spPr>
          <a:xfrm>
            <a:off x="6213762" y="7977565"/>
            <a:ext cx="7621691" cy="830997"/>
          </a:xfrm>
          <a:prstGeom prst="rect">
            <a:avLst/>
          </a:prstGeom>
        </p:spPr>
        <p:txBody>
          <a:bodyPr wrap="square">
            <a:spAutoFit/>
          </a:bodyPr>
          <a:lstStyle/>
          <a:p>
            <a:r>
              <a:rPr lang="zh-TW" altLang="en-US" sz="4800" dirty="0">
                <a:solidFill>
                  <a:schemeClr val="bg1"/>
                </a:solidFill>
                <a:latin typeface="Arial" panose="020B0604020202020204" pitchFamily="34" charset="0"/>
                <a:ea typeface="微軟正黑體" panose="020B0604030504040204" pitchFamily="34" charset="-120"/>
              </a:rPr>
              <a:t>影本</a:t>
            </a:r>
            <a:r>
              <a:rPr lang="en-US" altLang="zh-TW" sz="4800" dirty="0">
                <a:solidFill>
                  <a:schemeClr val="bg1"/>
                </a:solidFill>
                <a:latin typeface="Arial" panose="020B0604020202020204" pitchFamily="34" charset="0"/>
                <a:ea typeface="微軟正黑體" panose="020B0604030504040204" pitchFamily="34" charset="-120"/>
              </a:rPr>
              <a:t>/</a:t>
            </a:r>
            <a:r>
              <a:rPr lang="zh-TW" altLang="en-US" sz="4800" dirty="0">
                <a:solidFill>
                  <a:schemeClr val="bg1"/>
                </a:solidFill>
                <a:latin typeface="Arial" panose="020B0604020202020204" pitchFamily="34" charset="0"/>
                <a:ea typeface="微軟正黑體" panose="020B0604030504040204" pitchFamily="34" charset="-120"/>
              </a:rPr>
              <a:t>加蓋與正本相符章</a:t>
            </a:r>
          </a:p>
        </p:txBody>
      </p:sp>
      <p:sp>
        <p:nvSpPr>
          <p:cNvPr id="146" name="矩形 145"/>
          <p:cNvSpPr/>
          <p:nvPr/>
        </p:nvSpPr>
        <p:spPr>
          <a:xfrm>
            <a:off x="2546295" y="9445308"/>
            <a:ext cx="5256426" cy="830997"/>
          </a:xfrm>
          <a:prstGeom prst="rect">
            <a:avLst/>
          </a:prstGeom>
          <a:solidFill>
            <a:schemeClr val="bg1"/>
          </a:solidFill>
        </p:spPr>
        <p:txBody>
          <a:bodyPr wrap="square">
            <a:spAutoFit/>
          </a:bodyPr>
          <a:lstStyle/>
          <a:p>
            <a:r>
              <a:rPr lang="zh-TW" altLang="en-US" sz="4800" b="1" dirty="0">
                <a:solidFill>
                  <a:schemeClr val="tx1">
                    <a:lumMod val="95000"/>
                    <a:lumOff val="5000"/>
                  </a:schemeClr>
                </a:solidFill>
                <a:latin typeface="Arial" panose="020B0604020202020204" pitchFamily="34" charset="0"/>
                <a:ea typeface="微軟正黑體" panose="020B0604030504040204" pitchFamily="34" charset="-120"/>
              </a:rPr>
              <a:t>補助款契約書附件</a:t>
            </a:r>
          </a:p>
        </p:txBody>
      </p:sp>
      <p:sp>
        <p:nvSpPr>
          <p:cNvPr id="147" name="圓角矩形 146"/>
          <p:cNvSpPr/>
          <p:nvPr/>
        </p:nvSpPr>
        <p:spPr>
          <a:xfrm>
            <a:off x="7831763" y="9464636"/>
            <a:ext cx="6804195" cy="1315854"/>
          </a:xfrm>
          <a:prstGeom prst="roundRect">
            <a:avLst/>
          </a:prstGeom>
          <a:solidFill>
            <a:srgbClr val="2934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4000">
              <a:solidFill>
                <a:schemeClr val="bg1"/>
              </a:solidFill>
            </a:endParaRPr>
          </a:p>
        </p:txBody>
      </p:sp>
      <p:sp>
        <p:nvSpPr>
          <p:cNvPr id="148" name="矩形 147"/>
          <p:cNvSpPr/>
          <p:nvPr/>
        </p:nvSpPr>
        <p:spPr>
          <a:xfrm>
            <a:off x="7806267" y="9757592"/>
            <a:ext cx="6805136" cy="830997"/>
          </a:xfrm>
          <a:prstGeom prst="rect">
            <a:avLst/>
          </a:prstGeom>
        </p:spPr>
        <p:txBody>
          <a:bodyPr wrap="square">
            <a:spAutoFit/>
          </a:bodyPr>
          <a:lstStyle/>
          <a:p>
            <a:r>
              <a:rPr lang="zh-TW" altLang="en-US" sz="4800" dirty="0">
                <a:solidFill>
                  <a:schemeClr val="bg1"/>
                </a:solidFill>
                <a:latin typeface="Arial" panose="020B0604020202020204" pitchFamily="34" charset="0"/>
                <a:ea typeface="微軟正黑體" panose="020B0604030504040204" pitchFamily="34" charset="-120"/>
              </a:rPr>
              <a:t>影本</a:t>
            </a:r>
            <a:r>
              <a:rPr lang="en-US" altLang="zh-TW" sz="4800" dirty="0">
                <a:solidFill>
                  <a:schemeClr val="bg1"/>
                </a:solidFill>
                <a:latin typeface="Arial" panose="020B0604020202020204" pitchFamily="34" charset="0"/>
                <a:ea typeface="微軟正黑體" panose="020B0604030504040204" pitchFamily="34" charset="-120"/>
              </a:rPr>
              <a:t>/</a:t>
            </a:r>
            <a:r>
              <a:rPr lang="zh-TW" altLang="en-US" sz="4800" dirty="0">
                <a:solidFill>
                  <a:schemeClr val="bg1"/>
                </a:solidFill>
                <a:latin typeface="Arial" panose="020B0604020202020204" pitchFamily="34" charset="0"/>
                <a:ea typeface="微軟正黑體" panose="020B0604030504040204" pitchFamily="34" charset="-120"/>
              </a:rPr>
              <a:t>加蓋與正本相符章</a:t>
            </a:r>
          </a:p>
        </p:txBody>
      </p:sp>
      <p:sp>
        <p:nvSpPr>
          <p:cNvPr id="154" name="矩形 153"/>
          <p:cNvSpPr/>
          <p:nvPr/>
        </p:nvSpPr>
        <p:spPr>
          <a:xfrm>
            <a:off x="2499041" y="10652434"/>
            <a:ext cx="15668782" cy="2067233"/>
          </a:xfrm>
          <a:prstGeom prst="rect">
            <a:avLst/>
          </a:prstGeom>
        </p:spPr>
        <p:txBody>
          <a:bodyPr wrap="square">
            <a:spAutoFit/>
          </a:bodyPr>
          <a:lstStyle/>
          <a:p>
            <a:pPr marL="540000" indent="-402431" algn="l">
              <a:spcAft>
                <a:spcPts val="450"/>
              </a:spcAft>
            </a:pPr>
            <a:r>
              <a:rPr lang="en-US" altLang="zh-TW"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1.</a:t>
            </a:r>
            <a:r>
              <a:rPr lang="zh-TW" altLang="en-US"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核准公文</a:t>
            </a:r>
          </a:p>
          <a:p>
            <a:pPr marL="540000" indent="-402431" algn="l">
              <a:spcAft>
                <a:spcPts val="450"/>
              </a:spcAft>
            </a:pPr>
            <a:r>
              <a:rPr lang="en-US" altLang="zh-TW"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2.</a:t>
            </a:r>
            <a:r>
              <a:rPr lang="zh-TW" altLang="en-US"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委員意見彙總表</a:t>
            </a:r>
          </a:p>
          <a:p>
            <a:pPr marL="540000" indent="-402431" algn="l">
              <a:spcAft>
                <a:spcPts val="450"/>
              </a:spcAft>
            </a:pPr>
            <a:r>
              <a:rPr lang="en-US" altLang="zh-TW"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3.</a:t>
            </a:r>
            <a:r>
              <a:rPr lang="zh-TW" altLang="en-US" sz="4000" b="0" dirty="0">
                <a:solidFill>
                  <a:schemeClr val="tx1">
                    <a:lumMod val="95000"/>
                    <a:lumOff val="5000"/>
                  </a:schemeClr>
                </a:solidFill>
                <a:latin typeface="Arial" panose="020B0604020202020204" pitchFamily="34" charset="0"/>
                <a:ea typeface="微軟正黑體" panose="020B0604030504040204" pitchFamily="34" charset="-120"/>
                <a:cs typeface="Times New Roman" panose="02020603050405020304" pitchFamily="18" charset="0"/>
              </a:rPr>
              <a:t>經費編列審查結果彙總表（會計師事務所核定通過之彙總表）</a:t>
            </a:r>
          </a:p>
        </p:txBody>
      </p:sp>
      <p:sp>
        <p:nvSpPr>
          <p:cNvPr id="2" name="投影片編號版面配置區 1">
            <a:extLst>
              <a:ext uri="{FF2B5EF4-FFF2-40B4-BE49-F238E27FC236}">
                <a16:creationId xmlns:a16="http://schemas.microsoft.com/office/drawing/2014/main" id="{581DA381-6617-4227-9FF4-805EB4EB8DD9}"/>
              </a:ext>
            </a:extLst>
          </p:cNvPr>
          <p:cNvSpPr>
            <a:spLocks noGrp="1"/>
          </p:cNvSpPr>
          <p:nvPr>
            <p:ph type="sldNum" sz="quarter" idx="2"/>
          </p:nvPr>
        </p:nvSpPr>
        <p:spPr/>
        <p:txBody>
          <a:bodyPr/>
          <a:lstStyle/>
          <a:p>
            <a:fld id="{86CB4B4D-7CA3-9044-876B-883B54F8677D}" type="slidenum">
              <a:rPr lang="en-US" altLang="zh-TW" smtClean="0"/>
              <a:t>19</a:t>
            </a:fld>
            <a:endParaRPr lang="zh-TW" altLang="en-US"/>
          </a:p>
        </p:txBody>
      </p:sp>
    </p:spTree>
    <p:extLst>
      <p:ext uri="{BB962C8B-B14F-4D97-AF65-F5344CB8AC3E}">
        <p14:creationId xmlns:p14="http://schemas.microsoft.com/office/powerpoint/2010/main" val="220367356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 name="影像" descr="影像"/>
          <p:cNvPicPr>
            <a:picLocks noChangeAspect="1"/>
          </p:cNvPicPr>
          <p:nvPr/>
        </p:nvPicPr>
        <p:blipFill>
          <a:blip r:embed="rId2">
            <a:alphaModFix amt="32529"/>
          </a:blip>
          <a:stretch>
            <a:fillRect/>
          </a:stretch>
        </p:blipFill>
        <p:spPr>
          <a:xfrm>
            <a:off x="7391491" y="4461375"/>
            <a:ext cx="9619918" cy="5153018"/>
          </a:xfrm>
          <a:prstGeom prst="rect">
            <a:avLst/>
          </a:prstGeom>
          <a:ln w="12700">
            <a:miter lim="400000"/>
          </a:ln>
        </p:spPr>
      </p:pic>
      <p:sp>
        <p:nvSpPr>
          <p:cNvPr id="125" name="目錄頁"/>
          <p:cNvSpPr txBox="1"/>
          <p:nvPr/>
        </p:nvSpPr>
        <p:spPr>
          <a:xfrm>
            <a:off x="820438" y="1040408"/>
            <a:ext cx="3795912" cy="15799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4900" b="0">
                <a:latin typeface="+mn-lt"/>
                <a:ea typeface="+mn-ea"/>
                <a:cs typeface="+mn-cs"/>
                <a:sym typeface="Helvetica Neue Medium"/>
              </a:defRPr>
            </a:lvl1pPr>
          </a:lstStyle>
          <a:p>
            <a:r>
              <a:rPr sz="9600" b="1" dirty="0" err="1"/>
              <a:t>目錄頁</a:t>
            </a:r>
            <a:endParaRPr sz="9600" b="1" dirty="0"/>
          </a:p>
        </p:txBody>
      </p:sp>
      <p:pic>
        <p:nvPicPr>
          <p:cNvPr id="126" name="影像" descr="影像"/>
          <p:cNvPicPr>
            <a:picLocks noChangeAspect="1"/>
          </p:cNvPicPr>
          <p:nvPr/>
        </p:nvPicPr>
        <p:blipFill>
          <a:blip r:embed="rId3"/>
          <a:stretch>
            <a:fillRect/>
          </a:stretch>
        </p:blipFill>
        <p:spPr>
          <a:xfrm>
            <a:off x="19896101" y="700689"/>
            <a:ext cx="4052536" cy="679439"/>
          </a:xfrm>
          <a:prstGeom prst="rect">
            <a:avLst/>
          </a:prstGeom>
          <a:ln w="12700">
            <a:miter lim="400000"/>
          </a:ln>
        </p:spPr>
      </p:pic>
      <p:sp>
        <p:nvSpPr>
          <p:cNvPr id="2" name="矩形 1">
            <a:extLst>
              <a:ext uri="{FF2B5EF4-FFF2-40B4-BE49-F238E27FC236}">
                <a16:creationId xmlns:a16="http://schemas.microsoft.com/office/drawing/2014/main" id="{13F80CF7-3F06-48ED-B04B-2820FEE2B2B4}"/>
              </a:ext>
            </a:extLst>
          </p:cNvPr>
          <p:cNvSpPr/>
          <p:nvPr/>
        </p:nvSpPr>
        <p:spPr>
          <a:xfrm>
            <a:off x="1759180" y="3166474"/>
            <a:ext cx="11264622" cy="11787842"/>
          </a:xfrm>
          <a:prstGeom prst="rect">
            <a:avLst/>
          </a:prstGeom>
        </p:spPr>
        <p:txBody>
          <a:bodyPr wrap="none">
            <a:spAutoFit/>
          </a:bodyPr>
          <a:lstStyle/>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壹</a:t>
            </a:r>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簽約說明會議議程</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貳</a:t>
            </a:r>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簽約作業流程</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參</a:t>
            </a:r>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個案計畫作業流程</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肆</a:t>
            </a:r>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計畫書修正重點</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伍</a:t>
            </a:r>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個案計畫執行注意事項</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陸</a:t>
            </a:r>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相同或類似計畫說明</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柒</a:t>
            </a:r>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7200" dirty="0">
                <a:solidFill>
                  <a:schemeClr val="accent1">
                    <a:lumMod val="50000"/>
                  </a:schemeClr>
                </a:solidFill>
                <a:latin typeface="微軟正黑體" panose="020B0604030504040204" pitchFamily="34" charset="-120"/>
                <a:ea typeface="微軟正黑體" panose="020B0604030504040204" pitchFamily="34" charset="-120"/>
              </a:rPr>
              <a:t>研發紀錄簿說明</a:t>
            </a:r>
            <a:endParaRPr lang="en-US" altLang="zh-TW" sz="7200" dirty="0">
              <a:solidFill>
                <a:schemeClr val="accent1">
                  <a:lumMod val="50000"/>
                </a:schemeClr>
              </a:solidFill>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zh-TW" altLang="en-US" sz="3200" dirty="0">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79231E61-0514-4981-BE1E-ADA8366F11F5}"/>
              </a:ext>
            </a:extLst>
          </p:cNvPr>
          <p:cNvSpPr/>
          <p:nvPr/>
        </p:nvSpPr>
        <p:spPr>
          <a:xfrm>
            <a:off x="21280206" y="3166474"/>
            <a:ext cx="1284326" cy="10802957"/>
          </a:xfrm>
          <a:prstGeom prst="rect">
            <a:avLst/>
          </a:prstGeom>
        </p:spPr>
        <p:txBody>
          <a:bodyPr wrap="none">
            <a:spAutoFit/>
          </a:bodyPr>
          <a:lstStyle/>
          <a:p>
            <a:pPr algn="l"/>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3</a:t>
            </a:r>
          </a:p>
          <a:p>
            <a:pPr algn="l"/>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4</a:t>
            </a:r>
          </a:p>
          <a:p>
            <a:pPr algn="l"/>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5</a:t>
            </a:r>
          </a:p>
          <a:p>
            <a:pPr algn="l"/>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6</a:t>
            </a:r>
          </a:p>
          <a:p>
            <a:pPr algn="l"/>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21</a:t>
            </a:r>
          </a:p>
          <a:p>
            <a:pPr algn="l"/>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26</a:t>
            </a:r>
          </a:p>
          <a:p>
            <a:pPr algn="l"/>
            <a:r>
              <a:rPr lang="en-US" altLang="zh-TW" sz="7200" dirty="0">
                <a:solidFill>
                  <a:schemeClr val="accent1">
                    <a:lumMod val="50000"/>
                  </a:schemeClr>
                </a:solidFill>
                <a:latin typeface="微軟正黑體" panose="020B0604030504040204" pitchFamily="34" charset="-120"/>
                <a:ea typeface="微軟正黑體" panose="020B0604030504040204" pitchFamily="34" charset="-120"/>
              </a:rPr>
              <a:t>29</a:t>
            </a: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en-US" altLang="zh-TW" sz="3200" dirty="0">
              <a:latin typeface="微軟正黑體" panose="020B0604030504040204" pitchFamily="34" charset="-120"/>
              <a:ea typeface="微軟正黑體" panose="020B0604030504040204" pitchFamily="34" charset="-120"/>
            </a:endParaRPr>
          </a:p>
          <a:p>
            <a:pPr algn="l"/>
            <a:endParaRPr lang="zh-TW" altLang="en-US" sz="3200" dirty="0">
              <a:latin typeface="微軟正黑體" panose="020B0604030504040204" pitchFamily="34" charset="-120"/>
              <a:ea typeface="微軟正黑體" panose="020B0604030504040204" pitchFamily="34" charset="-120"/>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五</a:t>
            </a:r>
            <a:r>
              <a:rPr lang="en-US" altLang="zh-TW" sz="4800"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簽約繳交文件說明</a:t>
            </a:r>
          </a:p>
        </p:txBody>
      </p:sp>
      <p:graphicFrame>
        <p:nvGraphicFramePr>
          <p:cNvPr id="12" name="表格 11"/>
          <p:cNvGraphicFramePr>
            <a:graphicFrameLocks noGrp="1"/>
          </p:cNvGraphicFramePr>
          <p:nvPr>
            <p:extLst>
              <p:ext uri="{D42A27DB-BD31-4B8C-83A1-F6EECF244321}">
                <p14:modId xmlns:p14="http://schemas.microsoft.com/office/powerpoint/2010/main" val="410737191"/>
              </p:ext>
            </p:extLst>
          </p:nvPr>
        </p:nvGraphicFramePr>
        <p:xfrm>
          <a:off x="1769448" y="4009843"/>
          <a:ext cx="20845101" cy="8459661"/>
        </p:xfrm>
        <a:graphic>
          <a:graphicData uri="http://schemas.openxmlformats.org/drawingml/2006/table">
            <a:tbl>
              <a:tblPr firstRow="1" bandRow="1">
                <a:tableStyleId>{5C22544A-7EE6-4342-B048-85BDC9FD1C3A}</a:tableStyleId>
              </a:tblPr>
              <a:tblGrid>
                <a:gridCol w="4486116">
                  <a:extLst>
                    <a:ext uri="{9D8B030D-6E8A-4147-A177-3AD203B41FA5}">
                      <a16:colId xmlns:a16="http://schemas.microsoft.com/office/drawing/2014/main" val="20000"/>
                    </a:ext>
                  </a:extLst>
                </a:gridCol>
                <a:gridCol w="16358985">
                  <a:extLst>
                    <a:ext uri="{9D8B030D-6E8A-4147-A177-3AD203B41FA5}">
                      <a16:colId xmlns:a16="http://schemas.microsoft.com/office/drawing/2014/main" val="20001"/>
                    </a:ext>
                  </a:extLst>
                </a:gridCol>
              </a:tblGrid>
              <a:tr h="811548">
                <a:tc>
                  <a:txBody>
                    <a:bodyPr/>
                    <a:lstStyle/>
                    <a:p>
                      <a:pPr algn="ctr"/>
                      <a:r>
                        <a:rPr lang="zh-TW" altLang="en-US" sz="4000" b="1" baseline="0" dirty="0">
                          <a:solidFill>
                            <a:schemeClr val="tx1">
                              <a:lumMod val="95000"/>
                              <a:lumOff val="5000"/>
                            </a:schemeClr>
                          </a:solidFill>
                          <a:latin typeface="微軟正黑體" panose="020B0604030504040204" pitchFamily="34" charset="-120"/>
                          <a:ea typeface="微軟正黑體" panose="020B0604030504040204" pitchFamily="34" charset="-120"/>
                        </a:rPr>
                        <a:t>項目</a:t>
                      </a:r>
                    </a:p>
                  </a:txBody>
                  <a:tcPr marL="54000" marR="81000" marT="81000" marB="81000" anchor="ctr">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tc>
                  <a:txBody>
                    <a:bodyPr/>
                    <a:lstStyle/>
                    <a:p>
                      <a:pPr algn="ctr"/>
                      <a:r>
                        <a:rPr lang="zh-TW" altLang="en-US" sz="4000" b="1" baseline="0" dirty="0">
                          <a:solidFill>
                            <a:schemeClr val="tx1">
                              <a:lumMod val="95000"/>
                              <a:lumOff val="5000"/>
                            </a:schemeClr>
                          </a:solidFill>
                          <a:latin typeface="微軟正黑體" panose="020B0604030504040204" pitchFamily="34" charset="-120"/>
                          <a:ea typeface="微軟正黑體" panose="020B0604030504040204" pitchFamily="34" charset="-120"/>
                        </a:rPr>
                        <a:t>注意事項</a:t>
                      </a:r>
                    </a:p>
                  </a:txBody>
                  <a:tcPr marL="54000" marR="81000" marT="81000" marB="81000">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extLst>
                  <a:ext uri="{0D108BD9-81ED-4DB2-BD59-A6C34878D82A}">
                    <a16:rowId xmlns:a16="http://schemas.microsoft.com/office/drawing/2014/main" val="10000"/>
                  </a:ext>
                </a:extLst>
              </a:tr>
              <a:tr h="2284914">
                <a:tc>
                  <a:txBody>
                    <a:bodyPr/>
                    <a:lstStyle/>
                    <a:p>
                      <a:pPr algn="ctr"/>
                      <a:r>
                        <a:rPr lang="zh-TW" altLang="en-US" sz="4000" b="1" baseline="0" dirty="0">
                          <a:solidFill>
                            <a:schemeClr val="tx1">
                              <a:lumMod val="95000"/>
                              <a:lumOff val="5000"/>
                            </a:schemeClr>
                          </a:solidFill>
                          <a:latin typeface="微軟正黑體" panose="020B0604030504040204" pitchFamily="34" charset="-120"/>
                          <a:ea typeface="微軟正黑體" panose="020B0604030504040204" pitchFamily="34" charset="-120"/>
                        </a:rPr>
                        <a:t>膠裝計畫書</a:t>
                      </a:r>
                      <a:r>
                        <a:rPr lang="en-US" altLang="zh-TW" sz="4000" b="1" kern="1200" baseline="0" dirty="0">
                          <a:solidFill>
                            <a:schemeClr val="tx1">
                              <a:lumMod val="95000"/>
                              <a:lumOff val="5000"/>
                            </a:schemeClr>
                          </a:solidFill>
                          <a:latin typeface="微軟正黑體" panose="020B0604030504040204" pitchFamily="34" charset="-120"/>
                          <a:ea typeface="微軟正黑體" panose="020B0604030504040204" pitchFamily="34" charset="-120"/>
                          <a:cs typeface="+mn-cs"/>
                        </a:rPr>
                        <a:t>6</a:t>
                      </a:r>
                      <a:r>
                        <a:rPr lang="zh-TW" altLang="en-US" sz="4000" b="1" kern="1200" baseline="0" dirty="0">
                          <a:solidFill>
                            <a:schemeClr val="tx1">
                              <a:lumMod val="95000"/>
                              <a:lumOff val="5000"/>
                            </a:schemeClr>
                          </a:solidFill>
                          <a:latin typeface="微軟正黑體" panose="020B0604030504040204" pitchFamily="34" charset="-120"/>
                          <a:ea typeface="微軟正黑體" panose="020B0604030504040204" pitchFamily="34" charset="-120"/>
                          <a:cs typeface="+mn-cs"/>
                        </a:rPr>
                        <a:t>本</a:t>
                      </a:r>
                      <a:endParaRPr lang="en-US" altLang="zh-TW" sz="4000" b="1" kern="1200" baseline="0" dirty="0">
                        <a:solidFill>
                          <a:schemeClr val="tx1">
                            <a:lumMod val="95000"/>
                            <a:lumOff val="5000"/>
                          </a:schemeClr>
                        </a:solidFill>
                        <a:latin typeface="微軟正黑體" panose="020B0604030504040204" pitchFamily="34" charset="-120"/>
                        <a:ea typeface="微軟正黑體" panose="020B0604030504040204" pitchFamily="34" charset="-120"/>
                        <a:cs typeface="+mn-cs"/>
                      </a:endParaRPr>
                    </a:p>
                  </a:txBody>
                  <a:tcPr marL="54000" marR="81000" marT="81000" marB="81000" anchor="ctr">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tc>
                  <a:txBody>
                    <a:bodyPr/>
                    <a:lstStyle/>
                    <a:p>
                      <a:pPr marL="742950" indent="-742950" algn="l">
                        <a:spcAft>
                          <a:spcPts val="800"/>
                        </a:spcAft>
                        <a:buFont typeface="+mj-lt"/>
                        <a:buAutoNum type="arabicPeriod"/>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需取得審查委員、會計單位審查</a:t>
                      </a:r>
                      <a:r>
                        <a:rPr lang="zh-TW" altLang="en-US" sz="4000" b="1" u="sng" dirty="0">
                          <a:solidFill>
                            <a:srgbClr val="FF0000"/>
                          </a:solidFill>
                          <a:latin typeface="微軟正黑體" panose="020B0604030504040204" pitchFamily="34" charset="-120"/>
                          <a:ea typeface="微軟正黑體" panose="020B0604030504040204" pitchFamily="34" charset="-120"/>
                        </a:rPr>
                        <a:t>兩方之核准後</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，始能膠裝計畫書及進行正式簽約（雙方用印）</a:t>
                      </a:r>
                      <a:endPar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a:p>
                      <a:pPr marL="742950" indent="-742950" algn="l">
                        <a:spcAft>
                          <a:spcPts val="600"/>
                        </a:spcAft>
                        <a:buFont typeface="+mj-lt"/>
                        <a:buAutoNum type="arabicPeriod"/>
                      </a:pPr>
                      <a:r>
                        <a:rPr lang="zh-TW" altLang="en-US" sz="4000" b="1" kern="1200" dirty="0">
                          <a:solidFill>
                            <a:schemeClr val="tx1">
                              <a:lumMod val="95000"/>
                              <a:lumOff val="5000"/>
                            </a:schemeClr>
                          </a:solidFill>
                          <a:latin typeface="微軟正黑體" panose="020B0604030504040204" pitchFamily="34" charset="-120"/>
                          <a:ea typeface="微軟正黑體" panose="020B0604030504040204" pitchFamily="34" charset="-120"/>
                          <a:cs typeface="+mn-cs"/>
                        </a:rPr>
                        <a:t>參考「契約書暨計畫書膠裝順序說明」及範本進行</a:t>
                      </a:r>
                      <a:r>
                        <a:rPr lang="zh-TW" altLang="en-US" sz="4000" b="1" u="sng" kern="1200" dirty="0">
                          <a:solidFill>
                            <a:srgbClr val="FF0000"/>
                          </a:solidFill>
                          <a:latin typeface="微軟正黑體" panose="020B0604030504040204" pitchFamily="34" charset="-120"/>
                          <a:ea typeface="微軟正黑體" panose="020B0604030504040204" pitchFamily="34" charset="-120"/>
                          <a:cs typeface="+mn-cs"/>
                        </a:rPr>
                        <a:t>排序及用印</a:t>
                      </a:r>
                    </a:p>
                  </a:txBody>
                  <a:tcPr marL="54000" marR="81000" marT="81000" marB="81000">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extLst>
                  <a:ext uri="{0D108BD9-81ED-4DB2-BD59-A6C34878D82A}">
                    <a16:rowId xmlns:a16="http://schemas.microsoft.com/office/drawing/2014/main" val="10001"/>
                  </a:ext>
                </a:extLst>
              </a:tr>
              <a:tr h="811548">
                <a:tc>
                  <a:txBody>
                    <a:bodyPr/>
                    <a:lstStyle/>
                    <a:p>
                      <a:pPr marL="406800" indent="-406800" algn="ctr"/>
                      <a:r>
                        <a:rPr lang="zh-TW" altLang="en-US" sz="4000" b="1" baseline="0" dirty="0">
                          <a:solidFill>
                            <a:schemeClr val="tx1">
                              <a:lumMod val="95000"/>
                              <a:lumOff val="5000"/>
                            </a:schemeClr>
                          </a:solidFill>
                          <a:latin typeface="微軟正黑體" panose="020B0604030504040204" pitchFamily="34" charset="-120"/>
                          <a:ea typeface="微軟正黑體" panose="020B0604030504040204" pitchFamily="34" charset="-120"/>
                        </a:rPr>
                        <a:t>請款公文</a:t>
                      </a:r>
                      <a:r>
                        <a:rPr lang="en-US" altLang="zh-TW" sz="4000" b="1" baseline="0" dirty="0">
                          <a:solidFill>
                            <a:schemeClr val="tx1">
                              <a:lumMod val="95000"/>
                              <a:lumOff val="5000"/>
                            </a:schemeClr>
                          </a:solidFill>
                          <a:latin typeface="微軟正黑體" panose="020B0604030504040204" pitchFamily="34" charset="-120"/>
                          <a:ea typeface="微軟正黑體" panose="020B0604030504040204" pitchFamily="34" charset="-120"/>
                        </a:rPr>
                        <a:t>1</a:t>
                      </a:r>
                      <a:r>
                        <a:rPr lang="zh-TW" altLang="en-US" sz="4000" b="1" baseline="0" dirty="0">
                          <a:solidFill>
                            <a:schemeClr val="tx1">
                              <a:lumMod val="95000"/>
                              <a:lumOff val="5000"/>
                            </a:schemeClr>
                          </a:solidFill>
                          <a:latin typeface="微軟正黑體" panose="020B0604030504040204" pitchFamily="34" charset="-120"/>
                          <a:ea typeface="微軟正黑體" panose="020B0604030504040204" pitchFamily="34" charset="-120"/>
                        </a:rPr>
                        <a:t>張</a:t>
                      </a:r>
                    </a:p>
                  </a:txBody>
                  <a:tcPr marL="54000" marR="81000" marT="81000" marB="81000" anchor="ctr">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tc>
                  <a:txBody>
                    <a:bodyPr/>
                    <a:lstStyle/>
                    <a:p>
                      <a:pPr marL="0" indent="0" algn="l">
                        <a:spcAft>
                          <a:spcPts val="600"/>
                        </a:spcAft>
                        <a:buNone/>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須為正本用印，公文時間為寄出的日期</a:t>
                      </a:r>
                      <a:endPar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a:txBody>
                  <a:tcPr marL="54000" marR="81000" marT="81000" marB="81000">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extLst>
                  <a:ext uri="{0D108BD9-81ED-4DB2-BD59-A6C34878D82A}">
                    <a16:rowId xmlns:a16="http://schemas.microsoft.com/office/drawing/2014/main" val="10002"/>
                  </a:ext>
                </a:extLst>
              </a:tr>
              <a:tr h="4551651">
                <a:tc>
                  <a:txBody>
                    <a:bodyPr/>
                    <a:lstStyle/>
                    <a:p>
                      <a:pPr marL="0" algn="ctr" defTabSz="914400" rtl="0" eaLnBrk="1" latinLnBrk="0" hangingPunct="1"/>
                      <a:r>
                        <a:rPr lang="zh-TW" altLang="en-US" sz="4000" b="1" baseline="0" dirty="0">
                          <a:solidFill>
                            <a:schemeClr val="tx1">
                              <a:lumMod val="95000"/>
                              <a:lumOff val="5000"/>
                            </a:schemeClr>
                          </a:solidFill>
                          <a:latin typeface="微軟正黑體" panose="020B0604030504040204" pitchFamily="34" charset="-120"/>
                          <a:ea typeface="微軟正黑體" panose="020B0604030504040204" pitchFamily="34" charset="-120"/>
                        </a:rPr>
                        <a:t>補助證明</a:t>
                      </a:r>
                      <a:r>
                        <a:rPr lang="en-US" altLang="zh-TW" sz="4000" b="1" baseline="0" dirty="0">
                          <a:solidFill>
                            <a:schemeClr val="tx1">
                              <a:lumMod val="95000"/>
                              <a:lumOff val="5000"/>
                            </a:schemeClr>
                          </a:solidFill>
                          <a:latin typeface="微軟正黑體" panose="020B0604030504040204" pitchFamily="34" charset="-120"/>
                          <a:ea typeface="微軟正黑體" panose="020B0604030504040204" pitchFamily="34" charset="-120"/>
                        </a:rPr>
                        <a:t>1</a:t>
                      </a:r>
                      <a:r>
                        <a:rPr lang="zh-TW" altLang="en-US" sz="4000" b="1" baseline="0" dirty="0">
                          <a:solidFill>
                            <a:schemeClr val="tx1">
                              <a:lumMod val="95000"/>
                              <a:lumOff val="5000"/>
                            </a:schemeClr>
                          </a:solidFill>
                          <a:latin typeface="微軟正黑體" panose="020B0604030504040204" pitchFamily="34" charset="-120"/>
                          <a:ea typeface="微軟正黑體" panose="020B0604030504040204" pitchFamily="34" charset="-120"/>
                        </a:rPr>
                        <a:t>張</a:t>
                      </a:r>
                      <a:endParaRPr lang="zh-TW" altLang="en-US" sz="4000" b="1" kern="1200" baseline="0" dirty="0">
                        <a:solidFill>
                          <a:schemeClr val="tx1">
                            <a:lumMod val="95000"/>
                            <a:lumOff val="5000"/>
                          </a:schemeClr>
                        </a:solidFill>
                        <a:latin typeface="微軟正黑體" panose="020B0604030504040204" pitchFamily="34" charset="-120"/>
                        <a:ea typeface="微軟正黑體" panose="020B0604030504040204" pitchFamily="34" charset="-120"/>
                        <a:cs typeface="+mn-cs"/>
                      </a:endParaRPr>
                    </a:p>
                  </a:txBody>
                  <a:tcPr marL="54000" marR="81000" marT="81000" marB="81000" anchor="ctr">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tc>
                  <a:txBody>
                    <a:bodyPr/>
                    <a:lstStyle/>
                    <a:p>
                      <a:pPr marL="742950" indent="-742950" algn="l">
                        <a:spcAft>
                          <a:spcPts val="800"/>
                        </a:spcAft>
                        <a:buFont typeface="+mj-lt"/>
                        <a:buAutoNum type="arabicPeriod"/>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須為正本用印，出具時間為寄出的日期</a:t>
                      </a:r>
                      <a:endPar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a:p>
                      <a:pPr marL="742950" indent="-742950" algn="l">
                        <a:spcAft>
                          <a:spcPts val="800"/>
                        </a:spcAft>
                        <a:buFont typeface="+mj-lt"/>
                        <a:buAutoNum type="arabicPeriod"/>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金額以大寫數字書寫</a:t>
                      </a:r>
                      <a:endPar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a:p>
                      <a:pPr marL="742950" indent="-742950" algn="l">
                        <a:spcAft>
                          <a:spcPts val="800"/>
                        </a:spcAft>
                        <a:buFont typeface="+mj-lt"/>
                        <a:buAutoNum type="arabicPeriod"/>
                      </a:pPr>
                      <a:r>
                        <a:rPr lang="zh-TW" altLang="en-US" sz="4000" b="1" dirty="0">
                          <a:solidFill>
                            <a:schemeClr val="tx1">
                              <a:lumMod val="95000"/>
                              <a:lumOff val="5000"/>
                            </a:schemeClr>
                          </a:solidFill>
                          <a:highlight>
                            <a:srgbClr val="FFFF00"/>
                          </a:highlight>
                          <a:latin typeface="微軟正黑體" panose="020B0604030504040204" pitchFamily="34" charset="-120"/>
                          <a:ea typeface="微軟正黑體" panose="020B0604030504040204" pitchFamily="34" charset="-120"/>
                        </a:rPr>
                        <a:t>頭款金額</a:t>
                      </a:r>
                      <a:r>
                        <a:rPr lang="zh-TW" altLang="en-US" sz="4000" b="1" dirty="0">
                          <a:solidFill>
                            <a:srgbClr val="FF0000"/>
                          </a:solidFill>
                          <a:highlight>
                            <a:srgbClr val="FFFF00"/>
                          </a:highlight>
                          <a:latin typeface="微軟正黑體" panose="020B0604030504040204" pitchFamily="34" charset="-120"/>
                          <a:ea typeface="微軟正黑體" panose="020B0604030504040204" pitchFamily="34" charset="-120"/>
                        </a:rPr>
                        <a:t>依照計畫辦公室</a:t>
                      </a:r>
                      <a:r>
                        <a:rPr lang="zh-TW" altLang="en-US" sz="4000" b="1" dirty="0">
                          <a:solidFill>
                            <a:schemeClr val="tx1">
                              <a:lumMod val="95000"/>
                              <a:lumOff val="5000"/>
                            </a:schemeClr>
                          </a:solidFill>
                          <a:highlight>
                            <a:srgbClr val="FFFF00"/>
                          </a:highlight>
                          <a:latin typeface="微軟正黑體" panose="020B0604030504040204" pitchFamily="34" charset="-120"/>
                          <a:ea typeface="微軟正黑體" panose="020B0604030504040204" pitchFamily="34" charset="-120"/>
                        </a:rPr>
                        <a:t>通知填寫</a:t>
                      </a:r>
                      <a:endParaRPr lang="en-US" altLang="zh-TW" sz="4000" b="1" dirty="0">
                        <a:solidFill>
                          <a:schemeClr val="tx1">
                            <a:lumMod val="95000"/>
                            <a:lumOff val="5000"/>
                          </a:schemeClr>
                        </a:solidFill>
                        <a:highlight>
                          <a:srgbClr val="FFFF00"/>
                        </a:highlight>
                        <a:latin typeface="微軟正黑體" panose="020B0604030504040204" pitchFamily="34" charset="-120"/>
                        <a:ea typeface="微軟正黑體" panose="020B0604030504040204" pitchFamily="34" charset="-120"/>
                      </a:endParaRPr>
                    </a:p>
                    <a:p>
                      <a:pPr marL="742950" indent="-742950" algn="l">
                        <a:spcAft>
                          <a:spcPts val="800"/>
                        </a:spcAft>
                        <a:buFont typeface="+mj-lt"/>
                        <a:buAutoNum type="arabicPeriod"/>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廠商名稱務必填寫全名</a:t>
                      </a:r>
                      <a:endPar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a:p>
                      <a:pPr marL="742950" indent="-742950" algn="l">
                        <a:spcAft>
                          <a:spcPts val="800"/>
                        </a:spcAft>
                        <a:buFont typeface="+mj-lt"/>
                        <a:buAutoNum type="arabicPeriod"/>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印鑑同簽約契約書</a:t>
                      </a:r>
                    </a:p>
                    <a:p>
                      <a:pPr marL="742950" indent="-742950" algn="l">
                        <a:spcAft>
                          <a:spcPts val="800"/>
                        </a:spcAft>
                        <a:buFont typeface="+mj-lt"/>
                        <a:buAutoNum type="arabicPeriod"/>
                      </a:pP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負責人、主辦會計、</a:t>
                      </a:r>
                      <a:r>
                        <a:rPr lang="zh-TW" altLang="en-US" sz="4000" b="1" kern="1200" dirty="0">
                          <a:solidFill>
                            <a:schemeClr val="tx1">
                              <a:lumMod val="95000"/>
                              <a:lumOff val="5000"/>
                            </a:schemeClr>
                          </a:solidFill>
                          <a:latin typeface="微軟正黑體" panose="020B0604030504040204" pitchFamily="34" charset="-120"/>
                          <a:ea typeface="微軟正黑體" panose="020B0604030504040204" pitchFamily="34" charset="-120"/>
                          <a:cs typeface="+mn-cs"/>
                        </a:rPr>
                        <a:t>出納， </a:t>
                      </a:r>
                      <a:r>
                        <a:rPr lang="en-US" altLang="zh-TW" sz="4000" b="1" u="sng" dirty="0">
                          <a:solidFill>
                            <a:srgbClr val="FF0000"/>
                          </a:solidFill>
                          <a:latin typeface="微軟正黑體" panose="020B0604030504040204" pitchFamily="34" charset="-120"/>
                          <a:ea typeface="微軟正黑體" panose="020B0604030504040204" pitchFamily="34" charset="-120"/>
                        </a:rPr>
                        <a:t>3 </a:t>
                      </a:r>
                      <a:r>
                        <a:rPr lang="zh-TW" altLang="en-US" sz="4000" b="1" u="sng" dirty="0">
                          <a:solidFill>
                            <a:srgbClr val="FF0000"/>
                          </a:solidFill>
                          <a:latin typeface="微軟正黑體" panose="020B0604030504040204" pitchFamily="34" charset="-120"/>
                          <a:ea typeface="微軟正黑體" panose="020B0604030504040204" pitchFamily="34" charset="-120"/>
                        </a:rPr>
                        <a:t>者均不可為同一個人</a:t>
                      </a:r>
                    </a:p>
                  </a:txBody>
                  <a:tcPr marL="54000" marR="81000" marT="81000" marB="81000">
                    <a:lnL w="9525" cap="flat" cmpd="sng" algn="ctr">
                      <a:solidFill>
                        <a:srgbClr val="293462"/>
                      </a:solidFill>
                      <a:prstDash val="solid"/>
                      <a:round/>
                      <a:headEnd type="none" w="med" len="med"/>
                      <a:tailEnd type="none" w="med" len="med"/>
                    </a:lnL>
                    <a:lnR w="9525" cap="flat" cmpd="sng" algn="ctr">
                      <a:solidFill>
                        <a:srgbClr val="293462"/>
                      </a:solidFill>
                      <a:prstDash val="solid"/>
                      <a:round/>
                      <a:headEnd type="none" w="med" len="med"/>
                      <a:tailEnd type="none" w="med" len="med"/>
                    </a:lnR>
                    <a:lnT w="9525" cap="flat" cmpd="sng" algn="ctr">
                      <a:solidFill>
                        <a:srgbClr val="293462"/>
                      </a:solidFill>
                      <a:prstDash val="solid"/>
                      <a:round/>
                      <a:headEnd type="none" w="med" len="med"/>
                      <a:tailEnd type="none" w="med" len="med"/>
                    </a:lnT>
                    <a:lnB w="9525" cap="flat" cmpd="sng" algn="ctr">
                      <a:solidFill>
                        <a:srgbClr val="293462"/>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2" name="投影片編號版面配置區 1">
            <a:extLst>
              <a:ext uri="{FF2B5EF4-FFF2-40B4-BE49-F238E27FC236}">
                <a16:creationId xmlns:a16="http://schemas.microsoft.com/office/drawing/2014/main" id="{63885683-AFFB-4A0D-89E7-8870AE568036}"/>
              </a:ext>
            </a:extLst>
          </p:cNvPr>
          <p:cNvSpPr>
            <a:spLocks noGrp="1"/>
          </p:cNvSpPr>
          <p:nvPr>
            <p:ph type="sldNum" sz="quarter" idx="2"/>
          </p:nvPr>
        </p:nvSpPr>
        <p:spPr/>
        <p:txBody>
          <a:bodyPr/>
          <a:lstStyle/>
          <a:p>
            <a:fld id="{86CB4B4D-7CA3-9044-876B-883B54F8677D}" type="slidenum">
              <a:rPr lang="en-US" altLang="zh-TW" smtClean="0"/>
              <a:t>20</a:t>
            </a:fld>
            <a:endParaRPr lang="zh-TW" altLang="en-US"/>
          </a:p>
        </p:txBody>
      </p:sp>
    </p:spTree>
    <p:extLst>
      <p:ext uri="{BB962C8B-B14F-4D97-AF65-F5344CB8AC3E}">
        <p14:creationId xmlns:p14="http://schemas.microsoft.com/office/powerpoint/2010/main" val="2111990863"/>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52908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伍</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個案計畫執行注意事項</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計畫管理</a:t>
            </a:r>
          </a:p>
        </p:txBody>
      </p:sp>
      <p:sp>
        <p:nvSpPr>
          <p:cNvPr id="9" name="矩形 8"/>
          <p:cNvSpPr/>
          <p:nvPr/>
        </p:nvSpPr>
        <p:spPr>
          <a:xfrm>
            <a:off x="863599" y="3953714"/>
            <a:ext cx="9762038" cy="707886"/>
          </a:xfrm>
          <a:prstGeom prst="rect">
            <a:avLst/>
          </a:prstGeom>
          <a:noFill/>
        </p:spPr>
        <p:txBody>
          <a:bodyPr wrap="square">
            <a:spAutoFit/>
          </a:bodyPr>
          <a:lstStyle/>
          <a:p>
            <a:pPr algn="l"/>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一</a:t>
            </a:r>
            <a:r>
              <a:rPr lang="en-US" altLang="zh-TW" sz="4000" dirty="0">
                <a:latin typeface="微軟正黑體" panose="020B0604030504040204" pitchFamily="34" charset="-120"/>
                <a:ea typeface="微軟正黑體" panose="020B0604030504040204" pitchFamily="34" charset="-120"/>
              </a:rPr>
              <a:t>﹑</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契約書第 </a:t>
            </a:r>
            <a:r>
              <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rPr>
              <a:t>8 </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條：工作報告與進度查核</a:t>
            </a:r>
          </a:p>
        </p:txBody>
      </p:sp>
      <p:sp>
        <p:nvSpPr>
          <p:cNvPr id="10" name="矩形 9"/>
          <p:cNvSpPr/>
          <p:nvPr/>
        </p:nvSpPr>
        <p:spPr>
          <a:xfrm>
            <a:off x="1448185" y="4779214"/>
            <a:ext cx="21995630" cy="7799571"/>
          </a:xfrm>
          <a:prstGeom prst="rect">
            <a:avLst/>
          </a:prstGeom>
        </p:spPr>
        <p:txBody>
          <a:bodyPr wrap="square">
            <a:spAutoFit/>
          </a:bodyPr>
          <a:lstStyle/>
          <a:p>
            <a:pPr algn="l">
              <a:lnSpc>
                <a:spcPct val="150000"/>
              </a:lnSpc>
              <a:spcAft>
                <a:spcPts val="450"/>
              </a:spcAft>
            </a:pPr>
            <a:r>
              <a:rPr lang="zh-TW" altLang="en-US" sz="4000" b="1" kern="0" dirty="0">
                <a:solidFill>
                  <a:prstClr val="black"/>
                </a:solidFill>
                <a:latin typeface="Arial" panose="020B0604020202020204" pitchFamily="34" charset="0"/>
                <a:ea typeface="微軟正黑體" panose="020B0604030504040204" pitchFamily="34" charset="-120"/>
              </a:rPr>
              <a:t>（三）異常管理：</a:t>
            </a:r>
          </a:p>
          <a:p>
            <a:pPr marL="1283494" indent="-742950" algn="l">
              <a:lnSpc>
                <a:spcPct val="150000"/>
              </a:lnSpc>
              <a:spcAft>
                <a:spcPts val="450"/>
              </a:spcAft>
              <a:buFont typeface="+mj-lt"/>
              <a:buAutoNum type="arabicPeriod"/>
            </a:pPr>
            <a:r>
              <a:rPr lang="zh-TW" altLang="en-US" sz="4000" b="1" kern="0" dirty="0">
                <a:solidFill>
                  <a:prstClr val="black"/>
                </a:solidFill>
                <a:latin typeface="Arial" panose="020B0604020202020204" pitchFamily="34" charset="0"/>
                <a:ea typeface="微軟正黑體" panose="020B0604030504040204" pitchFamily="34" charset="-120"/>
              </a:rPr>
              <a:t>於計畫執行期間，若甲方發現有</a:t>
            </a:r>
            <a:r>
              <a:rPr lang="zh-TW" altLang="en-US" sz="4000" b="1" u="sng" kern="0" dirty="0">
                <a:solidFill>
                  <a:srgbClr val="FF0000"/>
                </a:solidFill>
                <a:latin typeface="Arial" panose="020B0604020202020204" pitchFamily="34" charset="0"/>
                <a:ea typeface="微軟正黑體" panose="020B0604030504040204" pitchFamily="34" charset="-120"/>
              </a:rPr>
              <a:t>異常情況</a:t>
            </a:r>
            <a:r>
              <a:rPr lang="zh-TW" altLang="en-US" sz="4000" b="1" kern="0" dirty="0">
                <a:solidFill>
                  <a:prstClr val="black"/>
                </a:solidFill>
                <a:latin typeface="Arial" panose="020B0604020202020204" pitchFamily="34" charset="0"/>
                <a:ea typeface="微軟正黑體" panose="020B0604030504040204" pitchFamily="34" charset="-120"/>
              </a:rPr>
              <a:t>或</a:t>
            </a:r>
            <a:r>
              <a:rPr lang="zh-TW" altLang="en-US" sz="4000" b="1" u="sng" kern="0" dirty="0">
                <a:solidFill>
                  <a:srgbClr val="FF0000"/>
                </a:solidFill>
                <a:latin typeface="Arial" panose="020B0604020202020204" pitchFamily="34" charset="0"/>
                <a:ea typeface="微軟正黑體" panose="020B0604030504040204" pitchFamily="34" charset="-120"/>
              </a:rPr>
              <a:t>違背契約</a:t>
            </a:r>
            <a:r>
              <a:rPr lang="zh-TW" altLang="en-US" sz="4000" b="1" kern="0" dirty="0">
                <a:solidFill>
                  <a:prstClr val="black"/>
                </a:solidFill>
                <a:latin typeface="Arial" panose="020B0604020202020204" pitchFamily="34" charset="0"/>
                <a:ea typeface="微軟正黑體" panose="020B0604030504040204" pitchFamily="34" charset="-120"/>
              </a:rPr>
              <a:t>規定者，甲方應要求乙方</a:t>
            </a:r>
            <a:r>
              <a:rPr lang="zh-TW" altLang="en-US" sz="4000" b="1" u="sng" kern="0" dirty="0">
                <a:solidFill>
                  <a:srgbClr val="FF0000"/>
                </a:solidFill>
                <a:latin typeface="Arial" panose="020B0604020202020204" pitchFamily="34" charset="0"/>
                <a:ea typeface="微軟正黑體" panose="020B0604030504040204" pitchFamily="34" charset="-120"/>
              </a:rPr>
              <a:t>限期改善</a:t>
            </a:r>
            <a:endParaRPr lang="zh-TW" altLang="en-US" sz="4000" b="1" kern="0" dirty="0">
              <a:solidFill>
                <a:prstClr val="black"/>
              </a:solidFill>
              <a:latin typeface="Arial" panose="020B0604020202020204" pitchFamily="34" charset="0"/>
              <a:ea typeface="微軟正黑體" panose="020B0604030504040204" pitchFamily="34" charset="-120"/>
            </a:endParaRPr>
          </a:p>
          <a:p>
            <a:pPr marL="1283494" indent="-742950" algn="l">
              <a:lnSpc>
                <a:spcPct val="150000"/>
              </a:lnSpc>
              <a:spcAft>
                <a:spcPts val="450"/>
              </a:spcAft>
              <a:buFont typeface="+mj-lt"/>
              <a:buAutoNum type="arabicPeriod"/>
            </a:pPr>
            <a:r>
              <a:rPr lang="zh-TW" altLang="en-US" sz="4000" b="1" kern="0" dirty="0">
                <a:solidFill>
                  <a:prstClr val="black"/>
                </a:solidFill>
                <a:latin typeface="Arial" panose="020B0604020202020204" pitchFamily="34" charset="0"/>
                <a:ea typeface="微軟正黑體" panose="020B0604030504040204" pitchFamily="34" charset="-120"/>
              </a:rPr>
              <a:t>若乙方於期限內完成改善並經甲方評審委員確認核可後，始得繼續執行個案計畫</a:t>
            </a:r>
          </a:p>
          <a:p>
            <a:pPr marL="1283494" indent="-742950" algn="l">
              <a:lnSpc>
                <a:spcPct val="150000"/>
              </a:lnSpc>
              <a:spcAft>
                <a:spcPts val="450"/>
              </a:spcAft>
              <a:buFont typeface="+mj-lt"/>
              <a:buAutoNum type="arabicPeriod"/>
            </a:pPr>
            <a:r>
              <a:rPr lang="zh-TW" altLang="en-US" sz="4000" b="1" kern="0" dirty="0">
                <a:solidFill>
                  <a:prstClr val="black"/>
                </a:solidFill>
                <a:latin typeface="Arial" panose="020B0604020202020204" pitchFamily="34" charset="0"/>
                <a:ea typeface="微軟正黑體" panose="020B0604030504040204" pitchFamily="34" charset="-120"/>
              </a:rPr>
              <a:t>若乙方未能於期限內改善或異常情節重大者，應由甲方提請該類組計畫審議會審議</a:t>
            </a:r>
          </a:p>
          <a:p>
            <a:pPr marL="1283494" indent="-742950" algn="l">
              <a:lnSpc>
                <a:spcPct val="150000"/>
              </a:lnSpc>
              <a:spcAft>
                <a:spcPts val="450"/>
              </a:spcAft>
              <a:buFont typeface="+mj-lt"/>
              <a:buAutoNum type="arabicPeriod"/>
            </a:pPr>
            <a:r>
              <a:rPr lang="zh-TW" altLang="en-US" sz="4000" b="1" kern="0" dirty="0">
                <a:solidFill>
                  <a:prstClr val="black"/>
                </a:solidFill>
                <a:latin typeface="Arial" panose="020B0604020202020204" pitchFamily="34" charset="0"/>
                <a:ea typeface="微軟正黑體" panose="020B0604030504040204" pitchFamily="34" charset="-120"/>
              </a:rPr>
              <a:t>異常情節輕微者，得予以現況結案方式中止計畫，其補助款之結算，以計畫審議會決議日為結案日</a:t>
            </a:r>
          </a:p>
          <a:p>
            <a:pPr marL="1283494" indent="-742950" algn="l">
              <a:lnSpc>
                <a:spcPct val="150000"/>
              </a:lnSpc>
              <a:spcAft>
                <a:spcPts val="450"/>
              </a:spcAft>
              <a:buFont typeface="+mj-lt"/>
              <a:buAutoNum type="arabicPeriod"/>
            </a:pPr>
            <a:r>
              <a:rPr lang="zh-TW" altLang="en-US" sz="4000" b="1" kern="0" dirty="0">
                <a:solidFill>
                  <a:prstClr val="black"/>
                </a:solidFill>
                <a:latin typeface="Arial" panose="020B0604020202020204" pitchFamily="34" charset="0"/>
                <a:ea typeface="微軟正黑體" panose="020B0604030504040204" pitchFamily="34" charset="-120"/>
              </a:rPr>
              <a:t>異常情節重大者，得以本契約第</a:t>
            </a:r>
            <a:r>
              <a:rPr lang="en-US" altLang="zh-TW" sz="4000" b="1" kern="0" dirty="0">
                <a:solidFill>
                  <a:prstClr val="black"/>
                </a:solidFill>
                <a:latin typeface="Arial" panose="020B0604020202020204" pitchFamily="34" charset="0"/>
                <a:ea typeface="微軟正黑體" panose="020B0604030504040204" pitchFamily="34" charset="-120"/>
              </a:rPr>
              <a:t>18</a:t>
            </a:r>
            <a:r>
              <a:rPr lang="zh-TW" altLang="en-US" sz="4000" b="1" kern="0" dirty="0">
                <a:solidFill>
                  <a:prstClr val="black"/>
                </a:solidFill>
                <a:latin typeface="Arial" panose="020B0604020202020204" pitchFamily="34" charset="0"/>
                <a:ea typeface="微軟正黑體" panose="020B0604030504040204" pitchFamily="34" charset="-120"/>
              </a:rPr>
              <a:t>條規定解除契約，並追回補助款，且列為三年內不得再申請本計畫之對象</a:t>
            </a:r>
            <a:endParaRPr lang="en-US" altLang="zh-TW" sz="4000" b="1" kern="0" dirty="0">
              <a:solidFill>
                <a:prstClr val="black"/>
              </a:solidFill>
              <a:latin typeface="Arial" panose="020B0604020202020204" pitchFamily="34" charset="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3B63A03D-7E7D-4161-9B28-2E6DEFF679B7}"/>
              </a:ext>
            </a:extLst>
          </p:cNvPr>
          <p:cNvSpPr>
            <a:spLocks noGrp="1"/>
          </p:cNvSpPr>
          <p:nvPr>
            <p:ph type="sldNum" sz="quarter" idx="2"/>
          </p:nvPr>
        </p:nvSpPr>
        <p:spPr/>
        <p:txBody>
          <a:bodyPr/>
          <a:lstStyle/>
          <a:p>
            <a:fld id="{86CB4B4D-7CA3-9044-876B-883B54F8677D}" type="slidenum">
              <a:rPr lang="en-US" altLang="zh-TW" smtClean="0"/>
              <a:t>21</a:t>
            </a:fld>
            <a:endParaRPr lang="zh-TW" altLang="en-US"/>
          </a:p>
        </p:txBody>
      </p:sp>
    </p:spTree>
    <p:extLst>
      <p:ext uri="{BB962C8B-B14F-4D97-AF65-F5344CB8AC3E}">
        <p14:creationId xmlns:p14="http://schemas.microsoft.com/office/powerpoint/2010/main" val="198599900"/>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52908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伍</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個案計畫執行注意事項</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計畫管理</a:t>
            </a:r>
            <a:r>
              <a:rPr lang="en-US" altLang="zh-TW" sz="4800" dirty="0">
                <a:latin typeface="微軟正黑體" panose="020B0604030504040204" pitchFamily="34" charset="-120"/>
                <a:ea typeface="微軟正黑體" panose="020B0604030504040204" pitchFamily="34" charset="-120"/>
                <a:cs typeface="+mn-ea"/>
                <a:sym typeface="+mn-lt"/>
              </a:rPr>
              <a:t>(2/5)</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p:cNvSpPr/>
          <p:nvPr/>
        </p:nvSpPr>
        <p:spPr>
          <a:xfrm>
            <a:off x="863599" y="4009843"/>
            <a:ext cx="10890557" cy="707886"/>
          </a:xfrm>
          <a:prstGeom prst="rect">
            <a:avLst/>
          </a:prstGeom>
          <a:noFill/>
        </p:spPr>
        <p:txBody>
          <a:bodyPr wrap="square">
            <a:spAutoFit/>
          </a:bodyPr>
          <a:lstStyle/>
          <a:p>
            <a:pPr algn="l"/>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二</a:t>
            </a:r>
            <a:r>
              <a:rPr lang="en-US" altLang="zh-TW" sz="4000" dirty="0">
                <a:latin typeface="微軟正黑體" panose="020B0604030504040204" pitchFamily="34" charset="-120"/>
                <a:ea typeface="微軟正黑體" panose="020B0604030504040204" pitchFamily="34" charset="-120"/>
              </a:rPr>
              <a:t>﹑</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契約書第 </a:t>
            </a:r>
            <a:r>
              <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rPr>
              <a:t>9</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條：</a:t>
            </a: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計畫變更</a:t>
            </a:r>
            <a:endPar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1166333" y="5181646"/>
            <a:ext cx="22559334" cy="5760551"/>
          </a:xfrm>
          <a:prstGeom prst="rect">
            <a:avLst/>
          </a:prstGeom>
        </p:spPr>
        <p:txBody>
          <a:bodyPr wrap="square">
            <a:spAutoFit/>
          </a:bodyPr>
          <a:lstStyle/>
          <a:p>
            <a:pPr algn="l">
              <a:lnSpc>
                <a:spcPct val="150000"/>
              </a:lnSpc>
              <a:spcAft>
                <a:spcPts val="450"/>
              </a:spcAft>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（一）本契約個案計畫書所列事項變更（包括</a:t>
            </a:r>
            <a:r>
              <a:rPr lang="zh-TW" altLang="en-US" sz="4000" b="1" u="sng" kern="0" dirty="0">
                <a:solidFill>
                  <a:srgbClr val="FF0000"/>
                </a:solidFill>
                <a:latin typeface="微軟正黑體" panose="020B0604030504040204" pitchFamily="34" charset="-120"/>
                <a:ea typeface="微軟正黑體" panose="020B0604030504040204" pitchFamily="34" charset="-120"/>
              </a:rPr>
              <a:t>主持人、計畫參與人員、顧問、技轉單位、工作項目、會計科目、經費、期程及實質內容</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等），乙方應敘明理由、變更內容及各項影響評估等，並以書面資料於</a:t>
            </a:r>
            <a:r>
              <a:rPr lang="en-US" altLang="zh-TW" sz="4000" b="1" u="sng" kern="0" dirty="0">
                <a:solidFill>
                  <a:schemeClr val="tx1">
                    <a:lumMod val="95000"/>
                    <a:lumOff val="5000"/>
                  </a:schemeClr>
                </a:solidFill>
                <a:latin typeface="微軟正黑體" panose="020B0604030504040204" pitchFamily="34" charset="-120"/>
                <a:ea typeface="微軟正黑體" panose="020B0604030504040204" pitchFamily="34" charset="-120"/>
              </a:rPr>
              <a:t>30</a:t>
            </a:r>
            <a:r>
              <a:rPr lang="zh-TW" altLang="en-US" sz="4000" b="1" u="sng" kern="0" dirty="0">
                <a:solidFill>
                  <a:schemeClr val="tx1">
                    <a:lumMod val="95000"/>
                    <a:lumOff val="5000"/>
                  </a:schemeClr>
                </a:solidFill>
                <a:latin typeface="微軟正黑體" panose="020B0604030504040204" pitchFamily="34" charset="-120"/>
                <a:ea typeface="微軟正黑體" panose="020B0604030504040204" pitchFamily="34" charset="-120"/>
              </a:rPr>
              <a:t>日內</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行文通知甲方，屬重大變更須經甲方提報經濟部產業發展署同意後辦理</a:t>
            </a:r>
          </a:p>
          <a:p>
            <a:pPr algn="l">
              <a:lnSpc>
                <a:spcPct val="150000"/>
              </a:lnSpc>
              <a:spcAft>
                <a:spcPts val="450"/>
              </a:spcAft>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（二）乙方所提報前項計畫變更，未獲甲方報經經濟部產業發展署同意時，乙方應仍依原個案計畫辦理，若無法執行，甲方得依第</a:t>
            </a:r>
            <a:r>
              <a:rPr lang="en-US" altLang="zh-TW" sz="4000" b="1" kern="0" dirty="0">
                <a:solidFill>
                  <a:schemeClr val="tx1">
                    <a:lumMod val="95000"/>
                    <a:lumOff val="5000"/>
                  </a:schemeClr>
                </a:solidFill>
                <a:latin typeface="微軟正黑體" panose="020B0604030504040204" pitchFamily="34" charset="-120"/>
                <a:ea typeface="微軟正黑體" panose="020B0604030504040204" pitchFamily="34" charset="-120"/>
              </a:rPr>
              <a:t>18</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條之規定解除契約</a:t>
            </a:r>
          </a:p>
          <a:p>
            <a:pPr algn="l">
              <a:lnSpc>
                <a:spcPct val="150000"/>
              </a:lnSpc>
              <a:spcAft>
                <a:spcPts val="450"/>
              </a:spcAft>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（三）乙方所提報計畫變更，至遲應於契約屆滿</a:t>
            </a:r>
            <a:r>
              <a:rPr lang="en-US" altLang="zh-TW" sz="4000" b="1" u="sng" kern="0" dirty="0">
                <a:solidFill>
                  <a:srgbClr val="FF0000"/>
                </a:solidFill>
                <a:latin typeface="微軟正黑體" panose="020B0604030504040204" pitchFamily="34" charset="-120"/>
                <a:ea typeface="微軟正黑體" panose="020B0604030504040204" pitchFamily="34" charset="-120"/>
              </a:rPr>
              <a:t>30</a:t>
            </a:r>
            <a:r>
              <a:rPr lang="zh-TW" altLang="en-US" sz="4000" b="1" u="sng" kern="0" dirty="0">
                <a:solidFill>
                  <a:srgbClr val="FF0000"/>
                </a:solidFill>
                <a:latin typeface="微軟正黑體" panose="020B0604030504040204" pitchFamily="34" charset="-120"/>
                <a:ea typeface="微軟正黑體" panose="020B0604030504040204" pitchFamily="34" charset="-120"/>
              </a:rPr>
              <a:t>日前</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提出</a:t>
            </a:r>
          </a:p>
        </p:txBody>
      </p:sp>
      <p:sp>
        <p:nvSpPr>
          <p:cNvPr id="2" name="投影片編號版面配置區 1">
            <a:extLst>
              <a:ext uri="{FF2B5EF4-FFF2-40B4-BE49-F238E27FC236}">
                <a16:creationId xmlns:a16="http://schemas.microsoft.com/office/drawing/2014/main" id="{54CE31B0-2285-4836-AD50-8089B7755B64}"/>
              </a:ext>
            </a:extLst>
          </p:cNvPr>
          <p:cNvSpPr>
            <a:spLocks noGrp="1"/>
          </p:cNvSpPr>
          <p:nvPr>
            <p:ph type="sldNum" sz="quarter" idx="2"/>
          </p:nvPr>
        </p:nvSpPr>
        <p:spPr/>
        <p:txBody>
          <a:bodyPr/>
          <a:lstStyle/>
          <a:p>
            <a:fld id="{86CB4B4D-7CA3-9044-876B-883B54F8677D}" type="slidenum">
              <a:rPr lang="en-US" altLang="zh-TW" smtClean="0"/>
              <a:t>22</a:t>
            </a:fld>
            <a:endParaRPr lang="zh-TW" altLang="en-US"/>
          </a:p>
        </p:txBody>
      </p:sp>
    </p:spTree>
    <p:extLst>
      <p:ext uri="{BB962C8B-B14F-4D97-AF65-F5344CB8AC3E}">
        <p14:creationId xmlns:p14="http://schemas.microsoft.com/office/powerpoint/2010/main" val="1603852748"/>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52908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伍</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個案計畫執行注意事項</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計畫管理</a:t>
            </a:r>
          </a:p>
        </p:txBody>
      </p:sp>
      <p:sp>
        <p:nvSpPr>
          <p:cNvPr id="9" name="矩形 8"/>
          <p:cNvSpPr/>
          <p:nvPr/>
        </p:nvSpPr>
        <p:spPr>
          <a:xfrm>
            <a:off x="863599" y="4009843"/>
            <a:ext cx="10890557" cy="707886"/>
          </a:xfrm>
          <a:prstGeom prst="rect">
            <a:avLst/>
          </a:prstGeom>
          <a:noFill/>
        </p:spPr>
        <p:txBody>
          <a:bodyPr wrap="square">
            <a:spAutoFit/>
          </a:bodyPr>
          <a:lstStyle/>
          <a:p>
            <a:pPr algn="l"/>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三</a:t>
            </a:r>
            <a:r>
              <a:rPr lang="en-US" altLang="zh-TW" sz="4000" dirty="0">
                <a:latin typeface="微軟正黑體" panose="020B0604030504040204" pitchFamily="34" charset="-120"/>
                <a:ea typeface="微軟正黑體" panose="020B0604030504040204" pitchFamily="34" charset="-120"/>
              </a:rPr>
              <a:t>﹑</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契約書第</a:t>
            </a:r>
            <a:r>
              <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rPr>
              <a:t>10</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條：</a:t>
            </a: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計畫延長</a:t>
            </a:r>
            <a:endPar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1019610" y="4665091"/>
            <a:ext cx="22720924" cy="4773102"/>
          </a:xfrm>
          <a:prstGeom prst="rect">
            <a:avLst/>
          </a:prstGeom>
        </p:spPr>
        <p:txBody>
          <a:bodyPr wrap="square">
            <a:spAutoFit/>
          </a:bodyPr>
          <a:lstStyle/>
          <a:p>
            <a:pPr marL="393700" indent="-393700" algn="l">
              <a:lnSpc>
                <a:spcPct val="150000"/>
              </a:lnSpc>
              <a:spcAft>
                <a:spcPts val="450"/>
              </a:spcAft>
            </a:pPr>
            <a:r>
              <a:rPr lang="en-US" altLang="zh-TW" sz="4000" b="1" kern="0" dirty="0">
                <a:solidFill>
                  <a:schemeClr val="tx1">
                    <a:lumMod val="95000"/>
                    <a:lumOff val="5000"/>
                  </a:schemeClr>
                </a:solidFill>
                <a:latin typeface="微軟正黑體" panose="020B0604030504040204" pitchFamily="34" charset="-120"/>
                <a:ea typeface="微軟正黑體" panose="020B0604030504040204" pitchFamily="34" charset="-120"/>
              </a:rPr>
              <a:t>(</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一</a:t>
            </a:r>
            <a:r>
              <a:rPr lang="en-US" altLang="zh-TW" sz="4000" b="1" kern="0" dirty="0">
                <a:solidFill>
                  <a:schemeClr val="tx1">
                    <a:lumMod val="95000"/>
                    <a:lumOff val="5000"/>
                  </a:schemeClr>
                </a:solidFill>
                <a:latin typeface="微軟正黑體" panose="020B0604030504040204" pitchFamily="34" charset="-120"/>
                <a:ea typeface="微軟正黑體" panose="020B0604030504040204" pitchFamily="34" charset="-120"/>
              </a:rPr>
              <a:t>)</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乙方若無法按時</a:t>
            </a:r>
            <a:r>
              <a:rPr lang="zh-TW" altLang="en-US" sz="4000" b="1" u="sng" kern="0" dirty="0">
                <a:solidFill>
                  <a:srgbClr val="FF0000"/>
                </a:solidFill>
                <a:latin typeface="微軟正黑體" panose="020B0604030504040204" pitchFamily="34" charset="-120"/>
                <a:ea typeface="微軟正黑體" panose="020B0604030504040204" pitchFamily="34" charset="-120"/>
              </a:rPr>
              <a:t>完成本個案計畫時，須於契約屆滿</a:t>
            </a:r>
            <a:r>
              <a:rPr lang="en-US" altLang="zh-TW" sz="4000" b="1" u="sng" kern="0" dirty="0">
                <a:solidFill>
                  <a:srgbClr val="FF0000"/>
                </a:solidFill>
                <a:latin typeface="微軟正黑體" panose="020B0604030504040204" pitchFamily="34" charset="-120"/>
                <a:ea typeface="微軟正黑體" panose="020B0604030504040204" pitchFamily="34" charset="-120"/>
              </a:rPr>
              <a:t>30</a:t>
            </a:r>
            <a:r>
              <a:rPr lang="zh-TW" altLang="en-US" sz="4000" b="1" u="sng" kern="0" dirty="0">
                <a:solidFill>
                  <a:srgbClr val="FF0000"/>
                </a:solidFill>
                <a:latin typeface="微軟正黑體" panose="020B0604030504040204" pitchFamily="34" charset="-120"/>
                <a:ea typeface="微軟正黑體" panose="020B0604030504040204" pitchFamily="34" charset="-120"/>
              </a:rPr>
              <a:t>日前</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提出具體理由、因應方案及延長期限，報請甲方轉請經濟部產業發展署同意後始得生效，惟其計畫延長之期程，最遲以計畫</a:t>
            </a:r>
            <a:r>
              <a:rPr lang="zh-TW" altLang="en-US" sz="4000" b="1" u="sng" kern="0" dirty="0">
                <a:solidFill>
                  <a:srgbClr val="FF0000"/>
                </a:solidFill>
                <a:latin typeface="微軟正黑體" panose="020B0604030504040204" pitchFamily="34" charset="-120"/>
                <a:ea typeface="微軟正黑體" panose="020B0604030504040204" pitchFamily="34" charset="-120"/>
              </a:rPr>
              <a:t>結束年度</a:t>
            </a:r>
            <a:r>
              <a:rPr lang="en-US" altLang="zh-TW" sz="4000" b="1" u="sng" kern="0" dirty="0">
                <a:solidFill>
                  <a:srgbClr val="FF0000"/>
                </a:solidFill>
                <a:latin typeface="微軟正黑體" panose="020B0604030504040204" pitchFamily="34" charset="-120"/>
                <a:ea typeface="微軟正黑體" panose="020B0604030504040204" pitchFamily="34" charset="-120"/>
              </a:rPr>
              <a:t>12</a:t>
            </a:r>
            <a:r>
              <a:rPr lang="zh-TW" altLang="en-US" sz="4000" b="1" u="sng" kern="0" dirty="0">
                <a:solidFill>
                  <a:srgbClr val="FF0000"/>
                </a:solidFill>
                <a:latin typeface="微軟正黑體" panose="020B0604030504040204" pitchFamily="34" charset="-120"/>
                <a:ea typeface="微軟正黑體" panose="020B0604030504040204" pitchFamily="34" charset="-120"/>
              </a:rPr>
              <a:t>月</a:t>
            </a:r>
            <a:r>
              <a:rPr lang="en-US" altLang="zh-TW" sz="4000" b="1" u="sng" kern="0" dirty="0">
                <a:solidFill>
                  <a:srgbClr val="FF0000"/>
                </a:solidFill>
                <a:latin typeface="微軟正黑體" panose="020B0604030504040204" pitchFamily="34" charset="-120"/>
                <a:ea typeface="微軟正黑體" panose="020B0604030504040204" pitchFamily="34" charset="-120"/>
              </a:rPr>
              <a:t>15</a:t>
            </a:r>
            <a:r>
              <a:rPr lang="zh-TW" altLang="en-US" sz="4000" b="1" u="sng" kern="0" dirty="0">
                <a:solidFill>
                  <a:srgbClr val="FF0000"/>
                </a:solidFill>
                <a:latin typeface="微軟正黑體" panose="020B0604030504040204" pitchFamily="34" charset="-120"/>
                <a:ea typeface="微軟正黑體" panose="020B0604030504040204" pitchFamily="34" charset="-120"/>
              </a:rPr>
              <a:t>日為限</a:t>
            </a:r>
            <a:endParaRPr lang="en-US" altLang="zh-TW" sz="4000" b="1" kern="0" dirty="0">
              <a:solidFill>
                <a:schemeClr val="tx1">
                  <a:lumMod val="95000"/>
                  <a:lumOff val="5000"/>
                </a:schemeClr>
              </a:solidFill>
              <a:latin typeface="微軟正黑體" panose="020B0604030504040204" pitchFamily="34" charset="-120"/>
              <a:ea typeface="微軟正黑體" panose="020B0604030504040204" pitchFamily="34" charset="-120"/>
            </a:endParaRPr>
          </a:p>
          <a:p>
            <a:pPr marL="393700" indent="-393700" algn="l">
              <a:lnSpc>
                <a:spcPct val="150000"/>
              </a:lnSpc>
              <a:spcAft>
                <a:spcPts val="450"/>
              </a:spcAft>
            </a:pPr>
            <a:r>
              <a:rPr lang="en-US" altLang="zh-TW" sz="4000" b="1" kern="0" dirty="0">
                <a:solidFill>
                  <a:schemeClr val="tx1">
                    <a:lumMod val="95000"/>
                    <a:lumOff val="5000"/>
                  </a:schemeClr>
                </a:solidFill>
                <a:latin typeface="微軟正黑體" panose="020B0604030504040204" pitchFamily="34" charset="-120"/>
                <a:ea typeface="微軟正黑體" panose="020B0604030504040204" pitchFamily="34" charset="-120"/>
              </a:rPr>
              <a:t>(</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二</a:t>
            </a:r>
            <a:r>
              <a:rPr lang="en-US" altLang="zh-TW" sz="4000" b="1" kern="0" dirty="0">
                <a:solidFill>
                  <a:schemeClr val="tx1">
                    <a:lumMod val="95000"/>
                    <a:lumOff val="5000"/>
                  </a:schemeClr>
                </a:solidFill>
                <a:latin typeface="微軟正黑體" panose="020B0604030504040204" pitchFamily="34" charset="-120"/>
                <a:ea typeface="微軟正黑體" panose="020B0604030504040204" pitchFamily="34" charset="-120"/>
              </a:rPr>
              <a:t>)</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乙方因計畫延長或其他原因，致銀行履約保證書之有效期間有逾時之虞時，乙方應於</a:t>
            </a:r>
            <a:r>
              <a:rPr lang="zh-TW" altLang="en-US" sz="4000" b="1" u="sng" kern="0" dirty="0">
                <a:solidFill>
                  <a:srgbClr val="FF0000"/>
                </a:solidFill>
                <a:latin typeface="微軟正黑體" panose="020B0604030504040204" pitchFamily="34" charset="-120"/>
                <a:ea typeface="微軟正黑體" panose="020B0604030504040204" pitchFamily="34" charset="-120"/>
              </a:rPr>
              <a:t>期滿</a:t>
            </a:r>
            <a:r>
              <a:rPr lang="en-US" altLang="zh-TW" sz="4000" b="1" u="sng" kern="0" dirty="0">
                <a:solidFill>
                  <a:srgbClr val="FF0000"/>
                </a:solidFill>
                <a:latin typeface="微軟正黑體" panose="020B0604030504040204" pitchFamily="34" charset="-120"/>
                <a:ea typeface="微軟正黑體" panose="020B0604030504040204" pitchFamily="34" charset="-120"/>
              </a:rPr>
              <a:t>30</a:t>
            </a:r>
            <a:r>
              <a:rPr lang="zh-TW" altLang="en-US" sz="4000" b="1" u="sng" kern="0" dirty="0">
                <a:solidFill>
                  <a:srgbClr val="FF0000"/>
                </a:solidFill>
                <a:latin typeface="微軟正黑體" panose="020B0604030504040204" pitchFamily="34" charset="-120"/>
                <a:ea typeface="微軟正黑體" panose="020B0604030504040204" pitchFamily="34" charset="-120"/>
              </a:rPr>
              <a:t>日前展延銀行履約保證書</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；否則，甲方有權在銀行履約保證書之有效期間內向銀行請求履行保證責任</a:t>
            </a:r>
            <a:endParaRPr lang="en-US" altLang="zh-TW" sz="4000" b="1" kern="0" dirty="0">
              <a:solidFill>
                <a:schemeClr val="tx1">
                  <a:lumMod val="95000"/>
                  <a:lumOff val="5000"/>
                </a:schemeClr>
              </a:solidFill>
              <a:latin typeface="微軟正黑體" panose="020B0604030504040204" pitchFamily="34" charset="-120"/>
              <a:ea typeface="微軟正黑體" panose="020B0604030504040204" pitchFamily="34" charset="-120"/>
            </a:endParaRPr>
          </a:p>
        </p:txBody>
      </p:sp>
      <p:sp>
        <p:nvSpPr>
          <p:cNvPr id="12" name="矩形 11"/>
          <p:cNvSpPr/>
          <p:nvPr/>
        </p:nvSpPr>
        <p:spPr>
          <a:xfrm>
            <a:off x="863598" y="9438193"/>
            <a:ext cx="10890557" cy="707886"/>
          </a:xfrm>
          <a:prstGeom prst="rect">
            <a:avLst/>
          </a:prstGeom>
          <a:noFill/>
        </p:spPr>
        <p:txBody>
          <a:bodyPr wrap="square">
            <a:spAutoFit/>
          </a:bodyPr>
          <a:lstStyle/>
          <a:p>
            <a:pPr algn="l"/>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四</a:t>
            </a:r>
            <a:r>
              <a:rPr lang="en-US" altLang="zh-TW" sz="4000" dirty="0">
                <a:latin typeface="微軟正黑體" panose="020B0604030504040204" pitchFamily="34" charset="-120"/>
                <a:ea typeface="微軟正黑體" panose="020B0604030504040204" pitchFamily="34" charset="-120"/>
              </a:rPr>
              <a:t>﹑</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契約書第</a:t>
            </a:r>
            <a:r>
              <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rPr>
              <a:t>11</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條：</a:t>
            </a: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特殊情形</a:t>
            </a:r>
            <a:endPar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p:txBody>
      </p:sp>
      <p:sp>
        <p:nvSpPr>
          <p:cNvPr id="13" name="矩形 12"/>
          <p:cNvSpPr/>
          <p:nvPr/>
        </p:nvSpPr>
        <p:spPr>
          <a:xfrm>
            <a:off x="1172010" y="10161427"/>
            <a:ext cx="22449990" cy="2749214"/>
          </a:xfrm>
          <a:prstGeom prst="rect">
            <a:avLst/>
          </a:prstGeom>
        </p:spPr>
        <p:txBody>
          <a:bodyPr wrap="square">
            <a:spAutoFit/>
          </a:bodyPr>
          <a:lstStyle/>
          <a:p>
            <a:pPr algn="l">
              <a:lnSpc>
                <a:spcPct val="150000"/>
              </a:lnSpc>
              <a:spcAft>
                <a:spcPts val="450"/>
              </a:spcAft>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乙方若因技術、市場或其他非因預算刪減之不可抗力因素，致無法完成本個案計畫時，應儘速向甲方提出具體理由並申請停止執行本個案計畫，經甲方報請經濟部產業發展署同意後依第</a:t>
            </a:r>
            <a:r>
              <a:rPr lang="en-US" altLang="zh-TW" sz="4000" b="1" kern="0" dirty="0">
                <a:solidFill>
                  <a:schemeClr val="tx1">
                    <a:lumMod val="95000"/>
                    <a:lumOff val="5000"/>
                  </a:schemeClr>
                </a:solidFill>
                <a:latin typeface="微軟正黑體" panose="020B0604030504040204" pitchFamily="34" charset="-120"/>
                <a:ea typeface="微軟正黑體" panose="020B0604030504040204" pitchFamily="34" charset="-120"/>
              </a:rPr>
              <a:t>17</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條之規定終止本契約</a:t>
            </a:r>
          </a:p>
        </p:txBody>
      </p:sp>
      <p:sp>
        <p:nvSpPr>
          <p:cNvPr id="2" name="投影片編號版面配置區 1">
            <a:extLst>
              <a:ext uri="{FF2B5EF4-FFF2-40B4-BE49-F238E27FC236}">
                <a16:creationId xmlns:a16="http://schemas.microsoft.com/office/drawing/2014/main" id="{D74736D8-0E60-4BD4-ACBC-E6FD5D6A199F}"/>
              </a:ext>
            </a:extLst>
          </p:cNvPr>
          <p:cNvSpPr>
            <a:spLocks noGrp="1"/>
          </p:cNvSpPr>
          <p:nvPr>
            <p:ph type="sldNum" sz="quarter" idx="2"/>
          </p:nvPr>
        </p:nvSpPr>
        <p:spPr/>
        <p:txBody>
          <a:bodyPr/>
          <a:lstStyle/>
          <a:p>
            <a:fld id="{86CB4B4D-7CA3-9044-876B-883B54F8677D}" type="slidenum">
              <a:rPr lang="en-US" altLang="zh-TW" smtClean="0"/>
              <a:t>23</a:t>
            </a:fld>
            <a:endParaRPr lang="zh-TW" altLang="en-US"/>
          </a:p>
        </p:txBody>
      </p:sp>
    </p:spTree>
    <p:extLst>
      <p:ext uri="{BB962C8B-B14F-4D97-AF65-F5344CB8AC3E}">
        <p14:creationId xmlns:p14="http://schemas.microsoft.com/office/powerpoint/2010/main" val="2806417167"/>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52908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伍</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個案計畫執行注意事項</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計畫管理</a:t>
            </a:r>
          </a:p>
        </p:txBody>
      </p:sp>
      <p:sp>
        <p:nvSpPr>
          <p:cNvPr id="14" name="矩形 13"/>
          <p:cNvSpPr/>
          <p:nvPr/>
        </p:nvSpPr>
        <p:spPr>
          <a:xfrm>
            <a:off x="863599" y="4009843"/>
            <a:ext cx="10890557" cy="707886"/>
          </a:xfrm>
          <a:prstGeom prst="rect">
            <a:avLst/>
          </a:prstGeom>
          <a:noFill/>
        </p:spPr>
        <p:txBody>
          <a:bodyPr wrap="square">
            <a:spAutoFit/>
          </a:bodyPr>
          <a:lstStyle/>
          <a:p>
            <a:pPr algn="l"/>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伍</a:t>
            </a:r>
            <a:r>
              <a:rPr lang="en-US" altLang="zh-TW" sz="4000" dirty="0">
                <a:latin typeface="微軟正黑體" panose="020B0604030504040204" pitchFamily="34" charset="-120"/>
                <a:ea typeface="微軟正黑體" panose="020B0604030504040204" pitchFamily="34" charset="-120"/>
              </a:rPr>
              <a:t>﹑</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契約書第</a:t>
            </a:r>
            <a:r>
              <a:rPr lang="en-US" altLang="zh-TW" sz="4000" b="1" dirty="0">
                <a:solidFill>
                  <a:schemeClr val="tx1">
                    <a:lumMod val="95000"/>
                    <a:lumOff val="5000"/>
                  </a:schemeClr>
                </a:solidFill>
                <a:latin typeface="微軟正黑體" panose="020B0604030504040204" pitchFamily="34" charset="-120"/>
                <a:ea typeface="微軟正黑體" panose="020B0604030504040204" pitchFamily="34" charset="-120"/>
              </a:rPr>
              <a:t>19</a:t>
            </a:r>
            <a:r>
              <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rPr>
              <a:t>條：</a:t>
            </a: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減價驗收</a:t>
            </a:r>
            <a:endParaRPr lang="zh-TW" altLang="en-US" sz="4000" b="1" dirty="0">
              <a:solidFill>
                <a:schemeClr val="tx1">
                  <a:lumMod val="95000"/>
                  <a:lumOff val="5000"/>
                </a:schemeClr>
              </a:solidFill>
              <a:latin typeface="微軟正黑體" panose="020B0604030504040204" pitchFamily="34" charset="-120"/>
              <a:ea typeface="微軟正黑體" panose="020B0604030504040204" pitchFamily="34" charset="-120"/>
            </a:endParaRPr>
          </a:p>
        </p:txBody>
      </p:sp>
      <p:sp>
        <p:nvSpPr>
          <p:cNvPr id="15" name="矩形 14"/>
          <p:cNvSpPr/>
          <p:nvPr/>
        </p:nvSpPr>
        <p:spPr>
          <a:xfrm>
            <a:off x="1357957" y="4870375"/>
            <a:ext cx="22472146" cy="1323439"/>
          </a:xfrm>
          <a:prstGeom prst="rect">
            <a:avLst/>
          </a:prstGeom>
        </p:spPr>
        <p:txBody>
          <a:bodyPr wrap="square">
            <a:spAutoFit/>
          </a:bodyPr>
          <a:lstStyle/>
          <a:p>
            <a:pPr algn="l">
              <a:spcAft>
                <a:spcPts val="450"/>
              </a:spcAft>
            </a:pP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乙方有下列情形之一，且未依本契約第</a:t>
            </a:r>
            <a:r>
              <a:rPr lang="en-US" altLang="zh-TW" sz="4000" dirty="0">
                <a:solidFill>
                  <a:schemeClr val="tx1">
                    <a:lumMod val="95000"/>
                    <a:lumOff val="5000"/>
                  </a:schemeClr>
                </a:solidFill>
                <a:latin typeface="微軟正黑體" panose="020B0604030504040204" pitchFamily="34" charset="-120"/>
                <a:ea typeface="微軟正黑體" panose="020B0604030504040204" pitchFamily="34" charset="-120"/>
              </a:rPr>
              <a:t>9</a:t>
            </a: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條規定辦理計畫變更者，甲方經審查會議後，以書面通知乙方減價驗收，</a:t>
            </a:r>
            <a:r>
              <a:rPr lang="zh-TW" altLang="en-US" sz="4000" u="sng" dirty="0">
                <a:solidFill>
                  <a:srgbClr val="FF0000"/>
                </a:solidFill>
                <a:latin typeface="微軟正黑體" panose="020B0604030504040204" pitchFamily="34" charset="-120"/>
                <a:ea typeface="微軟正黑體" panose="020B0604030504040204" pitchFamily="34" charset="-120"/>
              </a:rPr>
              <a:t>惟經減價驗收之業者，隔年若再申請本計畫補助時，將納入審查考量</a:t>
            </a:r>
            <a:r>
              <a:rPr lang="zh-TW" altLang="en-US" sz="4000" dirty="0">
                <a:solidFill>
                  <a:schemeClr val="tx1">
                    <a:lumMod val="95000"/>
                    <a:lumOff val="5000"/>
                  </a:schemeClr>
                </a:solidFill>
                <a:latin typeface="微軟正黑體" panose="020B0604030504040204" pitchFamily="34" charset="-120"/>
                <a:ea typeface="微軟正黑體" panose="020B0604030504040204" pitchFamily="34" charset="-120"/>
              </a:rPr>
              <a:t>：</a:t>
            </a:r>
            <a:endPar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endParaRPr>
          </a:p>
        </p:txBody>
      </p:sp>
      <p:graphicFrame>
        <p:nvGraphicFramePr>
          <p:cNvPr id="16" name="表格 15"/>
          <p:cNvGraphicFramePr>
            <a:graphicFrameLocks noGrp="1"/>
          </p:cNvGraphicFramePr>
          <p:nvPr>
            <p:extLst>
              <p:ext uri="{D42A27DB-BD31-4B8C-83A1-F6EECF244321}">
                <p14:modId xmlns:p14="http://schemas.microsoft.com/office/powerpoint/2010/main" val="4235965103"/>
              </p:ext>
            </p:extLst>
          </p:nvPr>
        </p:nvGraphicFramePr>
        <p:xfrm>
          <a:off x="1019908" y="6956903"/>
          <a:ext cx="22652892" cy="5534093"/>
        </p:xfrm>
        <a:graphic>
          <a:graphicData uri="http://schemas.openxmlformats.org/drawingml/2006/table">
            <a:tbl>
              <a:tblPr firstRow="1" bandRow="1">
                <a:tableStyleId>{5C22544A-7EE6-4342-B048-85BDC9FD1C3A}</a:tableStyleId>
              </a:tblPr>
              <a:tblGrid>
                <a:gridCol w="11326138">
                  <a:extLst>
                    <a:ext uri="{9D8B030D-6E8A-4147-A177-3AD203B41FA5}">
                      <a16:colId xmlns:a16="http://schemas.microsoft.com/office/drawing/2014/main" val="20000"/>
                    </a:ext>
                  </a:extLst>
                </a:gridCol>
                <a:gridCol w="11326754">
                  <a:extLst>
                    <a:ext uri="{9D8B030D-6E8A-4147-A177-3AD203B41FA5}">
                      <a16:colId xmlns:a16="http://schemas.microsoft.com/office/drawing/2014/main" val="20001"/>
                    </a:ext>
                  </a:extLst>
                </a:gridCol>
              </a:tblGrid>
              <a:tr h="910009">
                <a:tc>
                  <a:txBody>
                    <a:bodyPr/>
                    <a:lstStyle/>
                    <a:p>
                      <a:pPr algn="ctr">
                        <a:lnSpc>
                          <a:spcPts val="3000"/>
                        </a:lnSpc>
                        <a:spcAft>
                          <a:spcPts val="600"/>
                        </a:spcAft>
                      </a:pPr>
                      <a:r>
                        <a:rPr lang="zh-TW" altLang="en-US" sz="4000" u="sng" dirty="0">
                          <a:solidFill>
                            <a:schemeClr val="tx1"/>
                          </a:solidFill>
                          <a:effectLst/>
                          <a:latin typeface="微軟正黑體" panose="020B0604030504040204" pitchFamily="34" charset="-120"/>
                          <a:ea typeface="微軟正黑體" panose="020B0604030504040204" pitchFamily="34" charset="-120"/>
                        </a:rPr>
                        <a:t>惟部分工作未完成</a:t>
                      </a:r>
                      <a:endParaRPr lang="zh-TW" altLang="en-US" sz="4000" dirty="0">
                        <a:solidFill>
                          <a:schemeClr val="tx1"/>
                        </a:solidFill>
                      </a:endParaRPr>
                    </a:p>
                  </a:txBody>
                  <a:tcPr marL="68587" marR="68587" marT="34295" marB="3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alpha val="50000"/>
                      </a:schemeClr>
                    </a:solidFill>
                  </a:tcPr>
                </a:tc>
                <a:tc>
                  <a:txBody>
                    <a:bodyPr/>
                    <a:lstStyle/>
                    <a:p>
                      <a:pPr marL="0" marR="0" indent="0" algn="ctr" defTabSz="914400" rtl="0" eaLnBrk="1" fontAlgn="auto" latinLnBrk="0" hangingPunct="1">
                        <a:lnSpc>
                          <a:spcPts val="3000"/>
                        </a:lnSpc>
                        <a:spcBef>
                          <a:spcPts val="0"/>
                        </a:spcBef>
                        <a:spcAft>
                          <a:spcPts val="600"/>
                        </a:spcAft>
                        <a:buClrTx/>
                        <a:buSzTx/>
                        <a:buFontTx/>
                        <a:buNone/>
                        <a:tabLst/>
                        <a:defRPr/>
                      </a:pPr>
                      <a:r>
                        <a:rPr kumimoji="0" lang="zh-TW" altLang="en-US" sz="4000" b="1" u="sng" kern="1200" dirty="0">
                          <a:solidFill>
                            <a:schemeClr val="tx1"/>
                          </a:solidFill>
                          <a:effectLst/>
                          <a:latin typeface="微軟正黑體" panose="020B0604030504040204" pitchFamily="34" charset="-120"/>
                          <a:ea typeface="微軟正黑體" panose="020B0604030504040204" pitchFamily="34" charset="-120"/>
                          <a:cs typeface="+mn-cs"/>
                        </a:rPr>
                        <a:t>異常情節重大者</a:t>
                      </a:r>
                      <a:endParaRPr kumimoji="0" lang="zh-TW" altLang="en-US" sz="4000" b="1" kern="1200" dirty="0">
                        <a:solidFill>
                          <a:schemeClr val="tx1"/>
                        </a:solidFill>
                        <a:latin typeface="微軟正黑體" panose="020B0604030504040204" pitchFamily="34" charset="-120"/>
                        <a:ea typeface="微軟正黑體" panose="020B0604030504040204" pitchFamily="34" charset="-120"/>
                        <a:cs typeface="+mn-cs"/>
                      </a:endParaRPr>
                    </a:p>
                  </a:txBody>
                  <a:tcPr marL="68587" marR="68587" marT="34295" marB="3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0000"/>
                  </a:ext>
                </a:extLst>
              </a:tr>
              <a:tr h="4624084">
                <a:tc>
                  <a:txBody>
                    <a:bodyPr/>
                    <a:lstStyle/>
                    <a:p>
                      <a:pPr algn="just">
                        <a:lnSpc>
                          <a:spcPct val="100000"/>
                        </a:lnSpc>
                        <a:spcAft>
                          <a:spcPts val="600"/>
                        </a:spcAft>
                      </a:pPr>
                      <a:r>
                        <a:rPr lang="zh-TW" altLang="en-US" sz="4000" b="1" u="sng" dirty="0">
                          <a:solidFill>
                            <a:srgbClr val="FF0000"/>
                          </a:solidFill>
                          <a:latin typeface="微軟正黑體" panose="020B0604030504040204" pitchFamily="34" charset="-120"/>
                          <a:ea typeface="微軟正黑體" panose="020B0604030504040204" pitchFamily="34" charset="-120"/>
                        </a:rPr>
                        <a:t>部分工作未完成</a:t>
                      </a:r>
                      <a:r>
                        <a:rPr lang="zh-TW" altLang="en-US" sz="4000" dirty="0">
                          <a:solidFill>
                            <a:schemeClr val="tx1"/>
                          </a:solidFill>
                          <a:latin typeface="微軟正黑體" panose="020B0604030504040204" pitchFamily="34" charset="-120"/>
                          <a:ea typeface="微軟正黑體" panose="020B0604030504040204" pitchFamily="34" charset="-120"/>
                        </a:rPr>
                        <a:t>，或完成且與原規劃不符，經查核委員認定屬異常情節輕微者，由委員依上述工作項目所占計畫權重建議減價經費，經甲方檢附期末技術審查報告及財務審查報告書等相關資料，辦理減價驗收。</a:t>
                      </a:r>
                      <a:endParaRPr lang="zh-TW" altLang="en-US" sz="4000" dirty="0">
                        <a:solidFill>
                          <a:schemeClr val="tx1"/>
                        </a:solidFill>
                      </a:endParaRPr>
                    </a:p>
                  </a:txBody>
                  <a:tcPr marL="68587" marR="68587" marT="34295" marB="3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FF">
                        <a:alpha val="20000"/>
                      </a:srgbClr>
                    </a:solidFill>
                  </a:tcPr>
                </a:tc>
                <a:tc>
                  <a:txBody>
                    <a:bodyPr/>
                    <a:lstStyle/>
                    <a:p>
                      <a:pPr marL="0" marR="0" indent="0" algn="just" defTabSz="914400" rtl="0" eaLnBrk="1" fontAlgn="auto" latinLnBrk="0" hangingPunct="1">
                        <a:lnSpc>
                          <a:spcPct val="100000"/>
                        </a:lnSpc>
                        <a:spcBef>
                          <a:spcPts val="0"/>
                        </a:spcBef>
                        <a:spcAft>
                          <a:spcPts val="600"/>
                        </a:spcAft>
                        <a:buClrTx/>
                        <a:buSzTx/>
                        <a:buFontTx/>
                        <a:buNone/>
                        <a:tabLst/>
                        <a:defRPr/>
                      </a:pPr>
                      <a:r>
                        <a:rPr kumimoji="0" lang="zh-TW" altLang="en-US" sz="4000" b="0" kern="1200" dirty="0">
                          <a:solidFill>
                            <a:schemeClr val="tx1"/>
                          </a:solidFill>
                          <a:latin typeface="微軟正黑體" panose="020B0604030504040204" pitchFamily="34" charset="-120"/>
                          <a:ea typeface="微軟正黑體" panose="020B0604030504040204" pitchFamily="34" charset="-120"/>
                          <a:cs typeface="+mn-cs"/>
                        </a:rPr>
                        <a:t>本計畫查核點與內容技術規格與計畫不符，或查核委員認定屬</a:t>
                      </a:r>
                      <a:r>
                        <a:rPr kumimoji="0" lang="zh-TW" altLang="en-US" sz="4000" b="1" u="sng" kern="1200" dirty="0">
                          <a:solidFill>
                            <a:srgbClr val="FF0000"/>
                          </a:solidFill>
                          <a:latin typeface="微軟正黑體" panose="020B0604030504040204" pitchFamily="34" charset="-120"/>
                          <a:ea typeface="微軟正黑體" panose="020B0604030504040204" pitchFamily="34" charset="-120"/>
                          <a:cs typeface="+mn-cs"/>
                        </a:rPr>
                        <a:t>異常情節重大者</a:t>
                      </a:r>
                      <a:r>
                        <a:rPr kumimoji="0" lang="zh-TW" altLang="en-US" sz="4000" b="0" kern="1200" dirty="0">
                          <a:solidFill>
                            <a:schemeClr val="tx1"/>
                          </a:solidFill>
                          <a:latin typeface="微軟正黑體" panose="020B0604030504040204" pitchFamily="34" charset="-120"/>
                          <a:ea typeface="微軟正黑體" panose="020B0604030504040204" pitchFamily="34" charset="-120"/>
                          <a:cs typeface="+mn-cs"/>
                        </a:rPr>
                        <a:t>，由甲方提請該類組計畫審議會審議，若決議同意減價驗收並建議減價經費，經甲方檢附期末技術審查報告、期末財務審查報告書及審議會審議決議紀錄等相關資料，辦理減價驗收。</a:t>
                      </a:r>
                    </a:p>
                  </a:txBody>
                  <a:tcPr marL="68587" marR="68587" marT="34295" marB="3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BFF">
                        <a:alpha val="20000"/>
                      </a:srgbClr>
                    </a:solidFill>
                  </a:tcPr>
                </a:tc>
                <a:extLst>
                  <a:ext uri="{0D108BD9-81ED-4DB2-BD59-A6C34878D82A}">
                    <a16:rowId xmlns:a16="http://schemas.microsoft.com/office/drawing/2014/main" val="10001"/>
                  </a:ext>
                </a:extLst>
              </a:tr>
            </a:tbl>
          </a:graphicData>
        </a:graphic>
      </p:graphicFrame>
      <p:sp>
        <p:nvSpPr>
          <p:cNvPr id="2" name="投影片編號版面配置區 1">
            <a:extLst>
              <a:ext uri="{FF2B5EF4-FFF2-40B4-BE49-F238E27FC236}">
                <a16:creationId xmlns:a16="http://schemas.microsoft.com/office/drawing/2014/main" id="{A38B2583-98F6-4425-8197-1FBD80F0B3C9}"/>
              </a:ext>
            </a:extLst>
          </p:cNvPr>
          <p:cNvSpPr>
            <a:spLocks noGrp="1"/>
          </p:cNvSpPr>
          <p:nvPr>
            <p:ph type="sldNum" sz="quarter" idx="2"/>
          </p:nvPr>
        </p:nvSpPr>
        <p:spPr/>
        <p:txBody>
          <a:bodyPr/>
          <a:lstStyle/>
          <a:p>
            <a:fld id="{86CB4B4D-7CA3-9044-876B-883B54F8677D}" type="slidenum">
              <a:rPr lang="en-US" altLang="zh-TW" smtClean="0"/>
              <a:t>24</a:t>
            </a:fld>
            <a:endParaRPr lang="zh-TW" altLang="en-US"/>
          </a:p>
        </p:txBody>
      </p:sp>
    </p:spTree>
    <p:extLst>
      <p:ext uri="{BB962C8B-B14F-4D97-AF65-F5344CB8AC3E}">
        <p14:creationId xmlns:p14="http://schemas.microsoft.com/office/powerpoint/2010/main" val="3492596519"/>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52908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伍</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個案計畫執行注意事項</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計畫管理</a:t>
            </a:r>
          </a:p>
        </p:txBody>
      </p:sp>
      <p:sp>
        <p:nvSpPr>
          <p:cNvPr id="14" name="矩形 13"/>
          <p:cNvSpPr/>
          <p:nvPr/>
        </p:nvSpPr>
        <p:spPr>
          <a:xfrm>
            <a:off x="863599" y="4315412"/>
            <a:ext cx="22961601" cy="4597862"/>
          </a:xfrm>
          <a:prstGeom prst="rect">
            <a:avLst/>
          </a:prstGeom>
        </p:spPr>
        <p:txBody>
          <a:bodyPr wrap="square">
            <a:spAutoFit/>
          </a:bodyPr>
          <a:lstStyle/>
          <a:p>
            <a:pPr marL="542925" indent="-457200" algn="just">
              <a:lnSpc>
                <a:spcPct val="150000"/>
              </a:lnSpc>
              <a:buFont typeface="+mj-lt"/>
              <a:buAutoNum type="arabicPeriod"/>
              <a:defRPr/>
            </a:pP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計畫如有技術移轉單位者，應於</a:t>
            </a:r>
            <a:r>
              <a:rPr lang="zh-TW" altLang="en-US" sz="4000" b="1" u="sng" dirty="0">
                <a:solidFill>
                  <a:srgbClr val="C00000"/>
                </a:solidFill>
                <a:latin typeface="Times New Roman" panose="02020603050405020304" pitchFamily="18" charset="0"/>
                <a:ea typeface="微軟正黑體" panose="020B0604030504040204" pitchFamily="34" charset="-120"/>
                <a:cs typeface="Times New Roman" panose="02020603050405020304" pitchFamily="18" charset="0"/>
              </a:rPr>
              <a:t>期末</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檢附</a:t>
            </a:r>
            <a:r>
              <a:rPr lang="zh-TW" altLang="en-US" sz="4000" b="1" u="sng" dirty="0">
                <a:solidFill>
                  <a:srgbClr val="C00000"/>
                </a:solidFill>
                <a:latin typeface="Times New Roman" panose="02020603050405020304" pitchFamily="18" charset="0"/>
                <a:ea typeface="微軟正黑體" panose="020B0604030504040204" pitchFamily="34" charset="-120"/>
                <a:cs typeface="Times New Roman" panose="02020603050405020304" pitchFamily="18" charset="0"/>
              </a:rPr>
              <a:t>工作報告</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以供查核</a:t>
            </a:r>
            <a:endParaRPr lang="en-US" altLang="zh-TW" sz="4000" b="1" dirty="0">
              <a:latin typeface="Times New Roman" panose="02020603050405020304" pitchFamily="18" charset="0"/>
              <a:ea typeface="微軟正黑體" panose="020B0604030504040204" pitchFamily="34" charset="-120"/>
              <a:cs typeface="Times New Roman" panose="02020603050405020304" pitchFamily="18" charset="0"/>
            </a:endParaRPr>
          </a:p>
          <a:p>
            <a:pPr marL="542925" indent="-457200" algn="just">
              <a:lnSpc>
                <a:spcPct val="150000"/>
              </a:lnSpc>
              <a:buFont typeface="+mj-lt"/>
              <a:buAutoNum type="arabicPeriod"/>
              <a:defRPr/>
            </a:pP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獲補助個案計畫業者應具結保證其研發及生產</a:t>
            </a:r>
            <a:r>
              <a:rPr lang="zh-TW" altLang="en-US" sz="4000" b="1" u="sng" dirty="0">
                <a:solidFill>
                  <a:srgbClr val="C00000"/>
                </a:solidFill>
                <a:latin typeface="Times New Roman" panose="02020603050405020304" pitchFamily="18" charset="0"/>
                <a:ea typeface="微軟正黑體" panose="020B0604030504040204" pitchFamily="34" charset="-120"/>
                <a:cs typeface="Times New Roman" panose="02020603050405020304" pitchFamily="18" charset="0"/>
              </a:rPr>
              <a:t>不得對人體及環境造成傷害</a:t>
            </a:r>
            <a:endParaRPr lang="en-US" altLang="zh-TW" sz="4000" b="1" dirty="0">
              <a:latin typeface="Times New Roman" panose="02020603050405020304" pitchFamily="18" charset="0"/>
              <a:ea typeface="微軟正黑體" panose="020B0604030504040204" pitchFamily="34" charset="-120"/>
              <a:cs typeface="Times New Roman" panose="02020603050405020304" pitchFamily="18" charset="0"/>
            </a:endParaRPr>
          </a:p>
          <a:p>
            <a:pPr marL="542925" indent="-457200" algn="just">
              <a:lnSpc>
                <a:spcPct val="150000"/>
              </a:lnSpc>
              <a:buFont typeface="+mj-lt"/>
              <a:buAutoNum type="arabicPeriod" startAt="3"/>
              <a:defRPr/>
            </a:pP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獲補助業者於個案計畫結束後 </a:t>
            </a:r>
            <a:r>
              <a:rPr lang="en-US" altLang="zh-TW" sz="4000" b="1" dirty="0">
                <a:latin typeface="Times New Roman" panose="02020603050405020304" pitchFamily="18" charset="0"/>
                <a:ea typeface="微軟正黑體" panose="020B0604030504040204" pitchFamily="34" charset="-120"/>
                <a:cs typeface="Times New Roman" panose="02020603050405020304" pitchFamily="18" charset="0"/>
              </a:rPr>
              <a:t>3 </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年內，需配合產業發展署或執行單位之要求，提供獲補助個案計畫執行之相關資料及績效評鑑，並配合複查、填報成效追蹤調查表、計畫研究及參與成果展示與宣導活動</a:t>
            </a:r>
          </a:p>
        </p:txBody>
      </p:sp>
      <p:sp>
        <p:nvSpPr>
          <p:cNvPr id="2" name="投影片編號版面配置區 1">
            <a:extLst>
              <a:ext uri="{FF2B5EF4-FFF2-40B4-BE49-F238E27FC236}">
                <a16:creationId xmlns:a16="http://schemas.microsoft.com/office/drawing/2014/main" id="{EE16E14E-5072-4471-9B70-CD6C1A949EBD}"/>
              </a:ext>
            </a:extLst>
          </p:cNvPr>
          <p:cNvSpPr>
            <a:spLocks noGrp="1"/>
          </p:cNvSpPr>
          <p:nvPr>
            <p:ph type="sldNum" sz="quarter" idx="2"/>
          </p:nvPr>
        </p:nvSpPr>
        <p:spPr/>
        <p:txBody>
          <a:bodyPr/>
          <a:lstStyle/>
          <a:p>
            <a:fld id="{86CB4B4D-7CA3-9044-876B-883B54F8677D}" type="slidenum">
              <a:rPr lang="en-US" altLang="zh-TW" smtClean="0"/>
              <a:t>25</a:t>
            </a:fld>
            <a:endParaRPr lang="zh-TW" altLang="en-US"/>
          </a:p>
        </p:txBody>
      </p:sp>
    </p:spTree>
    <p:extLst>
      <p:ext uri="{BB962C8B-B14F-4D97-AF65-F5344CB8AC3E}">
        <p14:creationId xmlns:p14="http://schemas.microsoft.com/office/powerpoint/2010/main" val="2934101704"/>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陸</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相同或類似計畫說明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經濟部協助產業創新活動補助獎勵及輔導辦法</a:t>
            </a:r>
          </a:p>
        </p:txBody>
      </p:sp>
      <p:sp>
        <p:nvSpPr>
          <p:cNvPr id="24" name="矩形 23"/>
          <p:cNvSpPr/>
          <p:nvPr/>
        </p:nvSpPr>
        <p:spPr>
          <a:xfrm>
            <a:off x="1175369" y="4580250"/>
            <a:ext cx="2236510" cy="498598"/>
          </a:xfrm>
          <a:prstGeom prst="rect">
            <a:avLst/>
          </a:prstGeom>
        </p:spPr>
        <p:txBody>
          <a:bodyPr wrap="none">
            <a:spAutoFit/>
          </a:bodyPr>
          <a:lstStyle/>
          <a:p>
            <a:pPr>
              <a:lnSpc>
                <a:spcPts val="3000"/>
              </a:lnSpc>
              <a:spcAft>
                <a:spcPts val="600"/>
              </a:spcAft>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第十六條</a:t>
            </a:r>
          </a:p>
        </p:txBody>
      </p:sp>
      <p:sp>
        <p:nvSpPr>
          <p:cNvPr id="28" name="矩形 27"/>
          <p:cNvSpPr/>
          <p:nvPr/>
        </p:nvSpPr>
        <p:spPr>
          <a:xfrm>
            <a:off x="1175369" y="5314076"/>
            <a:ext cx="22579576" cy="5632311"/>
          </a:xfrm>
          <a:prstGeom prst="rect">
            <a:avLst/>
          </a:prstGeom>
        </p:spPr>
        <p:txBody>
          <a:bodyPr wrap="square">
            <a:spAutoFit/>
          </a:bodyPr>
          <a:lstStyle/>
          <a:p>
            <a:pPr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受補助人應設立補助款專戶並單獨設帳，補助款專戶所生之孳息及計畫執行結束後之結餘款，應全數交由本部或所屬機關繳交國庫。</a:t>
            </a:r>
          </a:p>
          <a:p>
            <a:pPr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本部或所屬機關</a:t>
            </a:r>
            <a:r>
              <a:rPr lang="zh-TW" altLang="en-US" sz="4000" b="1" u="sng" kern="0" dirty="0">
                <a:solidFill>
                  <a:srgbClr val="FF0000"/>
                </a:solidFill>
                <a:latin typeface="微軟正黑體" panose="020B0604030504040204" pitchFamily="34" charset="-120"/>
                <a:ea typeface="微軟正黑體" panose="020B0604030504040204" pitchFamily="34" charset="-120"/>
              </a:rPr>
              <a:t>為審查受補助人有無重複申請、經費使用情況及考核執行成效，得派員或委託公正機構前往查核有關單據、帳冊及計畫執行狀況</a:t>
            </a: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，受補助人不得拒絕。</a:t>
            </a:r>
          </a:p>
          <a:p>
            <a:pPr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受補助人對於前項之查核有答覆之義務，並應依約定時間向本部或所屬機關提出工作報告及各項經費使用明細。</a:t>
            </a:r>
          </a:p>
        </p:txBody>
      </p:sp>
      <p:sp>
        <p:nvSpPr>
          <p:cNvPr id="2" name="投影片編號版面配置區 1">
            <a:extLst>
              <a:ext uri="{FF2B5EF4-FFF2-40B4-BE49-F238E27FC236}">
                <a16:creationId xmlns:a16="http://schemas.microsoft.com/office/drawing/2014/main" id="{51A22CAF-50AC-429B-86E4-C2F26FC9FEDB}"/>
              </a:ext>
            </a:extLst>
          </p:cNvPr>
          <p:cNvSpPr>
            <a:spLocks noGrp="1"/>
          </p:cNvSpPr>
          <p:nvPr>
            <p:ph type="sldNum" sz="quarter" idx="2"/>
          </p:nvPr>
        </p:nvSpPr>
        <p:spPr/>
        <p:txBody>
          <a:bodyPr/>
          <a:lstStyle/>
          <a:p>
            <a:fld id="{86CB4B4D-7CA3-9044-876B-883B54F8677D}" type="slidenum">
              <a:rPr lang="en-US" altLang="zh-TW" smtClean="0"/>
              <a:t>26</a:t>
            </a:fld>
            <a:endParaRPr lang="zh-TW" altLang="en-US"/>
          </a:p>
        </p:txBody>
      </p:sp>
    </p:spTree>
    <p:extLst>
      <p:ext uri="{BB962C8B-B14F-4D97-AF65-F5344CB8AC3E}">
        <p14:creationId xmlns:p14="http://schemas.microsoft.com/office/powerpoint/2010/main" val="2730002508"/>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陸</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相同或類似計畫說明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經濟部協助產業創新活動補助獎勵及輔導辦法</a:t>
            </a:r>
          </a:p>
        </p:txBody>
      </p:sp>
      <p:sp>
        <p:nvSpPr>
          <p:cNvPr id="24" name="矩形 23"/>
          <p:cNvSpPr/>
          <p:nvPr/>
        </p:nvSpPr>
        <p:spPr>
          <a:xfrm>
            <a:off x="1048965" y="4198505"/>
            <a:ext cx="2236510" cy="477054"/>
          </a:xfrm>
          <a:prstGeom prst="rect">
            <a:avLst/>
          </a:prstGeom>
        </p:spPr>
        <p:txBody>
          <a:bodyPr wrap="none">
            <a:spAutoFit/>
          </a:bodyPr>
          <a:lstStyle/>
          <a:p>
            <a:pPr>
              <a:lnSpc>
                <a:spcPts val="3000"/>
              </a:lnSpc>
              <a:spcAft>
                <a:spcPts val="600"/>
              </a:spcAft>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第十九條</a:t>
            </a:r>
          </a:p>
        </p:txBody>
      </p:sp>
      <p:sp>
        <p:nvSpPr>
          <p:cNvPr id="10" name="矩形 9"/>
          <p:cNvSpPr/>
          <p:nvPr/>
        </p:nvSpPr>
        <p:spPr>
          <a:xfrm>
            <a:off x="1048965" y="4624648"/>
            <a:ext cx="22794069" cy="8289192"/>
          </a:xfrm>
          <a:prstGeom prst="rect">
            <a:avLst/>
          </a:prstGeom>
        </p:spPr>
        <p:txBody>
          <a:bodyPr wrap="square">
            <a:spAutoFit/>
          </a:bodyPr>
          <a:lstStyle/>
          <a:p>
            <a:pPr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申請人申請補助時，應向本部或所屬機關聲明下列事項</a:t>
            </a:r>
            <a:r>
              <a:rPr lang="en-US" altLang="zh-TW" sz="4000" b="1" kern="0" dirty="0">
                <a:solidFill>
                  <a:schemeClr val="tx1">
                    <a:lumMod val="95000"/>
                    <a:lumOff val="5000"/>
                  </a:schemeClr>
                </a:solidFill>
                <a:latin typeface="微軟正黑體" panose="020B0604030504040204" pitchFamily="34" charset="-120"/>
                <a:ea typeface="微軟正黑體" panose="020B0604030504040204" pitchFamily="34" charset="-120"/>
              </a:rPr>
              <a:t>:</a:t>
            </a:r>
          </a:p>
          <a:p>
            <a:pPr marL="625475" indent="-625475"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一、於五年內未曾有執行政府科技計畫之重大違約紀錄</a:t>
            </a:r>
          </a:p>
          <a:p>
            <a:pPr marL="625475" indent="-625475"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二、未有因執行政府科技計畫受停權處分而其期間尚未屆滿情事</a:t>
            </a:r>
          </a:p>
          <a:p>
            <a:pPr marL="625475" indent="-625475" algn="l">
              <a:lnSpc>
                <a:spcPct val="150000"/>
              </a:lnSpc>
            </a:pPr>
            <a:r>
              <a:rPr lang="zh-TW" altLang="en-US" sz="4000" b="1" u="sng" kern="0" dirty="0">
                <a:solidFill>
                  <a:srgbClr val="FF0000"/>
                </a:solidFill>
                <a:latin typeface="微軟正黑體" panose="020B0604030504040204" pitchFamily="34" charset="-120"/>
                <a:ea typeface="微軟正黑體" panose="020B0604030504040204" pitchFamily="34" charset="-120"/>
              </a:rPr>
              <a:t>三、就本補助案件，未依其他法令享有租稅優惠、獎勵或補助 </a:t>
            </a:r>
          </a:p>
          <a:p>
            <a:pPr marL="625475" indent="-625475"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四、於三年內無欠繳應納稅捐情事。但個人申請第四條第一項第五款或第六款規定補助者，不在此限</a:t>
            </a:r>
          </a:p>
          <a:p>
            <a:pPr marL="625475" indent="-625475" algn="l">
              <a:lnSpc>
                <a:spcPct val="150000"/>
              </a:lnSpc>
            </a:pPr>
            <a:r>
              <a:rPr lang="zh-TW" altLang="en-US" sz="4000" b="1" kern="0" dirty="0">
                <a:solidFill>
                  <a:schemeClr val="tx1">
                    <a:lumMod val="95000"/>
                    <a:lumOff val="5000"/>
                  </a:schemeClr>
                </a:solidFill>
                <a:latin typeface="微軟正黑體" panose="020B0604030504040204" pitchFamily="34" charset="-120"/>
                <a:ea typeface="微軟正黑體" panose="020B0604030504040204" pitchFamily="34" charset="-120"/>
              </a:rPr>
              <a:t>五、最近三年未有嚴重違反環境保護、勞工或食品安全衛生相關法律或身心障礙者權益保障法之相關規定且情節重大經各中央目的事業主管機關認定之情事。但於本條例施行前發生之情事，不在此限</a:t>
            </a:r>
          </a:p>
          <a:p>
            <a:pPr algn="l">
              <a:lnSpc>
                <a:spcPct val="150000"/>
              </a:lnSpc>
            </a:pPr>
            <a:r>
              <a:rPr lang="zh-TW" altLang="en-US" sz="4000" b="1" kern="0" dirty="0">
                <a:latin typeface="微軟正黑體" panose="020B0604030504040204" pitchFamily="34" charset="-120"/>
                <a:ea typeface="微軟正黑體" panose="020B0604030504040204" pitchFamily="34" charset="-120"/>
              </a:rPr>
              <a:t>申請人拒絕為前項之聲明，本部或所屬機關得不受理其申請案；</a:t>
            </a:r>
            <a:r>
              <a:rPr lang="zh-TW" altLang="en-US" sz="4000" b="1" u="sng" kern="0" dirty="0">
                <a:solidFill>
                  <a:srgbClr val="FF0000"/>
                </a:solidFill>
                <a:latin typeface="微軟正黑體" panose="020B0604030504040204" pitchFamily="34" charset="-120"/>
                <a:ea typeface="微軟正黑體" panose="020B0604030504040204" pitchFamily="34" charset="-120"/>
              </a:rPr>
              <a:t>其聲明不實經發現者，本部或所屬機關得駁回其申請，或撤銷補助、解除契約，並追回已撥付之補助款</a:t>
            </a:r>
          </a:p>
        </p:txBody>
      </p:sp>
      <p:sp>
        <p:nvSpPr>
          <p:cNvPr id="2" name="投影片編號版面配置區 1">
            <a:extLst>
              <a:ext uri="{FF2B5EF4-FFF2-40B4-BE49-F238E27FC236}">
                <a16:creationId xmlns:a16="http://schemas.microsoft.com/office/drawing/2014/main" id="{F1DB36D5-614F-4A12-AEAF-4F3EEAF44338}"/>
              </a:ext>
            </a:extLst>
          </p:cNvPr>
          <p:cNvSpPr>
            <a:spLocks noGrp="1"/>
          </p:cNvSpPr>
          <p:nvPr>
            <p:ph type="sldNum" sz="quarter" idx="2"/>
          </p:nvPr>
        </p:nvSpPr>
        <p:spPr/>
        <p:txBody>
          <a:bodyPr/>
          <a:lstStyle/>
          <a:p>
            <a:fld id="{86CB4B4D-7CA3-9044-876B-883B54F8677D}" type="slidenum">
              <a:rPr lang="en-US" altLang="zh-TW" smtClean="0"/>
              <a:t>27</a:t>
            </a:fld>
            <a:endParaRPr lang="zh-TW" altLang="en-US"/>
          </a:p>
        </p:txBody>
      </p:sp>
    </p:spTree>
    <p:extLst>
      <p:ext uri="{BB962C8B-B14F-4D97-AF65-F5344CB8AC3E}">
        <p14:creationId xmlns:p14="http://schemas.microsoft.com/office/powerpoint/2010/main" val="3237686659"/>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陸</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相同或類似計畫說明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zh-TW" altLang="en-US" sz="4800" dirty="0">
                <a:latin typeface="微軟正黑體" panose="020B0604030504040204" pitchFamily="34" charset="-120"/>
                <a:ea typeface="微軟正黑體" panose="020B0604030504040204" pitchFamily="34" charset="-120"/>
                <a:cs typeface="+mn-ea"/>
                <a:sym typeface="+mn-lt"/>
              </a:rPr>
              <a:t>重複情形一覽表</a:t>
            </a:r>
          </a:p>
        </p:txBody>
      </p:sp>
      <p:graphicFrame>
        <p:nvGraphicFramePr>
          <p:cNvPr id="11" name="表格 10"/>
          <p:cNvGraphicFramePr>
            <a:graphicFrameLocks noGrp="1"/>
          </p:cNvGraphicFramePr>
          <p:nvPr>
            <p:extLst>
              <p:ext uri="{D42A27DB-BD31-4B8C-83A1-F6EECF244321}">
                <p14:modId xmlns:p14="http://schemas.microsoft.com/office/powerpoint/2010/main" val="3001116019"/>
              </p:ext>
            </p:extLst>
          </p:nvPr>
        </p:nvGraphicFramePr>
        <p:xfrm>
          <a:off x="1724891" y="4052710"/>
          <a:ext cx="20617387" cy="8438287"/>
        </p:xfrm>
        <a:graphic>
          <a:graphicData uri="http://schemas.openxmlformats.org/drawingml/2006/table">
            <a:tbl>
              <a:tblPr firstRow="1" bandRow="1">
                <a:tableStyleId>{5C22544A-7EE6-4342-B048-85BDC9FD1C3A}</a:tableStyleId>
              </a:tblPr>
              <a:tblGrid>
                <a:gridCol w="3189906">
                  <a:extLst>
                    <a:ext uri="{9D8B030D-6E8A-4147-A177-3AD203B41FA5}">
                      <a16:colId xmlns:a16="http://schemas.microsoft.com/office/drawing/2014/main" val="20000"/>
                    </a:ext>
                  </a:extLst>
                </a:gridCol>
                <a:gridCol w="4006795">
                  <a:extLst>
                    <a:ext uri="{9D8B030D-6E8A-4147-A177-3AD203B41FA5}">
                      <a16:colId xmlns:a16="http://schemas.microsoft.com/office/drawing/2014/main" val="20001"/>
                    </a:ext>
                  </a:extLst>
                </a:gridCol>
                <a:gridCol w="13420686">
                  <a:extLst>
                    <a:ext uri="{9D8B030D-6E8A-4147-A177-3AD203B41FA5}">
                      <a16:colId xmlns:a16="http://schemas.microsoft.com/office/drawing/2014/main" val="20002"/>
                    </a:ext>
                  </a:extLst>
                </a:gridCol>
              </a:tblGrid>
              <a:tr h="866707">
                <a:tc>
                  <a:txBody>
                    <a:bodyPr/>
                    <a:lstStyle/>
                    <a:p>
                      <a:pPr algn="ctr"/>
                      <a:r>
                        <a:rPr lang="zh-TW" altLang="en-US" sz="4800" baseline="0" dirty="0">
                          <a:solidFill>
                            <a:schemeClr val="tx1">
                              <a:lumMod val="95000"/>
                              <a:lumOff val="5000"/>
                            </a:schemeClr>
                          </a:solidFill>
                          <a:latin typeface="Arial" panose="020B0604020202020204" pitchFamily="34" charset="0"/>
                          <a:ea typeface="微軟正黑體" panose="020B0604030504040204" pitchFamily="34" charset="-120"/>
                        </a:rPr>
                        <a:t>公司</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zh-TW" altLang="en-US" sz="4800" baseline="0" dirty="0">
                          <a:solidFill>
                            <a:schemeClr val="tx1">
                              <a:lumMod val="95000"/>
                              <a:lumOff val="5000"/>
                            </a:schemeClr>
                          </a:solidFill>
                          <a:latin typeface="Arial" panose="020B0604020202020204" pitchFamily="34" charset="0"/>
                          <a:ea typeface="微軟正黑體" panose="020B0604030504040204" pitchFamily="34" charset="-120"/>
                        </a:rPr>
                        <a:t>年度</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zh-TW" altLang="en-US" sz="4800" baseline="0" dirty="0">
                          <a:solidFill>
                            <a:schemeClr val="tx1">
                              <a:lumMod val="95000"/>
                              <a:lumOff val="5000"/>
                            </a:schemeClr>
                          </a:solidFill>
                          <a:latin typeface="Arial" panose="020B0604020202020204" pitchFamily="34" charset="0"/>
                          <a:ea typeface="微軟正黑體" panose="020B0604030504040204" pitchFamily="34" charset="-120"/>
                        </a:rPr>
                        <a:t>重複內容</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1054270">
                <a:tc rowSpan="3">
                  <a:txBody>
                    <a:bodyPr/>
                    <a:lstStyle/>
                    <a:p>
                      <a:pPr algn="ctr"/>
                      <a:r>
                        <a:rPr lang="zh-TW" altLang="en-US" sz="4800" b="1" baseline="0" dirty="0">
                          <a:solidFill>
                            <a:srgbClr val="293462"/>
                          </a:solidFill>
                          <a:latin typeface="Arial" panose="020B0604020202020204" pitchFamily="34" charset="0"/>
                          <a:ea typeface="微軟正黑體" panose="020B0604030504040204" pitchFamily="34" charset="-120"/>
                        </a:rPr>
                        <a:t>同公司</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algn="ct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同年度</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indent="0" algn="ct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計畫內容相同或類似</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24596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2400"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3">
                            <a:lumMod val="60000"/>
                            <a:lumOff val="40000"/>
                            <a:tint val="66000"/>
                            <a:satMod val="160000"/>
                          </a:schemeClr>
                        </a:gs>
                        <a:gs pos="50000">
                          <a:schemeClr val="accent3">
                            <a:lumMod val="60000"/>
                            <a:lumOff val="40000"/>
                            <a:tint val="44500"/>
                            <a:satMod val="160000"/>
                          </a:schemeClr>
                        </a:gs>
                        <a:gs pos="100000">
                          <a:schemeClr val="accent3">
                            <a:lumMod val="60000"/>
                            <a:lumOff val="40000"/>
                            <a:tint val="23500"/>
                            <a:satMod val="160000"/>
                          </a:schemeClr>
                        </a:gs>
                      </a:gsLst>
                      <a:lin ang="5400000" scaled="1"/>
                      <a:tileRect/>
                    </a:gradFill>
                  </a:tcPr>
                </a:tc>
                <a:tc>
                  <a:txBody>
                    <a:bodyPr/>
                    <a:lstStyle/>
                    <a:p>
                      <a:pPr marL="180000" marR="0" indent="0" algn="ctr" defTabSz="914400" rtl="0" eaLnBrk="1" fontAlgn="auto" latinLnBrk="0" hangingPunct="1">
                        <a:lnSpc>
                          <a:spcPct val="100000"/>
                        </a:lnSpc>
                        <a:spcBef>
                          <a:spcPts val="0"/>
                        </a:spcBef>
                        <a:spcAft>
                          <a:spcPts val="0"/>
                        </a:spcAft>
                        <a:buClrTx/>
                        <a:buSzTx/>
                        <a:buFontTx/>
                        <a:buNone/>
                        <a:tabLst/>
                        <a:defRPr/>
                      </a:pP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同年度</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algn="ctr"/>
                      <a:r>
                        <a:rPr lang="zh-TW" altLang="en-US" sz="4800" b="1" kern="1200" baseline="0" dirty="0">
                          <a:solidFill>
                            <a:schemeClr val="tx1">
                              <a:lumMod val="95000"/>
                              <a:lumOff val="5000"/>
                            </a:schemeClr>
                          </a:solidFill>
                          <a:latin typeface="Arial" panose="020B0604020202020204" pitchFamily="34" charset="0"/>
                          <a:ea typeface="微軟正黑體" panose="020B0604030504040204" pitchFamily="34" charset="-120"/>
                          <a:cs typeface="+mn-cs"/>
                        </a:rPr>
                        <a:t>不同</a:t>
                      </a: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計畫，但人月有重疊之情況</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05427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2400"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3">
                            <a:lumMod val="60000"/>
                            <a:lumOff val="40000"/>
                            <a:tint val="66000"/>
                            <a:satMod val="160000"/>
                          </a:schemeClr>
                        </a:gs>
                        <a:gs pos="50000">
                          <a:schemeClr val="accent3">
                            <a:lumMod val="60000"/>
                            <a:lumOff val="40000"/>
                            <a:tint val="44500"/>
                            <a:satMod val="160000"/>
                          </a:schemeClr>
                        </a:gs>
                        <a:gs pos="100000">
                          <a:schemeClr val="accent3">
                            <a:lumMod val="60000"/>
                            <a:lumOff val="40000"/>
                            <a:tint val="23500"/>
                            <a:satMod val="160000"/>
                          </a:schemeClr>
                        </a:gs>
                      </a:gsLst>
                      <a:lin ang="5400000" scaled="1"/>
                      <a:tileRect/>
                    </a:gradFill>
                  </a:tcPr>
                </a:tc>
                <a:tc>
                  <a:txBody>
                    <a:bodyPr/>
                    <a:lstStyle/>
                    <a:p>
                      <a:pPr marL="180000" algn="ct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不同年度</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marR="0" indent="0" algn="ctr" defTabSz="914400" rtl="0" eaLnBrk="1" fontAlgn="auto" latinLnBrk="0" hangingPunct="1">
                        <a:lnSpc>
                          <a:spcPct val="100000"/>
                        </a:lnSpc>
                        <a:spcBef>
                          <a:spcPts val="0"/>
                        </a:spcBef>
                        <a:spcAft>
                          <a:spcPts val="0"/>
                        </a:spcAft>
                        <a:buClrTx/>
                        <a:buSzTx/>
                        <a:buFontTx/>
                        <a:buNone/>
                        <a:tabLst/>
                        <a:defRPr/>
                      </a:pPr>
                      <a:r>
                        <a:rPr lang="zh-TW" altLang="en-US" sz="4800" b="1" kern="1200" baseline="0" dirty="0">
                          <a:solidFill>
                            <a:schemeClr val="tx1">
                              <a:lumMod val="95000"/>
                              <a:lumOff val="5000"/>
                            </a:schemeClr>
                          </a:solidFill>
                          <a:latin typeface="Arial" panose="020B0604020202020204" pitchFamily="34" charset="0"/>
                          <a:ea typeface="微軟正黑體" panose="020B0604030504040204" pitchFamily="34" charset="-120"/>
                          <a:cs typeface="+mn-cs"/>
                        </a:rPr>
                        <a:t>計畫</a:t>
                      </a: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內容相同或類似</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1054270">
                <a:tc rowSpan="3">
                  <a:txBody>
                    <a:bodyPr/>
                    <a:lstStyle/>
                    <a:p>
                      <a:pPr algn="ctr"/>
                      <a:r>
                        <a:rPr lang="zh-TW" altLang="en-US" sz="4800" b="1" baseline="0" dirty="0">
                          <a:solidFill>
                            <a:srgbClr val="293462"/>
                          </a:solidFill>
                          <a:latin typeface="Arial" panose="020B0604020202020204" pitchFamily="34" charset="0"/>
                          <a:ea typeface="微軟正黑體" panose="020B0604030504040204" pitchFamily="34" charset="-120"/>
                        </a:rPr>
                        <a:t>不同公司</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algn="ct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計畫內容相同或類似</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1054270">
                <a:tc vMerge="1">
                  <a:txBody>
                    <a:bodyPr/>
                    <a:lstStyle/>
                    <a:p>
                      <a:endParaRPr lang="zh-TW" altLang="en-US" sz="2400"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5400000" scaled="1"/>
                      <a:tileRect/>
                    </a:gradFill>
                  </a:tcPr>
                </a:tc>
                <a:tc>
                  <a:txBody>
                    <a:bodyPr/>
                    <a:lstStyle/>
                    <a:p>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algn="ct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結案報告相同</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1054270">
                <a:tc vMerge="1">
                  <a:txBody>
                    <a:bodyPr/>
                    <a:lstStyle/>
                    <a:p>
                      <a:endParaRPr lang="zh-TW" altLang="en-US" sz="2400" dirty="0">
                        <a:latin typeface="標楷體" pitchFamily="65" charset="-120"/>
                        <a:ea typeface="標楷體"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5400000" scaled="1"/>
                      <a:tileRect/>
                    </a:gradFill>
                  </a:tcPr>
                </a:tc>
                <a:tc>
                  <a:txBody>
                    <a:bodyPr/>
                    <a:lstStyle/>
                    <a:p>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a:txBody>
                    <a:bodyPr/>
                    <a:lstStyle/>
                    <a:p>
                      <a:pPr marL="180000" algn="ctr"/>
                      <a:r>
                        <a:rPr lang="zh-TW" altLang="en-US" sz="4800" b="1" baseline="0" dirty="0">
                          <a:solidFill>
                            <a:schemeClr val="tx1">
                              <a:lumMod val="95000"/>
                              <a:lumOff val="5000"/>
                            </a:schemeClr>
                          </a:solidFill>
                          <a:latin typeface="Arial" panose="020B0604020202020204" pitchFamily="34" charset="0"/>
                          <a:ea typeface="微軟正黑體" panose="020B0604030504040204" pitchFamily="34" charset="-120"/>
                        </a:rPr>
                        <a:t>檢測報告相同</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1054270">
                <a:tc gridSpan="3">
                  <a:txBody>
                    <a:bodyPr/>
                    <a:lstStyle/>
                    <a:p>
                      <a:pPr marL="185738" indent="-85725"/>
                      <a:r>
                        <a:rPr kumimoji="0" lang="zh-TW" altLang="en-US" sz="4800" b="1" kern="1200" baseline="0" dirty="0">
                          <a:solidFill>
                            <a:srgbClr val="293462"/>
                          </a:solidFill>
                          <a:latin typeface="Arial" panose="020B0604020202020204" pitchFamily="34" charset="0"/>
                          <a:ea typeface="微軟正黑體" panose="020B0604030504040204" pitchFamily="34" charset="-120"/>
                          <a:cs typeface="+mn-cs"/>
                        </a:rPr>
                        <a:t>其他</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FFFFFF"/>
                    </a:solidFill>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10007"/>
                  </a:ext>
                </a:extLst>
              </a:tr>
            </a:tbl>
          </a:graphicData>
        </a:graphic>
      </p:graphicFrame>
      <p:sp>
        <p:nvSpPr>
          <p:cNvPr id="2" name="投影片編號版面配置區 1">
            <a:extLst>
              <a:ext uri="{FF2B5EF4-FFF2-40B4-BE49-F238E27FC236}">
                <a16:creationId xmlns:a16="http://schemas.microsoft.com/office/drawing/2014/main" id="{5CD49FEF-21F6-4289-B9D9-ACD5192610C0}"/>
              </a:ext>
            </a:extLst>
          </p:cNvPr>
          <p:cNvSpPr>
            <a:spLocks noGrp="1"/>
          </p:cNvSpPr>
          <p:nvPr>
            <p:ph type="sldNum" sz="quarter" idx="2"/>
          </p:nvPr>
        </p:nvSpPr>
        <p:spPr/>
        <p:txBody>
          <a:bodyPr/>
          <a:lstStyle/>
          <a:p>
            <a:fld id="{86CB4B4D-7CA3-9044-876B-883B54F8677D}" type="slidenum">
              <a:rPr lang="en-US" altLang="zh-TW" smtClean="0"/>
              <a:t>28</a:t>
            </a:fld>
            <a:endParaRPr lang="zh-TW" altLang="en-US"/>
          </a:p>
        </p:txBody>
      </p:sp>
    </p:spTree>
    <p:extLst>
      <p:ext uri="{BB962C8B-B14F-4D97-AF65-F5344CB8AC3E}">
        <p14:creationId xmlns:p14="http://schemas.microsoft.com/office/powerpoint/2010/main" val="1385884696"/>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1EAADF8C-8CAD-4882-8332-933C1BE0C1CA}"/>
              </a:ext>
            </a:extLst>
          </p:cNvPr>
          <p:cNvSpPr/>
          <p:nvPr/>
        </p:nvSpPr>
        <p:spPr>
          <a:xfrm>
            <a:off x="0" y="5391191"/>
            <a:ext cx="24384000" cy="2933617"/>
          </a:xfrm>
          <a:prstGeom prst="rect">
            <a:avLst/>
          </a:prstGeom>
          <a:solidFill>
            <a:srgbClr val="125998"/>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zh-TW" altLang="en-US" sz="3200" b="0" i="0" u="none" strike="noStrike" cap="none" spc="0" normalizeH="0" baseline="0">
              <a:ln>
                <a:noFill/>
              </a:ln>
              <a:solidFill>
                <a:srgbClr val="FFFFFF"/>
              </a:solidFill>
              <a:effectLst/>
              <a:uFillTx/>
              <a:latin typeface="+mn-lt"/>
              <a:ea typeface="+mn-ea"/>
              <a:cs typeface="+mn-cs"/>
              <a:sym typeface="Helvetica Neue Medium"/>
            </a:endParaRPr>
          </a:p>
        </p:txBody>
      </p:sp>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3809998" y="5781545"/>
            <a:ext cx="16764001" cy="22262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r>
              <a:rPr lang="zh-TW" altLang="en-US" sz="13800" b="1" dirty="0">
                <a:solidFill>
                  <a:schemeClr val="bg1"/>
                </a:solidFill>
                <a:latin typeface="微軟正黑體" panose="020B0604030504040204" pitchFamily="34" charset="-120"/>
                <a:ea typeface="微軟正黑體" panose="020B0604030504040204" pitchFamily="34" charset="-120"/>
              </a:rPr>
              <a:t>柒</a:t>
            </a:r>
            <a:r>
              <a:rPr lang="en-US" altLang="zh-TW" sz="13800" b="1" dirty="0">
                <a:solidFill>
                  <a:schemeClr val="bg1"/>
                </a:solidFill>
                <a:latin typeface="微軟正黑體" panose="020B0604030504040204" pitchFamily="34" charset="-120"/>
                <a:ea typeface="微軟正黑體" panose="020B0604030504040204" pitchFamily="34" charset="-120"/>
              </a:rPr>
              <a:t>﹑</a:t>
            </a:r>
            <a:r>
              <a:rPr lang="zh-TW" altLang="en-US" sz="13800" b="1" dirty="0">
                <a:solidFill>
                  <a:schemeClr val="bg1"/>
                </a:solidFill>
                <a:latin typeface="微軟正黑體" panose="020B0604030504040204" pitchFamily="34" charset="-120"/>
                <a:ea typeface="微軟正黑體" panose="020B0604030504040204" pitchFamily="34" charset="-120"/>
              </a:rPr>
              <a:t>研發紀錄簿說明</a:t>
            </a:r>
            <a:endParaRPr lang="en-US" altLang="zh-TW" sz="13800" b="1" dirty="0">
              <a:solidFill>
                <a:schemeClr val="bg1"/>
              </a:solidFill>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 name="投影片編號版面配置區 1">
            <a:extLst>
              <a:ext uri="{FF2B5EF4-FFF2-40B4-BE49-F238E27FC236}">
                <a16:creationId xmlns:a16="http://schemas.microsoft.com/office/drawing/2014/main" id="{BC77A40F-C961-4C62-B0B1-021FBD93B20B}"/>
              </a:ext>
            </a:extLst>
          </p:cNvPr>
          <p:cNvSpPr>
            <a:spLocks noGrp="1"/>
          </p:cNvSpPr>
          <p:nvPr>
            <p:ph type="sldNum" sz="quarter" idx="2"/>
          </p:nvPr>
        </p:nvSpPr>
        <p:spPr/>
        <p:txBody>
          <a:bodyPr/>
          <a:lstStyle/>
          <a:p>
            <a:fld id="{86CB4B4D-7CA3-9044-876B-883B54F8677D}" type="slidenum">
              <a:rPr lang="en-US" altLang="zh-TW" smtClean="0"/>
              <a:t>29</a:t>
            </a:fld>
            <a:endParaRPr lang="zh-TW" altLang="en-US"/>
          </a:p>
        </p:txBody>
      </p:sp>
    </p:spTree>
    <p:extLst>
      <p:ext uri="{BB962C8B-B14F-4D97-AF65-F5344CB8AC3E}">
        <p14:creationId xmlns:p14="http://schemas.microsoft.com/office/powerpoint/2010/main" val="300470333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599" y="647502"/>
            <a:ext cx="11887201" cy="1333698"/>
          </a:xfrm>
          <a:prstGeom prst="rect">
            <a:avLst/>
          </a:prstGeom>
          <a:no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壹</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簽約說明會議議程</a:t>
            </a:r>
            <a:endParaRPr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graphicFrame>
        <p:nvGraphicFramePr>
          <p:cNvPr id="7" name="表格 6"/>
          <p:cNvGraphicFramePr>
            <a:graphicFrameLocks noGrp="1"/>
          </p:cNvGraphicFramePr>
          <p:nvPr>
            <p:extLst>
              <p:ext uri="{D42A27DB-BD31-4B8C-83A1-F6EECF244321}">
                <p14:modId xmlns:p14="http://schemas.microsoft.com/office/powerpoint/2010/main" val="2216911053"/>
              </p:ext>
            </p:extLst>
          </p:nvPr>
        </p:nvGraphicFramePr>
        <p:xfrm>
          <a:off x="4214283" y="2464657"/>
          <a:ext cx="16393584" cy="6969235"/>
        </p:xfrm>
        <a:graphic>
          <a:graphicData uri="http://schemas.openxmlformats.org/drawingml/2006/table">
            <a:tbl>
              <a:tblPr/>
              <a:tblGrid>
                <a:gridCol w="3961955">
                  <a:extLst>
                    <a:ext uri="{9D8B030D-6E8A-4147-A177-3AD203B41FA5}">
                      <a16:colId xmlns:a16="http://schemas.microsoft.com/office/drawing/2014/main" val="20000"/>
                    </a:ext>
                  </a:extLst>
                </a:gridCol>
                <a:gridCol w="6963866">
                  <a:extLst>
                    <a:ext uri="{9D8B030D-6E8A-4147-A177-3AD203B41FA5}">
                      <a16:colId xmlns:a16="http://schemas.microsoft.com/office/drawing/2014/main" val="20001"/>
                    </a:ext>
                  </a:extLst>
                </a:gridCol>
                <a:gridCol w="5467763">
                  <a:extLst>
                    <a:ext uri="{9D8B030D-6E8A-4147-A177-3AD203B41FA5}">
                      <a16:colId xmlns:a16="http://schemas.microsoft.com/office/drawing/2014/main" val="20002"/>
                    </a:ext>
                  </a:extLst>
                </a:gridCol>
              </a:tblGrid>
              <a:tr h="1393847">
                <a:tc>
                  <a:txBody>
                    <a:bodyPr/>
                    <a:lstStyle>
                      <a:lvl1pPr defTabSz="842963">
                        <a:spcBef>
                          <a:spcPct val="20000"/>
                        </a:spcBef>
                        <a:buClr>
                          <a:srgbClr val="FF0066"/>
                        </a:buClr>
                        <a:buSzPct val="75000"/>
                        <a:buFont typeface="Wingdings" panose="05000000000000000000" pitchFamily="2" charset="2"/>
                        <a:tabLst>
                          <a:tab pos="1371600" algn="l"/>
                        </a:tabLst>
                        <a:defRPr kumimoji="1" sz="2500">
                          <a:solidFill>
                            <a:srgbClr val="FF0066"/>
                          </a:solidFill>
                          <a:latin typeface="標楷體" panose="03000509000000000000" pitchFamily="65" charset="-120"/>
                          <a:ea typeface="標楷體" panose="03000509000000000000" pitchFamily="65" charset="-120"/>
                        </a:defRPr>
                      </a:lvl1pPr>
                      <a:lvl2pPr marL="742950" indent="-285750" defTabSz="842963">
                        <a:spcBef>
                          <a:spcPct val="20000"/>
                        </a:spcBef>
                        <a:buClr>
                          <a:srgbClr val="996600"/>
                        </a:buClr>
                        <a:buSzPct val="75000"/>
                        <a:buFont typeface="Monotype Sorts"/>
                        <a:tabLst>
                          <a:tab pos="1371600" algn="l"/>
                        </a:tabLst>
                        <a:defRPr kumimoji="1" sz="2100">
                          <a:solidFill>
                            <a:srgbClr val="996600"/>
                          </a:solidFill>
                          <a:latin typeface="標楷體" panose="03000509000000000000" pitchFamily="65" charset="-120"/>
                          <a:ea typeface="標楷體" panose="03000509000000000000" pitchFamily="65" charset="-120"/>
                        </a:defRPr>
                      </a:lvl2pPr>
                      <a:lvl3pPr marL="1143000" indent="-228600" defTabSz="842963">
                        <a:spcBef>
                          <a:spcPct val="20000"/>
                        </a:spcBef>
                        <a:buClr>
                          <a:schemeClr val="hlink"/>
                        </a:buClr>
                        <a:buSzPct val="65000"/>
                        <a:buFont typeface="Monotype Sorts"/>
                        <a:tabLst>
                          <a:tab pos="1371600" algn="l"/>
                        </a:tabLst>
                        <a:defRPr kumimoji="1" sz="2000">
                          <a:solidFill>
                            <a:schemeClr val="tx1"/>
                          </a:solidFill>
                          <a:latin typeface="標楷體" panose="03000509000000000000" pitchFamily="65" charset="-120"/>
                          <a:ea typeface="標楷體" panose="03000509000000000000" pitchFamily="65" charset="-120"/>
                        </a:defRPr>
                      </a:lvl3pPr>
                      <a:lvl4pPr marL="1600200" indent="-228600" defTabSz="842963">
                        <a:spcBef>
                          <a:spcPct val="20000"/>
                        </a:spcBef>
                        <a:buClr>
                          <a:schemeClr val="hlink"/>
                        </a:buClr>
                        <a:buSzPct val="65000"/>
                        <a:buFont typeface="Monotype Sorts"/>
                        <a:tabLst>
                          <a:tab pos="1371600" algn="l"/>
                        </a:tabLst>
                        <a:defRPr kumimoji="1" sz="1600">
                          <a:solidFill>
                            <a:schemeClr val="tx1"/>
                          </a:solidFill>
                          <a:latin typeface="標楷體" panose="03000509000000000000" pitchFamily="65" charset="-120"/>
                          <a:ea typeface="標楷體" panose="03000509000000000000" pitchFamily="65" charset="-120"/>
                        </a:defRPr>
                      </a:lvl4pPr>
                      <a:lvl5pPr marL="2057400" indent="-228600" defTabSz="842963">
                        <a:spcBef>
                          <a:spcPct val="20000"/>
                        </a:spcBef>
                        <a:buClr>
                          <a:schemeClr val="hlink"/>
                        </a:buClr>
                        <a:buSzPct val="65000"/>
                        <a:buFont typeface="Monotype Sorts"/>
                        <a:tabLst>
                          <a:tab pos="1371600" algn="l"/>
                        </a:tabLst>
                        <a:defRPr kumimoji="1" sz="1600">
                          <a:solidFill>
                            <a:schemeClr val="tx1"/>
                          </a:solidFill>
                          <a:latin typeface="標楷體" panose="03000509000000000000" pitchFamily="65" charset="-120"/>
                          <a:ea typeface="標楷體" panose="03000509000000000000" pitchFamily="65" charset="-120"/>
                        </a:defRPr>
                      </a:lvl5pPr>
                      <a:lvl6pPr marL="2514600" indent="-228600" defTabSz="842963" eaLnBrk="0" fontAlgn="base" hangingPunct="0">
                        <a:spcBef>
                          <a:spcPct val="20000"/>
                        </a:spcBef>
                        <a:spcAft>
                          <a:spcPct val="0"/>
                        </a:spcAft>
                        <a:buClr>
                          <a:schemeClr val="hlink"/>
                        </a:buClr>
                        <a:buSzPct val="65000"/>
                        <a:buFont typeface="Monotype Sorts"/>
                        <a:tabLst>
                          <a:tab pos="1371600" algn="l"/>
                        </a:tabLst>
                        <a:defRPr kumimoji="1" sz="1600">
                          <a:solidFill>
                            <a:schemeClr val="tx1"/>
                          </a:solidFill>
                          <a:latin typeface="標楷體" panose="03000509000000000000" pitchFamily="65" charset="-120"/>
                          <a:ea typeface="標楷體" panose="03000509000000000000" pitchFamily="65" charset="-120"/>
                        </a:defRPr>
                      </a:lvl6pPr>
                      <a:lvl7pPr marL="2971800" indent="-228600" defTabSz="842963" eaLnBrk="0" fontAlgn="base" hangingPunct="0">
                        <a:spcBef>
                          <a:spcPct val="20000"/>
                        </a:spcBef>
                        <a:spcAft>
                          <a:spcPct val="0"/>
                        </a:spcAft>
                        <a:buClr>
                          <a:schemeClr val="hlink"/>
                        </a:buClr>
                        <a:buSzPct val="65000"/>
                        <a:buFont typeface="Monotype Sorts"/>
                        <a:tabLst>
                          <a:tab pos="1371600" algn="l"/>
                        </a:tabLst>
                        <a:defRPr kumimoji="1" sz="1600">
                          <a:solidFill>
                            <a:schemeClr val="tx1"/>
                          </a:solidFill>
                          <a:latin typeface="標楷體" panose="03000509000000000000" pitchFamily="65" charset="-120"/>
                          <a:ea typeface="標楷體" panose="03000509000000000000" pitchFamily="65" charset="-120"/>
                        </a:defRPr>
                      </a:lvl7pPr>
                      <a:lvl8pPr marL="3429000" indent="-228600" defTabSz="842963" eaLnBrk="0" fontAlgn="base" hangingPunct="0">
                        <a:spcBef>
                          <a:spcPct val="20000"/>
                        </a:spcBef>
                        <a:spcAft>
                          <a:spcPct val="0"/>
                        </a:spcAft>
                        <a:buClr>
                          <a:schemeClr val="hlink"/>
                        </a:buClr>
                        <a:buSzPct val="65000"/>
                        <a:buFont typeface="Monotype Sorts"/>
                        <a:tabLst>
                          <a:tab pos="1371600" algn="l"/>
                        </a:tabLst>
                        <a:defRPr kumimoji="1" sz="1600">
                          <a:solidFill>
                            <a:schemeClr val="tx1"/>
                          </a:solidFill>
                          <a:latin typeface="標楷體" panose="03000509000000000000" pitchFamily="65" charset="-120"/>
                          <a:ea typeface="標楷體" panose="03000509000000000000" pitchFamily="65" charset="-120"/>
                        </a:defRPr>
                      </a:lvl8pPr>
                      <a:lvl9pPr marL="3886200" indent="-228600" defTabSz="842963" eaLnBrk="0" fontAlgn="base" hangingPunct="0">
                        <a:spcBef>
                          <a:spcPct val="20000"/>
                        </a:spcBef>
                        <a:spcAft>
                          <a:spcPct val="0"/>
                        </a:spcAft>
                        <a:buClr>
                          <a:schemeClr val="hlink"/>
                        </a:buClr>
                        <a:buSzPct val="65000"/>
                        <a:buFont typeface="Monotype Sorts"/>
                        <a:tabLst>
                          <a:tab pos="1371600" algn="l"/>
                        </a:tabLst>
                        <a:defRPr kumimoji="1" sz="1600">
                          <a:solidFill>
                            <a:schemeClr val="tx1"/>
                          </a:solidFill>
                          <a:latin typeface="標楷體" panose="03000509000000000000" pitchFamily="65" charset="-120"/>
                          <a:ea typeface="標楷體" panose="03000509000000000000" pitchFamily="65" charset="-120"/>
                        </a:defRPr>
                      </a:lvl9pPr>
                    </a:lstStyle>
                    <a:p>
                      <a:pPr marL="0" marR="0" lvl="0" indent="0" algn="ctr" defTabSz="842963" rtl="0" eaLnBrk="1" fontAlgn="base" latinLnBrk="0" hangingPunct="1">
                        <a:lnSpc>
                          <a:spcPct val="100000"/>
                        </a:lnSpc>
                        <a:spcBef>
                          <a:spcPct val="0"/>
                        </a:spcBef>
                        <a:spcAft>
                          <a:spcPct val="0"/>
                        </a:spcAft>
                        <a:buClrTx/>
                        <a:buSzTx/>
                        <a:buFontTx/>
                        <a:buNone/>
                        <a:tabLst>
                          <a:tab pos="1371600" algn="l"/>
                        </a:tabLst>
                      </a:pPr>
                      <a:r>
                        <a:rPr kumimoji="0" lang="zh-TW"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時</a:t>
                      </a:r>
                      <a:r>
                        <a:rPr kumimoji="0" lang="en-US"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  </a:t>
                      </a:r>
                      <a:r>
                        <a:rPr kumimoji="0" lang="zh-TW"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間</a:t>
                      </a:r>
                      <a:endParaRPr kumimoji="0" lang="zh-TW" altLang="zh-TW" sz="3600" b="0"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6343" marR="16343" marT="0" marB="0" anchor="ctr" horzOverflow="overflow">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189286"/>
                    </a:solidFill>
                  </a:tcPr>
                </a:tc>
                <a:tc>
                  <a:txBody>
                    <a:bodyPr/>
                    <a:lstStyle>
                      <a:lvl1pPr defTabSz="842963">
                        <a:spcBef>
                          <a:spcPct val="20000"/>
                        </a:spcBef>
                        <a:buClr>
                          <a:srgbClr val="FF0066"/>
                        </a:buClr>
                        <a:buSzPct val="75000"/>
                        <a:buFont typeface="Wingdings" panose="05000000000000000000" pitchFamily="2" charset="2"/>
                        <a:defRPr kumimoji="1" sz="2500">
                          <a:solidFill>
                            <a:srgbClr val="FF0066"/>
                          </a:solidFill>
                          <a:latin typeface="標楷體" panose="03000509000000000000" pitchFamily="65" charset="-120"/>
                          <a:ea typeface="標楷體" panose="03000509000000000000" pitchFamily="65" charset="-120"/>
                        </a:defRPr>
                      </a:lvl1pPr>
                      <a:lvl2pPr marL="742950" indent="-285750" defTabSz="842963">
                        <a:spcBef>
                          <a:spcPct val="20000"/>
                        </a:spcBef>
                        <a:buClr>
                          <a:srgbClr val="996600"/>
                        </a:buClr>
                        <a:buSzPct val="75000"/>
                        <a:buFont typeface="Monotype Sorts"/>
                        <a:defRPr kumimoji="1" sz="2100">
                          <a:solidFill>
                            <a:srgbClr val="996600"/>
                          </a:solidFill>
                          <a:latin typeface="標楷體" panose="03000509000000000000" pitchFamily="65" charset="-120"/>
                          <a:ea typeface="標楷體" panose="03000509000000000000" pitchFamily="65" charset="-120"/>
                        </a:defRPr>
                      </a:lvl2pPr>
                      <a:lvl3pPr marL="1143000" indent="-228600" defTabSz="842963">
                        <a:spcBef>
                          <a:spcPct val="20000"/>
                        </a:spcBef>
                        <a:buClr>
                          <a:schemeClr val="hlink"/>
                        </a:buClr>
                        <a:buSzPct val="65000"/>
                        <a:buFont typeface="Monotype Sorts"/>
                        <a:defRPr kumimoji="1" sz="2000">
                          <a:solidFill>
                            <a:schemeClr val="tx1"/>
                          </a:solidFill>
                          <a:latin typeface="標楷體" panose="03000509000000000000" pitchFamily="65" charset="-120"/>
                          <a:ea typeface="標楷體" panose="03000509000000000000" pitchFamily="65" charset="-120"/>
                        </a:defRPr>
                      </a:lvl3pPr>
                      <a:lvl4pPr marL="1600200" indent="-228600" defTabSz="842963">
                        <a:spcBef>
                          <a:spcPct val="20000"/>
                        </a:spcBef>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4pPr>
                      <a:lvl5pPr marL="2057400" indent="-228600" defTabSz="842963">
                        <a:spcBef>
                          <a:spcPct val="20000"/>
                        </a:spcBef>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5pPr>
                      <a:lvl6pPr marL="25146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6pPr>
                      <a:lvl7pPr marL="29718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7pPr>
                      <a:lvl8pPr marL="34290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8pPr>
                      <a:lvl9pPr marL="38862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9pPr>
                    </a:lstStyle>
                    <a:p>
                      <a:pPr marL="0" marR="0" lvl="0" indent="0" algn="ctr" defTabSz="842963" rtl="0" eaLnBrk="1" fontAlgn="base" latinLnBrk="0" hangingPunct="1">
                        <a:lnSpc>
                          <a:spcPct val="100000"/>
                        </a:lnSpc>
                        <a:spcBef>
                          <a:spcPct val="0"/>
                        </a:spcBef>
                        <a:spcAft>
                          <a:spcPct val="0"/>
                        </a:spcAft>
                        <a:buClrTx/>
                        <a:buSzTx/>
                        <a:buFontTx/>
                        <a:buNone/>
                        <a:tabLst/>
                      </a:pPr>
                      <a:r>
                        <a:rPr kumimoji="0" lang="zh-TW"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內</a:t>
                      </a:r>
                      <a:r>
                        <a:rPr kumimoji="0" lang="en-US"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  </a:t>
                      </a:r>
                      <a:r>
                        <a:rPr kumimoji="0" lang="zh-TW"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容</a:t>
                      </a:r>
                      <a:endParaRPr kumimoji="0" lang="zh-TW" altLang="zh-TW" sz="3600" b="0"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6343" marR="1634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189286"/>
                    </a:solidFill>
                  </a:tcPr>
                </a:tc>
                <a:tc>
                  <a:txBody>
                    <a:bodyPr/>
                    <a:lstStyle>
                      <a:lvl1pPr defTabSz="842963">
                        <a:spcBef>
                          <a:spcPct val="20000"/>
                        </a:spcBef>
                        <a:buClr>
                          <a:srgbClr val="FF0066"/>
                        </a:buClr>
                        <a:buSzPct val="75000"/>
                        <a:buFont typeface="Wingdings" panose="05000000000000000000" pitchFamily="2" charset="2"/>
                        <a:defRPr kumimoji="1" sz="2500">
                          <a:solidFill>
                            <a:srgbClr val="FF0066"/>
                          </a:solidFill>
                          <a:latin typeface="標楷體" panose="03000509000000000000" pitchFamily="65" charset="-120"/>
                          <a:ea typeface="標楷體" panose="03000509000000000000" pitchFamily="65" charset="-120"/>
                        </a:defRPr>
                      </a:lvl1pPr>
                      <a:lvl2pPr marL="742950" indent="-285750" defTabSz="842963">
                        <a:spcBef>
                          <a:spcPct val="20000"/>
                        </a:spcBef>
                        <a:buClr>
                          <a:srgbClr val="996600"/>
                        </a:buClr>
                        <a:buSzPct val="75000"/>
                        <a:buFont typeface="Monotype Sorts"/>
                        <a:defRPr kumimoji="1" sz="2100">
                          <a:solidFill>
                            <a:srgbClr val="996600"/>
                          </a:solidFill>
                          <a:latin typeface="標楷體" panose="03000509000000000000" pitchFamily="65" charset="-120"/>
                          <a:ea typeface="標楷體" panose="03000509000000000000" pitchFamily="65" charset="-120"/>
                        </a:defRPr>
                      </a:lvl2pPr>
                      <a:lvl3pPr marL="1143000" indent="-228600" defTabSz="842963">
                        <a:spcBef>
                          <a:spcPct val="20000"/>
                        </a:spcBef>
                        <a:buClr>
                          <a:schemeClr val="hlink"/>
                        </a:buClr>
                        <a:buSzPct val="65000"/>
                        <a:buFont typeface="Monotype Sorts"/>
                        <a:defRPr kumimoji="1" sz="2000">
                          <a:solidFill>
                            <a:schemeClr val="tx1"/>
                          </a:solidFill>
                          <a:latin typeface="標楷體" panose="03000509000000000000" pitchFamily="65" charset="-120"/>
                          <a:ea typeface="標楷體" panose="03000509000000000000" pitchFamily="65" charset="-120"/>
                        </a:defRPr>
                      </a:lvl3pPr>
                      <a:lvl4pPr marL="1600200" indent="-228600" defTabSz="842963">
                        <a:spcBef>
                          <a:spcPct val="20000"/>
                        </a:spcBef>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4pPr>
                      <a:lvl5pPr marL="2057400" indent="-228600" defTabSz="842963">
                        <a:spcBef>
                          <a:spcPct val="20000"/>
                        </a:spcBef>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5pPr>
                      <a:lvl6pPr marL="25146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6pPr>
                      <a:lvl7pPr marL="29718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7pPr>
                      <a:lvl8pPr marL="34290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8pPr>
                      <a:lvl9pPr marL="3886200" indent="-228600" defTabSz="842963" eaLnBrk="0" fontAlgn="base" hangingPunct="0">
                        <a:spcBef>
                          <a:spcPct val="20000"/>
                        </a:spcBef>
                        <a:spcAft>
                          <a:spcPct val="0"/>
                        </a:spcAft>
                        <a:buClr>
                          <a:schemeClr val="hlink"/>
                        </a:buClr>
                        <a:buSzPct val="65000"/>
                        <a:buFont typeface="Monotype Sorts"/>
                        <a:defRPr kumimoji="1" sz="1600">
                          <a:solidFill>
                            <a:schemeClr val="tx1"/>
                          </a:solidFill>
                          <a:latin typeface="標楷體" panose="03000509000000000000" pitchFamily="65" charset="-120"/>
                          <a:ea typeface="標楷體" panose="03000509000000000000" pitchFamily="65" charset="-120"/>
                        </a:defRPr>
                      </a:lvl9pPr>
                    </a:lstStyle>
                    <a:p>
                      <a:pPr marL="0" marR="0" lvl="0" indent="0" algn="ctr" defTabSz="842963" rtl="0" eaLnBrk="1" fontAlgn="base" latinLnBrk="0" hangingPunct="1">
                        <a:lnSpc>
                          <a:spcPct val="100000"/>
                        </a:lnSpc>
                        <a:spcBef>
                          <a:spcPct val="0"/>
                        </a:spcBef>
                        <a:spcAft>
                          <a:spcPct val="0"/>
                        </a:spcAft>
                        <a:buClrTx/>
                        <a:buSzTx/>
                        <a:buFontTx/>
                        <a:buNone/>
                        <a:tabLst/>
                      </a:pPr>
                      <a:r>
                        <a:rPr kumimoji="0" lang="zh-TW" altLang="en-US"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rPr>
                        <a:t>主持人</a:t>
                      </a:r>
                      <a:endParaRPr kumimoji="0" lang="zh-TW" altLang="zh-TW" sz="3600" b="1" i="0" u="none" strike="noStrike" cap="none" normalizeH="0" baseline="0" dirty="0">
                        <a:ln>
                          <a:noFill/>
                        </a:ln>
                        <a:solidFill>
                          <a:schemeClr val="bg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16343" marR="1634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189286"/>
                    </a:solidFill>
                  </a:tcPr>
                </a:tc>
                <a:extLst>
                  <a:ext uri="{0D108BD9-81ED-4DB2-BD59-A6C34878D82A}">
                    <a16:rowId xmlns:a16="http://schemas.microsoft.com/office/drawing/2014/main" val="10000"/>
                  </a:ext>
                </a:extLst>
              </a:tr>
              <a:tr h="1393847">
                <a:tc>
                  <a:txBody>
                    <a:bodyPr/>
                    <a:lstStyle/>
                    <a:p>
                      <a:pPr algn="ctr">
                        <a:spcAft>
                          <a:spcPts val="0"/>
                        </a:spcAft>
                      </a:pPr>
                      <a:r>
                        <a:rPr kumimoji="0" lang="en-US" sz="3600" b="1" i="0" u="none" strike="noStrike" cap="none" spc="0" normalizeH="0" baseline="0" dirty="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09:30</a:t>
                      </a:r>
                      <a:r>
                        <a:rPr kumimoji="0" lang="zh-TW" sz="3600" b="1" i="0" u="none" strike="noStrike" cap="none" spc="0" normalizeH="0" baseline="0" dirty="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a:t>
                      </a:r>
                      <a:r>
                        <a:rPr kumimoji="0" lang="en-US" sz="3600" b="1" i="0" u="none" strike="noStrike" cap="none" spc="0" normalizeH="0" baseline="0" dirty="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10:35</a:t>
                      </a:r>
                      <a:endParaRPr kumimoji="0" lang="zh-TW" sz="3600" b="1" i="0" u="none" strike="noStrike" cap="none" spc="0" normalizeH="0" baseline="0" dirty="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just">
                        <a:spcAft>
                          <a:spcPts val="0"/>
                        </a:spcAft>
                      </a:pPr>
                      <a:r>
                        <a:rPr kumimoji="0" lang="zh-TW"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致詞</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kumimoji="0" lang="en-US"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5</a:t>
                      </a:r>
                      <a:r>
                        <a:rPr kumimoji="0" lang="zh-TW"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分鐘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93847">
                <a:tc>
                  <a:txBody>
                    <a:bodyPr/>
                    <a:lstStyle/>
                    <a:p>
                      <a:pPr algn="ctr">
                        <a:spcAft>
                          <a:spcPts val="0"/>
                        </a:spcAft>
                      </a:pPr>
                      <a:r>
                        <a:rPr kumimoji="0" lang="en-US"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09:35</a:t>
                      </a:r>
                      <a:r>
                        <a:rPr kumimoji="0" lang="zh-TW"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a:t>
                      </a:r>
                      <a:r>
                        <a:rPr kumimoji="0" lang="en-US"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10:10</a:t>
                      </a:r>
                      <a:endParaRPr kumimoji="0" lang="zh-TW"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spcAft>
                          <a:spcPts val="0"/>
                        </a:spcAft>
                      </a:pPr>
                      <a:r>
                        <a:rPr kumimoji="0" lang="zh-TW" sz="3600" b="1" i="0" u="none" strike="noStrike" cap="none" spc="0" normalizeH="0" baseline="0" dirty="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簽約說明</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en-US"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35</a:t>
                      </a:r>
                      <a:r>
                        <a:rPr kumimoji="0" lang="zh-TW"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分鐘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393847">
                <a:tc>
                  <a:txBody>
                    <a:bodyPr/>
                    <a:lstStyle/>
                    <a:p>
                      <a:pPr algn="ctr">
                        <a:spcAft>
                          <a:spcPts val="0"/>
                        </a:spcAft>
                      </a:pPr>
                      <a:r>
                        <a:rPr kumimoji="0" lang="en-US"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10:10</a:t>
                      </a:r>
                      <a:r>
                        <a:rPr kumimoji="0" lang="zh-TW"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a:t>
                      </a:r>
                      <a:r>
                        <a:rPr kumimoji="0" lang="en-US"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11:00</a:t>
                      </a:r>
                      <a:endParaRPr kumimoji="0" lang="zh-TW"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spcAft>
                          <a:spcPts val="0"/>
                        </a:spcAft>
                      </a:pPr>
                      <a:r>
                        <a:rPr kumimoji="0" lang="zh-TW" sz="3600" b="1" i="0" u="none" strike="noStrike" cap="none" spc="0" normalizeH="0" baseline="0" dirty="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會計作業查核說明</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en-US"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50</a:t>
                      </a:r>
                      <a:r>
                        <a:rPr kumimoji="0" lang="zh-TW"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分鐘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393847">
                <a:tc>
                  <a:txBody>
                    <a:bodyPr/>
                    <a:lstStyle/>
                    <a:p>
                      <a:pPr algn="ctr">
                        <a:spcAft>
                          <a:spcPts val="0"/>
                        </a:spcAft>
                      </a:pPr>
                      <a:r>
                        <a:rPr kumimoji="0" lang="en-US"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11:00</a:t>
                      </a:r>
                      <a:r>
                        <a:rPr kumimoji="0" lang="zh-TW"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a:t>
                      </a:r>
                      <a:r>
                        <a:rPr kumimoji="0" lang="en-US"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11:30</a:t>
                      </a:r>
                      <a:endParaRPr kumimoji="0" lang="zh-TW" sz="3600" b="1" i="0" u="none" strike="noStrike" cap="none" spc="0" normalizeH="0" baseline="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just">
                        <a:spcAft>
                          <a:spcPts val="0"/>
                        </a:spcAft>
                      </a:pPr>
                      <a:r>
                        <a:rPr kumimoji="0" lang="en-US" sz="3600" b="1" i="0" u="none" strike="noStrike" cap="none" spc="0" normalizeH="0" baseline="0" dirty="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Q &amp; A</a:t>
                      </a:r>
                      <a:r>
                        <a:rPr kumimoji="0" lang="zh-TW" sz="3600" b="1" i="0" u="none" strike="noStrike" cap="none" spc="0" normalizeH="0" baseline="0" dirty="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時間</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a:spcAft>
                          <a:spcPts val="0"/>
                        </a:spcAft>
                      </a:pPr>
                      <a:r>
                        <a:rPr kumimoji="0" lang="en-US" sz="3600" b="1" i="0" u="none" strike="noStrike" cap="none" spc="0" normalizeH="0" baseline="0" dirty="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30</a:t>
                      </a:r>
                      <a:r>
                        <a:rPr kumimoji="0" lang="zh-TW" sz="3600" b="1" i="0" u="none" strike="noStrike" cap="none" spc="0" normalizeH="0" baseline="0" dirty="0">
                          <a:ln>
                            <a:noFill/>
                          </a:ln>
                          <a:solidFill>
                            <a:srgbClr val="000000"/>
                          </a:solidFill>
                          <a:effectLst/>
                          <a:uFillTx/>
                          <a:latin typeface="Times New Roman" panose="02020603050405020304" pitchFamily="18" charset="0"/>
                          <a:ea typeface="微軟正黑體" panose="020B0604030504040204" pitchFamily="34" charset="-120"/>
                          <a:cs typeface="Times New Roman" panose="02020603050405020304" pitchFamily="18" charset="0"/>
                          <a:sym typeface="Helvetica Neue"/>
                        </a:rPr>
                        <a:t>分鐘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8" name="矩形 7"/>
          <p:cNvSpPr/>
          <p:nvPr/>
        </p:nvSpPr>
        <p:spPr>
          <a:xfrm>
            <a:off x="2919939" y="9986150"/>
            <a:ext cx="19245794" cy="1754326"/>
          </a:xfrm>
          <a:prstGeom prst="rect">
            <a:avLst/>
          </a:prstGeom>
        </p:spPr>
        <p:txBody>
          <a:bodyPr wrap="square">
            <a:spAutoFit/>
          </a:bodyPr>
          <a:lstStyle/>
          <a:p>
            <a:pPr marL="571500" indent="-571500" algn="l">
              <a:buFont typeface="Wingdings" panose="05000000000000000000" pitchFamily="2" charset="2"/>
              <a:buChar char="u"/>
            </a:pPr>
            <a:r>
              <a:rPr lang="zh-TW" altLang="en-US" sz="3600" dirty="0">
                <a:latin typeface="Times New Roman" panose="02020603050405020304" pitchFamily="18" charset="0"/>
                <a:ea typeface="微軟正黑體" panose="020B0604030504040204" pitchFamily="34" charset="-120"/>
                <a:cs typeface="Times New Roman" panose="02020603050405020304" pitchFamily="18" charset="0"/>
              </a:rPr>
              <a:t>請各公司</a:t>
            </a:r>
            <a:r>
              <a:rPr lang="zh-TW" altLang="en-US" sz="3600" b="1" u="sng"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以公司中文名稱登入</a:t>
            </a:r>
            <a:r>
              <a:rPr lang="zh-TW" altLang="en-US" sz="3600" dirty="0">
                <a:latin typeface="Times New Roman" panose="02020603050405020304" pitchFamily="18" charset="0"/>
                <a:ea typeface="微軟正黑體" panose="020B0604030504040204" pitchFamily="34" charset="-120"/>
                <a:cs typeface="Times New Roman" panose="02020603050405020304" pitchFamily="18" charset="0"/>
              </a:rPr>
              <a:t>，以便核對身份</a:t>
            </a:r>
            <a:endParaRPr lang="en-US" altLang="zh-TW" sz="3600" dirty="0">
              <a:latin typeface="Times New Roman" panose="02020603050405020304" pitchFamily="18" charset="0"/>
              <a:ea typeface="微軟正黑體" panose="020B0604030504040204" pitchFamily="34" charset="-120"/>
              <a:cs typeface="Times New Roman" panose="02020603050405020304" pitchFamily="18" charset="0"/>
            </a:endParaRPr>
          </a:p>
          <a:p>
            <a:pPr marL="571500" indent="-571500" algn="l">
              <a:buFont typeface="Wingdings" panose="05000000000000000000" pitchFamily="2" charset="2"/>
              <a:buChar char="u"/>
            </a:pPr>
            <a:r>
              <a:rPr lang="zh-TW" altLang="en-US" sz="3600" dirty="0">
                <a:latin typeface="Times New Roman" panose="02020603050405020304" pitchFamily="18" charset="0"/>
                <a:ea typeface="微軟正黑體" panose="020B0604030504040204" pitchFamily="34" charset="-120"/>
                <a:cs typeface="Times New Roman" panose="02020603050405020304" pitchFamily="18" charset="0"/>
              </a:rPr>
              <a:t>為避免聲音干擾，講者開始簡報後，辦公室將關閉各公司麥克風功能，若有</a:t>
            </a:r>
            <a:r>
              <a:rPr lang="zh-TW" altLang="en-US" sz="3600" b="1" u="sng"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問題</a:t>
            </a:r>
            <a:r>
              <a:rPr lang="zh-TW" altLang="en-US" sz="3600" dirty="0">
                <a:latin typeface="Times New Roman" panose="02020603050405020304" pitchFamily="18" charset="0"/>
                <a:ea typeface="微軟正黑體" panose="020B0604030504040204" pitchFamily="34" charset="-120"/>
                <a:cs typeface="Times New Roman" panose="02020603050405020304" pitchFamily="18" charset="0"/>
              </a:rPr>
              <a:t>可先於訊息欄提出，辦公室將於</a:t>
            </a:r>
            <a:r>
              <a:rPr lang="en-US" altLang="zh-TW" sz="3600" b="1" u="sng"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QA</a:t>
            </a:r>
            <a:r>
              <a:rPr lang="zh-TW" altLang="en-US" sz="3600" b="1" u="sng"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交流時間統一回復</a:t>
            </a:r>
            <a:endParaRPr lang="zh-TW" altLang="en-US" sz="36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 name="投影片編號版面配置區 1">
            <a:extLst>
              <a:ext uri="{FF2B5EF4-FFF2-40B4-BE49-F238E27FC236}">
                <a16:creationId xmlns:a16="http://schemas.microsoft.com/office/drawing/2014/main" id="{6F360586-0D7B-461B-A66A-DC9DC5783354}"/>
              </a:ext>
            </a:extLst>
          </p:cNvPr>
          <p:cNvSpPr>
            <a:spLocks noGrp="1"/>
          </p:cNvSpPr>
          <p:nvPr>
            <p:ph type="sldNum" sz="quarter" idx="2"/>
          </p:nvPr>
        </p:nvSpPr>
        <p:spPr>
          <a:xfrm>
            <a:off x="23537064" y="12640397"/>
            <a:ext cx="453238" cy="461059"/>
          </a:xfrm>
        </p:spPr>
        <p:txBody>
          <a:bodyPr/>
          <a:lstStyle/>
          <a:p>
            <a:fld id="{86CB4B4D-7CA3-9044-876B-883B54F8677D}" type="slidenum">
              <a:rPr lang="en-US" altLang="zh-TW" smtClean="0"/>
              <a:t>3</a:t>
            </a:fld>
            <a:endParaRPr lang="zh-TW" altLang="en-US"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一</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研究目的與填寫人員</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內容版面配置區 2">
            <a:extLst>
              <a:ext uri="{FF2B5EF4-FFF2-40B4-BE49-F238E27FC236}">
                <a16:creationId xmlns:a16="http://schemas.microsoft.com/office/drawing/2014/main" id="{B756A5BA-D4A6-4B9A-9DBC-B23AAA1D1A77}"/>
              </a:ext>
            </a:extLst>
          </p:cNvPr>
          <p:cNvSpPr txBox="1">
            <a:spLocks/>
          </p:cNvSpPr>
          <p:nvPr/>
        </p:nvSpPr>
        <p:spPr>
          <a:xfrm>
            <a:off x="1425067" y="5937926"/>
            <a:ext cx="21770836" cy="2108275"/>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20000"/>
              </a:lnSpc>
            </a:pPr>
            <a:r>
              <a:rPr lang="zh-TW" altLang="en-US" sz="5200" dirty="0">
                <a:solidFill>
                  <a:srgbClr val="FF0000"/>
                </a:solidFill>
                <a:latin typeface="微軟正黑體" panose="020B0604030504040204" pitchFamily="34" charset="-120"/>
                <a:ea typeface="微軟正黑體" panose="020B0604030504040204" pitchFamily="34" charset="-120"/>
              </a:rPr>
              <a:t>研發目的：</a:t>
            </a:r>
            <a:r>
              <a:rPr lang="zh-TW" altLang="en-US" sz="5200" dirty="0">
                <a:latin typeface="微軟正黑體" panose="020B0604030504040204" pitchFamily="34" charset="-120"/>
                <a:ea typeface="微軟正黑體" panose="020B0604030504040204" pitchFamily="34" charset="-120"/>
              </a:rPr>
              <a:t>捕捉瞬間靈感，累積經驗技術，承傳前人薪火。 </a:t>
            </a:r>
          </a:p>
          <a:p>
            <a:pPr algn="just">
              <a:lnSpc>
                <a:spcPct val="120000"/>
              </a:lnSpc>
            </a:pPr>
            <a:r>
              <a:rPr lang="zh-TW" altLang="en-US" sz="5200" dirty="0">
                <a:solidFill>
                  <a:srgbClr val="FF0000"/>
                </a:solidFill>
                <a:latin typeface="微軟正黑體" panose="020B0604030504040204" pitchFamily="34" charset="-120"/>
                <a:ea typeface="微軟正黑體" panose="020B0604030504040204" pitchFamily="34" charset="-120"/>
              </a:rPr>
              <a:t>法律意義：</a:t>
            </a:r>
            <a:r>
              <a:rPr lang="zh-TW" altLang="en-US" sz="5200" dirty="0">
                <a:latin typeface="微軟正黑體" panose="020B0604030504040204" pitchFamily="34" charset="-120"/>
                <a:ea typeface="微軟正黑體" panose="020B0604030504040204" pitchFamily="34" charset="-120"/>
              </a:rPr>
              <a:t>若發生著作權、商標權、專利權等智慧財產權之爭訟時，研發記錄簿也可以做為有力的佐證。</a:t>
            </a:r>
          </a:p>
          <a:p>
            <a:pPr marL="0" indent="0">
              <a:buNone/>
            </a:pPr>
            <a:endParaRPr lang="zh-TW" altLang="en-US" sz="4000" b="1" dirty="0"/>
          </a:p>
        </p:txBody>
      </p:sp>
      <p:sp>
        <p:nvSpPr>
          <p:cNvPr id="10" name="內容版面配置區 2">
            <a:extLst>
              <a:ext uri="{FF2B5EF4-FFF2-40B4-BE49-F238E27FC236}">
                <a16:creationId xmlns:a16="http://schemas.microsoft.com/office/drawing/2014/main" id="{66F4444F-2F04-4681-B19B-984434D8619E}"/>
              </a:ext>
            </a:extLst>
          </p:cNvPr>
          <p:cNvSpPr txBox="1">
            <a:spLocks/>
          </p:cNvSpPr>
          <p:nvPr/>
        </p:nvSpPr>
        <p:spPr>
          <a:xfrm>
            <a:off x="1634617" y="10494422"/>
            <a:ext cx="10238199" cy="186246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algn="just">
              <a:buNone/>
              <a:defRPr/>
            </a:pPr>
            <a:r>
              <a:rPr lang="zh-TW" altLang="en-US" sz="4000" dirty="0">
                <a:latin typeface="微軟正黑體" panose="020B0604030504040204" pitchFamily="34" charset="-120"/>
                <a:ea typeface="微軟正黑體" panose="020B0604030504040204" pitchFamily="34" charset="-120"/>
              </a:rPr>
              <a:t>參與</a:t>
            </a:r>
            <a:r>
              <a:rPr lang="zh-TW" altLang="en-US" sz="4000" b="1" dirty="0">
                <a:latin typeface="微軟正黑體" panose="020B0604030504040204" pitchFamily="34" charset="-120"/>
                <a:ea typeface="微軟正黑體" panose="020B0604030504040204" pitchFamily="34" charset="-120"/>
              </a:rPr>
              <a:t>研發計畫所有人員。</a:t>
            </a:r>
            <a:endParaRPr lang="en-US" altLang="zh-TW" sz="4000" b="1" dirty="0">
              <a:latin typeface="微軟正黑體" panose="020B0604030504040204" pitchFamily="34" charset="-120"/>
              <a:ea typeface="微軟正黑體" panose="020B0604030504040204" pitchFamily="34" charset="-120"/>
            </a:endParaRPr>
          </a:p>
          <a:p>
            <a:pPr marL="609600" indent="-609600" algn="just">
              <a:buNone/>
              <a:defRPr/>
            </a:pPr>
            <a:r>
              <a:rPr lang="en-US" altLang="zh-TW" sz="4000" b="1" dirty="0">
                <a:latin typeface="微軟正黑體" panose="020B0604030504040204" pitchFamily="34" charset="-120"/>
                <a:ea typeface="微軟正黑體" panose="020B0604030504040204" pitchFamily="34" charset="-120"/>
              </a:rPr>
              <a:t>(</a:t>
            </a:r>
            <a:r>
              <a:rPr lang="zh-TW" altLang="en-US" sz="4000" b="1" dirty="0">
                <a:latin typeface="微軟正黑體" panose="020B0604030504040204" pitchFamily="34" charset="-120"/>
                <a:ea typeface="微軟正黑體" panose="020B0604030504040204" pitchFamily="34" charset="-120"/>
              </a:rPr>
              <a:t>公司及設計單位至少各</a:t>
            </a:r>
            <a:r>
              <a:rPr lang="en-US" altLang="zh-TW" sz="4000" b="1" dirty="0">
                <a:latin typeface="微軟正黑體" panose="020B0604030504040204" pitchFamily="34" charset="-120"/>
                <a:ea typeface="微軟正黑體" panose="020B0604030504040204" pitchFamily="34" charset="-120"/>
              </a:rPr>
              <a:t>1</a:t>
            </a:r>
            <a:r>
              <a:rPr lang="zh-TW" altLang="en-US" sz="4000" b="1" dirty="0">
                <a:latin typeface="微軟正黑體" panose="020B0604030504040204" pitchFamily="34" charset="-120"/>
                <a:ea typeface="微軟正黑體" panose="020B0604030504040204" pitchFamily="34" charset="-120"/>
              </a:rPr>
              <a:t>本</a:t>
            </a:r>
            <a:r>
              <a:rPr lang="en-US" altLang="zh-TW" sz="4000" b="1" dirty="0">
                <a:latin typeface="微軟正黑體" panose="020B0604030504040204" pitchFamily="34" charset="-120"/>
                <a:ea typeface="微軟正黑體" panose="020B0604030504040204" pitchFamily="34" charset="-120"/>
              </a:rPr>
              <a:t>)</a:t>
            </a:r>
            <a:endParaRPr lang="zh-TW" altLang="en-US" sz="4000" b="1" dirty="0">
              <a:latin typeface="微軟正黑體" panose="020B0604030504040204" pitchFamily="34" charset="-120"/>
              <a:ea typeface="微軟正黑體" panose="020B0604030504040204" pitchFamily="34" charset="-120"/>
            </a:endParaRPr>
          </a:p>
        </p:txBody>
      </p:sp>
      <p:sp>
        <p:nvSpPr>
          <p:cNvPr id="12" name="圓角矩形 4">
            <a:extLst>
              <a:ext uri="{FF2B5EF4-FFF2-40B4-BE49-F238E27FC236}">
                <a16:creationId xmlns:a16="http://schemas.microsoft.com/office/drawing/2014/main" id="{157C0D17-9A30-43D6-864F-C3D35C88115A}"/>
              </a:ext>
            </a:extLst>
          </p:cNvPr>
          <p:cNvSpPr/>
          <p:nvPr/>
        </p:nvSpPr>
        <p:spPr>
          <a:xfrm>
            <a:off x="1425067" y="4415460"/>
            <a:ext cx="3258900" cy="1153152"/>
          </a:xfrm>
          <a:prstGeom prst="roundRect">
            <a:avLst/>
          </a:prstGeom>
          <a:solidFill>
            <a:srgbClr val="125998"/>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zh-TW" altLang="en-US" sz="5400" dirty="0"/>
              <a:t>研究目的</a:t>
            </a:r>
          </a:p>
        </p:txBody>
      </p:sp>
      <p:sp>
        <p:nvSpPr>
          <p:cNvPr id="13" name="圓角矩形 5">
            <a:extLst>
              <a:ext uri="{FF2B5EF4-FFF2-40B4-BE49-F238E27FC236}">
                <a16:creationId xmlns:a16="http://schemas.microsoft.com/office/drawing/2014/main" id="{D2A4BBB7-AC8D-4DD0-BCAD-6EEE63B01C6C}"/>
              </a:ext>
            </a:extLst>
          </p:cNvPr>
          <p:cNvSpPr/>
          <p:nvPr/>
        </p:nvSpPr>
        <p:spPr>
          <a:xfrm>
            <a:off x="1425067" y="8962012"/>
            <a:ext cx="3258900" cy="985936"/>
          </a:xfrm>
          <a:prstGeom prst="roundRect">
            <a:avLst/>
          </a:prstGeom>
          <a:solidFill>
            <a:srgbClr val="125998"/>
          </a:solidFill>
          <a:ln>
            <a:noFill/>
          </a:ln>
        </p:spPr>
        <p:style>
          <a:lnRef idx="0">
            <a:scrgbClr r="0" g="0" b="0"/>
          </a:lnRef>
          <a:fillRef idx="0">
            <a:scrgbClr r="0" g="0" b="0"/>
          </a:fillRef>
          <a:effectRef idx="0">
            <a:scrgbClr r="0" g="0" b="0"/>
          </a:effectRef>
          <a:fontRef idx="minor">
            <a:schemeClr val="lt1"/>
          </a:fontRef>
        </p:style>
        <p:txBody>
          <a:bodyPr rtlCol="0" anchor="ctr"/>
          <a:lstStyle/>
          <a:p>
            <a:r>
              <a:rPr lang="zh-TW" altLang="en-US" sz="5400" dirty="0"/>
              <a:t>填寫人員</a:t>
            </a:r>
          </a:p>
        </p:txBody>
      </p:sp>
      <p:sp>
        <p:nvSpPr>
          <p:cNvPr id="2" name="投影片編號版面配置區 1">
            <a:extLst>
              <a:ext uri="{FF2B5EF4-FFF2-40B4-BE49-F238E27FC236}">
                <a16:creationId xmlns:a16="http://schemas.microsoft.com/office/drawing/2014/main" id="{BC77A40F-C961-4C62-B0B1-021FBD93B20B}"/>
              </a:ext>
            </a:extLst>
          </p:cNvPr>
          <p:cNvSpPr>
            <a:spLocks noGrp="1"/>
          </p:cNvSpPr>
          <p:nvPr>
            <p:ph type="sldNum" sz="quarter" idx="2"/>
          </p:nvPr>
        </p:nvSpPr>
        <p:spPr/>
        <p:txBody>
          <a:bodyPr/>
          <a:lstStyle/>
          <a:p>
            <a:fld id="{86CB4B4D-7CA3-9044-876B-883B54F8677D}" type="slidenum">
              <a:rPr lang="en-US" altLang="zh-TW" smtClean="0"/>
              <a:t>30</a:t>
            </a:fld>
            <a:endParaRPr lang="zh-TW" altLang="en-US"/>
          </a:p>
        </p:txBody>
      </p:sp>
    </p:spTree>
    <p:extLst>
      <p:ext uri="{BB962C8B-B14F-4D97-AF65-F5344CB8AC3E}">
        <p14:creationId xmlns:p14="http://schemas.microsoft.com/office/powerpoint/2010/main" val="868674059"/>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二</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研發記錄簿紀錄事項</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14" name="內容版面配置區 2">
            <a:extLst>
              <a:ext uri="{FF2B5EF4-FFF2-40B4-BE49-F238E27FC236}">
                <a16:creationId xmlns:a16="http://schemas.microsoft.com/office/drawing/2014/main" id="{EBF57287-81BD-427D-9D87-8AE3E78D78C3}"/>
              </a:ext>
            </a:extLst>
          </p:cNvPr>
          <p:cNvSpPr txBox="1">
            <a:spLocks/>
          </p:cNvSpPr>
          <p:nvPr/>
        </p:nvSpPr>
        <p:spPr>
          <a:xfrm>
            <a:off x="1300270" y="4536055"/>
            <a:ext cx="21783460" cy="688960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3400" indent="-533400" algn="just">
              <a:lnSpc>
                <a:spcPct val="120000"/>
              </a:lnSpc>
              <a:buFont typeface="Wingdings" panose="05000000000000000000" pitchFamily="2" charset="2"/>
              <a:buAutoNum type="arabicPeriod"/>
            </a:pPr>
            <a:r>
              <a:rPr lang="zh-TW" altLang="en-US" sz="4600" b="1" dirty="0">
                <a:solidFill>
                  <a:srgbClr val="FF0000"/>
                </a:solidFill>
                <a:latin typeface="微軟正黑體" panose="020B0604030504040204" pitchFamily="34" charset="-120"/>
                <a:ea typeface="微軟正黑體" panose="020B0604030504040204" pitchFamily="34" charset="-120"/>
              </a:rPr>
              <a:t>固定必備項目</a:t>
            </a:r>
            <a:endParaRPr lang="en-US" altLang="zh-TW" sz="4600" b="1" dirty="0">
              <a:solidFill>
                <a:srgbClr val="FF0000"/>
              </a:solidFill>
              <a:latin typeface="微軟正黑體" panose="020B0604030504040204" pitchFamily="34" charset="-120"/>
              <a:ea typeface="微軟正黑體" panose="020B0604030504040204" pitchFamily="34" charset="-120"/>
            </a:endParaRPr>
          </a:p>
          <a:p>
            <a:pPr lvl="1" algn="just">
              <a:lnSpc>
                <a:spcPct val="120000"/>
              </a:lnSpc>
            </a:pPr>
            <a:r>
              <a:rPr lang="zh-TW" altLang="en-US" sz="4000" b="1" dirty="0">
                <a:latin typeface="微軟正黑體" panose="020B0604030504040204" pitchFamily="34" charset="-120"/>
                <a:ea typeface="微軟正黑體" panose="020B0604030504040204" pitchFamily="34" charset="-120"/>
              </a:rPr>
              <a:t>應包括「公司名稱」、「部門名稱」及／或「領用時間」、「歸檔時間」、「記錄簿編號」、「頁碼」、「記載人簽名」、「見證人簽名」各欄。 </a:t>
            </a:r>
          </a:p>
          <a:p>
            <a:pPr marL="533400" indent="-533400" algn="just">
              <a:lnSpc>
                <a:spcPct val="120000"/>
              </a:lnSpc>
              <a:buFont typeface="Wingdings" panose="05000000000000000000" pitchFamily="2" charset="2"/>
              <a:buAutoNum type="arabicPeriod"/>
            </a:pPr>
            <a:r>
              <a:rPr lang="zh-TW" altLang="en-US" sz="4600" b="1" dirty="0">
                <a:solidFill>
                  <a:srgbClr val="FF0000"/>
                </a:solidFill>
                <a:latin typeface="微軟正黑體" panose="020B0604030504040204" pitchFamily="34" charset="-120"/>
                <a:ea typeface="微軟正黑體" panose="020B0604030504040204" pitchFamily="34" charset="-120"/>
              </a:rPr>
              <a:t>首頁內容</a:t>
            </a:r>
            <a:endParaRPr lang="en-US" altLang="zh-TW" sz="4600" b="1" dirty="0">
              <a:solidFill>
                <a:srgbClr val="FF0000"/>
              </a:solidFill>
              <a:latin typeface="微軟正黑體" panose="020B0604030504040204" pitchFamily="34" charset="-120"/>
              <a:ea typeface="微軟正黑體" panose="020B0604030504040204" pitchFamily="34" charset="-120"/>
            </a:endParaRPr>
          </a:p>
          <a:p>
            <a:pPr lvl="1" algn="just">
              <a:lnSpc>
                <a:spcPct val="120000"/>
              </a:lnSpc>
            </a:pPr>
            <a:r>
              <a:rPr lang="zh-TW" altLang="en-US" sz="4000" b="1" dirty="0">
                <a:latin typeface="微軟正黑體" panose="020B0604030504040204" pitchFamily="34" charset="-120"/>
                <a:ea typeface="微軟正黑體" panose="020B0604030504040204" pitchFamily="34" charset="-120"/>
              </a:rPr>
              <a:t>領用時，應立即在研發記錄簿首頁（或封面上）填入姓名、領用時間及部門名稱。</a:t>
            </a:r>
          </a:p>
          <a:p>
            <a:pPr marL="533400" indent="-533400" algn="just">
              <a:lnSpc>
                <a:spcPct val="120000"/>
              </a:lnSpc>
              <a:buFont typeface="Wingdings" panose="05000000000000000000" pitchFamily="2" charset="2"/>
              <a:buAutoNum type="arabicPeriod"/>
            </a:pPr>
            <a:r>
              <a:rPr lang="zh-TW" altLang="en-US" sz="4600" b="1" dirty="0">
                <a:solidFill>
                  <a:srgbClr val="FF0000"/>
                </a:solidFill>
                <a:latin typeface="微軟正黑體" panose="020B0604030504040204" pitchFamily="34" charset="-120"/>
                <a:ea typeface="微軟正黑體" panose="020B0604030504040204" pitchFamily="34" charset="-120"/>
              </a:rPr>
              <a:t>各頁可填列內容</a:t>
            </a:r>
            <a:endParaRPr lang="en-US" altLang="zh-TW" sz="4600" b="1" dirty="0">
              <a:solidFill>
                <a:srgbClr val="FF0000"/>
              </a:solidFill>
              <a:latin typeface="微軟正黑體" panose="020B0604030504040204" pitchFamily="34" charset="-120"/>
              <a:ea typeface="微軟正黑體" panose="020B0604030504040204" pitchFamily="34" charset="-120"/>
            </a:endParaRPr>
          </a:p>
          <a:p>
            <a:pPr lvl="1" algn="just">
              <a:lnSpc>
                <a:spcPct val="120000"/>
              </a:lnSpc>
            </a:pPr>
            <a:r>
              <a:rPr lang="zh-TW" altLang="en-US" sz="4000" b="1" dirty="0">
                <a:latin typeface="微軟正黑體" panose="020B0604030504040204" pitchFamily="34" charset="-120"/>
                <a:ea typeface="微軟正黑體" panose="020B0604030504040204" pitchFamily="34" charset="-120"/>
              </a:rPr>
              <a:t>實驗記錄、維修記錄、會議摘要、 必要之圖表、相片或數據、長官指示、工作計畫、參觀訪問記錄，以及個人心得、發現、創意等。</a:t>
            </a:r>
          </a:p>
        </p:txBody>
      </p:sp>
      <p:sp>
        <p:nvSpPr>
          <p:cNvPr id="2" name="投影片編號版面配置區 1">
            <a:extLst>
              <a:ext uri="{FF2B5EF4-FFF2-40B4-BE49-F238E27FC236}">
                <a16:creationId xmlns:a16="http://schemas.microsoft.com/office/drawing/2014/main" id="{4C1F11DF-2724-4BFE-972A-C7727F9D5E43}"/>
              </a:ext>
            </a:extLst>
          </p:cNvPr>
          <p:cNvSpPr>
            <a:spLocks noGrp="1"/>
          </p:cNvSpPr>
          <p:nvPr>
            <p:ph type="sldNum" sz="quarter" idx="2"/>
          </p:nvPr>
        </p:nvSpPr>
        <p:spPr/>
        <p:txBody>
          <a:bodyPr/>
          <a:lstStyle/>
          <a:p>
            <a:fld id="{86CB4B4D-7CA3-9044-876B-883B54F8677D}" type="slidenum">
              <a:rPr lang="en-US" altLang="zh-TW" smtClean="0"/>
              <a:t>31</a:t>
            </a:fld>
            <a:endParaRPr lang="zh-TW" altLang="en-US"/>
          </a:p>
        </p:txBody>
      </p:sp>
    </p:spTree>
    <p:extLst>
      <p:ext uri="{BB962C8B-B14F-4D97-AF65-F5344CB8AC3E}">
        <p14:creationId xmlns:p14="http://schemas.microsoft.com/office/powerpoint/2010/main" val="2728379743"/>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摺角紙張 16">
            <a:extLst>
              <a:ext uri="{FF2B5EF4-FFF2-40B4-BE49-F238E27FC236}">
                <a16:creationId xmlns:a16="http://schemas.microsoft.com/office/drawing/2014/main" id="{0F37930E-5DA2-44FC-9418-C77384814E65}"/>
              </a:ext>
            </a:extLst>
          </p:cNvPr>
          <p:cNvSpPr/>
          <p:nvPr/>
        </p:nvSpPr>
        <p:spPr>
          <a:xfrm>
            <a:off x="15086748" y="4351358"/>
            <a:ext cx="7827355" cy="7014943"/>
          </a:xfrm>
          <a:prstGeom prst="foldedCorner">
            <a:avLst/>
          </a:prstGeom>
          <a:solidFill>
            <a:srgbClr val="FFFFDF"/>
          </a:solidFill>
          <a:ln w="381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zh-TW" altLang="en-US" sz="3200" b="0" i="0" u="none" strike="noStrike" cap="none" spc="0" normalizeH="0" baseline="0">
              <a:ln>
                <a:noFill/>
              </a:ln>
              <a:solidFill>
                <a:srgbClr val="FFFFFF"/>
              </a:solidFill>
              <a:effectLst/>
              <a:uFillTx/>
              <a:latin typeface="+mn-lt"/>
              <a:ea typeface="+mn-ea"/>
              <a:cs typeface="+mn-cs"/>
              <a:sym typeface="Helvetica Neue Medium"/>
            </a:endParaRPr>
          </a:p>
        </p:txBody>
      </p:sp>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三</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研發記錄簿之樣式舉例</a:t>
            </a:r>
            <a:endParaRPr lang="zh-TW" altLang="en-US" sz="4800" dirty="0">
              <a:latin typeface="微軟正黑體" panose="020B0604030504040204" pitchFamily="34" charset="-120"/>
              <a:ea typeface="微軟正黑體" panose="020B0604030504040204" pitchFamily="34" charset="-120"/>
              <a:cs typeface="+mn-ea"/>
              <a:sym typeface="+mn-lt"/>
            </a:endParaRPr>
          </a:p>
        </p:txBody>
      </p:sp>
      <p:grpSp>
        <p:nvGrpSpPr>
          <p:cNvPr id="7" name="群組 6">
            <a:extLst>
              <a:ext uri="{FF2B5EF4-FFF2-40B4-BE49-F238E27FC236}">
                <a16:creationId xmlns:a16="http://schemas.microsoft.com/office/drawing/2014/main" id="{2C468427-9A50-4815-9656-30480360AC30}"/>
              </a:ext>
            </a:extLst>
          </p:cNvPr>
          <p:cNvGrpSpPr/>
          <p:nvPr/>
        </p:nvGrpSpPr>
        <p:grpSpPr>
          <a:xfrm>
            <a:off x="1469897" y="4351358"/>
            <a:ext cx="12804439" cy="7025197"/>
            <a:chOff x="6752906" y="4623630"/>
            <a:chExt cx="12804439" cy="7014943"/>
          </a:xfrm>
        </p:grpSpPr>
        <p:sp>
          <p:nvSpPr>
            <p:cNvPr id="9" name="摺角紙張 4">
              <a:extLst>
                <a:ext uri="{FF2B5EF4-FFF2-40B4-BE49-F238E27FC236}">
                  <a16:creationId xmlns:a16="http://schemas.microsoft.com/office/drawing/2014/main" id="{9990D5D5-7525-4877-944A-E5116EF2EB38}"/>
                </a:ext>
              </a:extLst>
            </p:cNvPr>
            <p:cNvSpPr/>
            <p:nvPr/>
          </p:nvSpPr>
          <p:spPr>
            <a:xfrm>
              <a:off x="6752906" y="4623630"/>
              <a:ext cx="12804439" cy="7014943"/>
            </a:xfrm>
            <a:prstGeom prst="foldedCorner">
              <a:avLst/>
            </a:prstGeom>
            <a:solidFill>
              <a:srgbClr val="FFFFD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50000"/>
                </a:spcBef>
                <a:buClrTx/>
                <a:buFontTx/>
                <a:buNone/>
              </a:pPr>
              <a:r>
                <a:rPr lang="en-US" altLang="zh-TW" sz="4400" dirty="0">
                  <a:solidFill>
                    <a:schemeClr val="tx1"/>
                  </a:solidFill>
                  <a:latin typeface="+mj-ea"/>
                </a:rPr>
                <a:t>XXXX </a:t>
              </a:r>
              <a:r>
                <a:rPr lang="zh-TW" altLang="en-US" sz="4400" dirty="0">
                  <a:solidFill>
                    <a:schemeClr val="tx1"/>
                  </a:solidFill>
                  <a:latin typeface="+mj-ea"/>
                </a:rPr>
                <a:t>股 份 有 限 公 司</a:t>
              </a:r>
            </a:p>
            <a:p>
              <a:pPr algn="ctr">
                <a:spcBef>
                  <a:spcPct val="0"/>
                </a:spcBef>
                <a:buClrTx/>
                <a:buFontTx/>
                <a:buNone/>
              </a:pPr>
              <a:r>
                <a:rPr lang="zh-TW" altLang="en-US" sz="4400" dirty="0">
                  <a:solidFill>
                    <a:schemeClr val="tx1"/>
                  </a:solidFill>
                  <a:latin typeface="+mj-ea"/>
                  <a:cs typeface="Times New Roman" panose="02020603050405020304" pitchFamily="18" charset="0"/>
                </a:rPr>
                <a:t>研 發 記 錄 簿</a:t>
              </a:r>
              <a:endParaRPr lang="en-US" altLang="zh-TW" sz="4400" dirty="0">
                <a:solidFill>
                  <a:schemeClr val="tx1"/>
                </a:solidFill>
                <a:latin typeface="+mj-ea"/>
                <a:cs typeface="Times New Roman" panose="02020603050405020304" pitchFamily="18" charset="0"/>
              </a:endParaRPr>
            </a:p>
            <a:p>
              <a:pPr algn="ctr">
                <a:spcBef>
                  <a:spcPct val="0"/>
                </a:spcBef>
                <a:buClrTx/>
                <a:buFontTx/>
                <a:buNone/>
              </a:pPr>
              <a:r>
                <a:rPr lang="en-US" altLang="zh-TW" sz="4400" dirty="0">
                  <a:solidFill>
                    <a:schemeClr val="tx1"/>
                  </a:solidFill>
                  <a:latin typeface="+mj-ea"/>
                  <a:cs typeface="Times New Roman" panose="02020603050405020304" pitchFamily="18" charset="0"/>
                </a:rPr>
                <a:t>LABORATORY NOTEBOOK</a:t>
              </a:r>
            </a:p>
            <a:p>
              <a:pPr algn="ctr">
                <a:spcBef>
                  <a:spcPct val="0"/>
                </a:spcBef>
                <a:buClrTx/>
                <a:buFontTx/>
                <a:buNone/>
              </a:pPr>
              <a:endParaRPr lang="zh-TW" altLang="en-US" sz="4400" dirty="0">
                <a:solidFill>
                  <a:schemeClr val="tx1"/>
                </a:solidFill>
                <a:latin typeface="+mj-ea"/>
                <a:cs typeface="Times New Roman" panose="02020603050405020304" pitchFamily="18" charset="0"/>
              </a:endParaRPr>
            </a:p>
            <a:p>
              <a:pPr algn="ctr">
                <a:spcBef>
                  <a:spcPct val="0"/>
                </a:spcBef>
                <a:buClrTx/>
                <a:buFontTx/>
                <a:buNone/>
              </a:pPr>
              <a:r>
                <a:rPr lang="zh-TW" altLang="en-US" sz="4400" dirty="0">
                  <a:solidFill>
                    <a:schemeClr val="tx1"/>
                  </a:solidFill>
                  <a:latin typeface="+mj-ea"/>
                  <a:cs typeface="Times New Roman" panose="02020603050405020304" pitchFamily="18" charset="0"/>
                </a:rPr>
                <a:t>編    號</a:t>
              </a:r>
              <a:r>
                <a:rPr lang="en-US" altLang="zh-TW" sz="4400" dirty="0">
                  <a:solidFill>
                    <a:schemeClr val="tx1"/>
                  </a:solidFill>
                  <a:latin typeface="+mj-ea"/>
                  <a:cs typeface="Times New Roman" panose="02020603050405020304" pitchFamily="18" charset="0"/>
                </a:rPr>
                <a:t>A001</a:t>
              </a:r>
            </a:p>
            <a:p>
              <a:pPr algn="ctr">
                <a:spcBef>
                  <a:spcPct val="0"/>
                </a:spcBef>
                <a:buClrTx/>
                <a:buFontTx/>
                <a:buNone/>
              </a:pPr>
              <a:r>
                <a:rPr lang="zh-TW" altLang="en-US" sz="4400" dirty="0">
                  <a:solidFill>
                    <a:schemeClr val="tx1"/>
                  </a:solidFill>
                  <a:latin typeface="+mj-ea"/>
                  <a:cs typeface="Times New Roman" panose="02020603050405020304" pitchFamily="18" charset="0"/>
                </a:rPr>
                <a:t>部門名稱：研發部	   部門代號</a:t>
              </a:r>
              <a:r>
                <a:rPr lang="en-US" altLang="zh-TW" sz="4400" dirty="0">
                  <a:solidFill>
                    <a:schemeClr val="tx1"/>
                  </a:solidFill>
                  <a:latin typeface="+mj-ea"/>
                  <a:cs typeface="Times New Roman" panose="02020603050405020304" pitchFamily="18" charset="0"/>
                </a:rPr>
                <a:t>:001	</a:t>
              </a:r>
            </a:p>
            <a:p>
              <a:pPr algn="ctr">
                <a:spcBef>
                  <a:spcPct val="0"/>
                </a:spcBef>
                <a:buClrTx/>
                <a:buFontTx/>
                <a:buNone/>
              </a:pPr>
              <a:r>
                <a:rPr lang="zh-TW" altLang="en-US" sz="4400" dirty="0">
                  <a:solidFill>
                    <a:schemeClr val="tx1"/>
                  </a:solidFill>
                  <a:latin typeface="+mj-ea"/>
                  <a:cs typeface="Times New Roman" panose="02020603050405020304" pitchFamily="18" charset="0"/>
                </a:rPr>
                <a:t>姓        名：劉自強	   職工編號</a:t>
              </a:r>
              <a:r>
                <a:rPr lang="en-US" altLang="zh-TW" sz="4400" dirty="0">
                  <a:solidFill>
                    <a:schemeClr val="tx1"/>
                  </a:solidFill>
                  <a:latin typeface="+mj-ea"/>
                  <a:cs typeface="Times New Roman" panose="02020603050405020304" pitchFamily="18" charset="0"/>
                </a:rPr>
                <a:t>:007	</a:t>
              </a:r>
            </a:p>
            <a:p>
              <a:pPr algn="ctr">
                <a:spcBef>
                  <a:spcPct val="0"/>
                </a:spcBef>
                <a:buClrTx/>
                <a:buFontTx/>
                <a:buNone/>
              </a:pPr>
              <a:r>
                <a:rPr lang="zh-TW" altLang="en-US" sz="4400" dirty="0">
                  <a:solidFill>
                    <a:schemeClr val="tx1"/>
                  </a:solidFill>
                  <a:latin typeface="+mj-ea"/>
                  <a:cs typeface="Times New Roman" panose="02020603050405020304" pitchFamily="18" charset="0"/>
                </a:rPr>
                <a:t>領用日期：</a:t>
              </a:r>
              <a:r>
                <a:rPr lang="en-US" altLang="zh-TW" sz="4400" dirty="0">
                  <a:solidFill>
                    <a:schemeClr val="tx1"/>
                  </a:solidFill>
                  <a:latin typeface="+mj-ea"/>
                  <a:cs typeface="Times New Roman" panose="02020603050405020304" pitchFamily="18" charset="0"/>
                </a:rPr>
                <a:t>113</a:t>
              </a:r>
              <a:r>
                <a:rPr lang="zh-TW" altLang="en-US" sz="4400" dirty="0">
                  <a:solidFill>
                    <a:schemeClr val="tx1"/>
                  </a:solidFill>
                  <a:latin typeface="+mj-ea"/>
                  <a:cs typeface="Times New Roman" panose="02020603050405020304" pitchFamily="18" charset="0"/>
                </a:rPr>
                <a:t>年</a:t>
              </a:r>
              <a:r>
                <a:rPr lang="en-US" altLang="zh-TW" sz="4400" dirty="0">
                  <a:solidFill>
                    <a:schemeClr val="tx1"/>
                  </a:solidFill>
                  <a:latin typeface="+mj-ea"/>
                  <a:cs typeface="Times New Roman" panose="02020603050405020304" pitchFamily="18" charset="0"/>
                </a:rPr>
                <a:t>x</a:t>
              </a:r>
              <a:r>
                <a:rPr lang="zh-TW" altLang="en-US" sz="4400" dirty="0">
                  <a:solidFill>
                    <a:schemeClr val="tx1"/>
                  </a:solidFill>
                  <a:latin typeface="+mj-ea"/>
                  <a:cs typeface="Times New Roman" panose="02020603050405020304" pitchFamily="18" charset="0"/>
                </a:rPr>
                <a:t>月</a:t>
              </a:r>
              <a:r>
                <a:rPr lang="en-US" altLang="zh-TW" sz="4400" dirty="0">
                  <a:solidFill>
                    <a:schemeClr val="tx1"/>
                  </a:solidFill>
                  <a:latin typeface="+mj-ea"/>
                  <a:cs typeface="Times New Roman" panose="02020603050405020304" pitchFamily="18" charset="0"/>
                </a:rPr>
                <a:t>xx</a:t>
              </a:r>
              <a:r>
                <a:rPr lang="zh-TW" altLang="en-US" sz="4400" dirty="0">
                  <a:solidFill>
                    <a:schemeClr val="tx1"/>
                  </a:solidFill>
                  <a:latin typeface="+mj-ea"/>
                  <a:cs typeface="Times New Roman" panose="02020603050405020304" pitchFamily="18" charset="0"/>
                </a:rPr>
                <a:t>日  繳回日期</a:t>
              </a:r>
              <a:r>
                <a:rPr lang="en-US" altLang="zh-TW" sz="4400" dirty="0">
                  <a:solidFill>
                    <a:schemeClr val="tx1"/>
                  </a:solidFill>
                  <a:latin typeface="+mj-ea"/>
                  <a:cs typeface="Times New Roman" panose="02020603050405020304" pitchFamily="18" charset="0"/>
                </a:rPr>
                <a:t>:_____</a:t>
              </a:r>
              <a:endParaRPr lang="zh-TW" altLang="en-US" sz="4400" dirty="0"/>
            </a:p>
          </p:txBody>
        </p:sp>
        <p:sp>
          <p:nvSpPr>
            <p:cNvPr id="2" name="文字方塊 1">
              <a:extLst>
                <a:ext uri="{FF2B5EF4-FFF2-40B4-BE49-F238E27FC236}">
                  <a16:creationId xmlns:a16="http://schemas.microsoft.com/office/drawing/2014/main" id="{B2C99FC4-8753-44F8-8BFB-1ECAA38784A1}"/>
                </a:ext>
              </a:extLst>
            </p:cNvPr>
            <p:cNvSpPr txBox="1"/>
            <p:nvPr/>
          </p:nvSpPr>
          <p:spPr>
            <a:xfrm>
              <a:off x="8106422" y="10789611"/>
              <a:ext cx="2911151"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zh-TW" altLang="en-US" sz="3000" b="1" i="0" u="none" strike="noStrike" cap="none" spc="0" normalizeH="0" baseline="0" dirty="0">
                  <a:ln>
                    <a:noFill/>
                  </a:ln>
                  <a:solidFill>
                    <a:srgbClr val="000000"/>
                  </a:solidFill>
                  <a:effectLst/>
                  <a:uFillTx/>
                  <a:latin typeface="Helvetica Neue"/>
                  <a:ea typeface="Helvetica Neue"/>
                  <a:cs typeface="Helvetica Neue"/>
                  <a:sym typeface="Helvetica Neue"/>
                </a:rPr>
                <a:t>記錄人</a:t>
              </a:r>
              <a:r>
                <a:rPr kumimoji="0" lang="en-US" altLang="zh-TW" sz="3000" b="1" i="0" u="none" strike="noStrike" cap="none" spc="0" normalizeH="0" baseline="0" dirty="0">
                  <a:ln>
                    <a:noFill/>
                  </a:ln>
                  <a:solidFill>
                    <a:srgbClr val="000000"/>
                  </a:solidFill>
                  <a:effectLst/>
                  <a:uFillTx/>
                  <a:latin typeface="Helvetica Neue"/>
                  <a:ea typeface="Helvetica Neue"/>
                  <a:cs typeface="Helvetica Neue"/>
                  <a:sym typeface="Helvetica Neue"/>
                </a:rPr>
                <a:t>:</a:t>
              </a:r>
              <a:endParaRPr kumimoji="0" lang="zh-TW" alt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pic>
          <p:nvPicPr>
            <p:cNvPr id="1026" name="Picture 2">
              <a:extLst>
                <a:ext uri="{FF2B5EF4-FFF2-40B4-BE49-F238E27FC236}">
                  <a16:creationId xmlns:a16="http://schemas.microsoft.com/office/drawing/2014/main" id="{FF646E5D-5F61-4D88-ADE0-5035D3DB0E3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6425" t="32649" r="36944" b="20270"/>
            <a:stretch/>
          </p:blipFill>
          <p:spPr bwMode="auto">
            <a:xfrm>
              <a:off x="10488486" y="10650758"/>
              <a:ext cx="1905025" cy="841964"/>
            </a:xfrm>
            <a:prstGeom prst="rect">
              <a:avLst/>
            </a:prstGeom>
            <a:noFill/>
            <a:extLst>
              <a:ext uri="{909E8E84-426E-40DD-AFC4-6F175D3DCCD1}">
                <a14:hiddenFill xmlns:a14="http://schemas.microsoft.com/office/drawing/2010/main">
                  <a:solidFill>
                    <a:srgbClr val="FFFFFF"/>
                  </a:solidFill>
                </a14:hiddenFill>
              </a:ext>
            </a:extLst>
          </p:spPr>
        </p:pic>
        <p:sp>
          <p:nvSpPr>
            <p:cNvPr id="11" name="文字方塊 10">
              <a:extLst>
                <a:ext uri="{FF2B5EF4-FFF2-40B4-BE49-F238E27FC236}">
                  <a16:creationId xmlns:a16="http://schemas.microsoft.com/office/drawing/2014/main" id="{73D60197-BC7B-4C29-8271-4BD14906DCCE}"/>
                </a:ext>
              </a:extLst>
            </p:cNvPr>
            <p:cNvSpPr txBox="1"/>
            <p:nvPr/>
          </p:nvSpPr>
          <p:spPr>
            <a:xfrm>
              <a:off x="12843246" y="10789610"/>
              <a:ext cx="2911151" cy="56425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lang="zh-TW" altLang="en-US" dirty="0"/>
                <a:t>見證</a:t>
              </a:r>
              <a:r>
                <a:rPr kumimoji="0" lang="zh-TW" altLang="en-US" sz="3000" b="1" i="0" u="none" strike="noStrike" cap="none" spc="0" normalizeH="0" baseline="0" dirty="0">
                  <a:ln>
                    <a:noFill/>
                  </a:ln>
                  <a:solidFill>
                    <a:srgbClr val="000000"/>
                  </a:solidFill>
                  <a:effectLst/>
                  <a:uFillTx/>
                  <a:latin typeface="Helvetica Neue"/>
                  <a:ea typeface="Helvetica Neue"/>
                  <a:cs typeface="Helvetica Neue"/>
                  <a:sym typeface="Helvetica Neue"/>
                </a:rPr>
                <a:t>人</a:t>
              </a:r>
              <a:r>
                <a:rPr kumimoji="0" lang="en-US" altLang="zh-TW" sz="3000" b="1" i="0" u="none" strike="noStrike" cap="none" spc="0" normalizeH="0" baseline="0" dirty="0">
                  <a:ln>
                    <a:noFill/>
                  </a:ln>
                  <a:solidFill>
                    <a:srgbClr val="000000"/>
                  </a:solidFill>
                  <a:effectLst/>
                  <a:uFillTx/>
                  <a:latin typeface="Helvetica Neue"/>
                  <a:ea typeface="Helvetica Neue"/>
                  <a:cs typeface="Helvetica Neue"/>
                  <a:sym typeface="Helvetica Neue"/>
                </a:rPr>
                <a:t>:</a:t>
              </a:r>
              <a:endParaRPr kumimoji="0" lang="zh-TW" alt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grpSp>
      <p:pic>
        <p:nvPicPr>
          <p:cNvPr id="5" name="圖片 4">
            <a:extLst>
              <a:ext uri="{FF2B5EF4-FFF2-40B4-BE49-F238E27FC236}">
                <a16:creationId xmlns:a16="http://schemas.microsoft.com/office/drawing/2014/main" id="{CAA039F9-3F99-412F-A91D-7394F56C477C}"/>
              </a:ext>
            </a:extLst>
          </p:cNvPr>
          <p:cNvPicPr>
            <a:picLocks noChangeAspect="1"/>
          </p:cNvPicPr>
          <p:nvPr/>
        </p:nvPicPr>
        <p:blipFill rotWithShape="1">
          <a:blip r:embed="rId5">
            <a:extLst>
              <a:ext uri="{28A0092B-C50C-407E-A947-70E740481C1C}">
                <a14:useLocalDpi xmlns:a14="http://schemas.microsoft.com/office/drawing/2010/main" val="0"/>
              </a:ext>
            </a:extLst>
          </a:blip>
          <a:srcRect l="36332" t="33976" r="37078" b="35616"/>
          <a:stretch/>
        </p:blipFill>
        <p:spPr>
          <a:xfrm>
            <a:off x="9753285" y="10096499"/>
            <a:ext cx="3145078" cy="1123951"/>
          </a:xfrm>
          <a:prstGeom prst="rect">
            <a:avLst/>
          </a:prstGeom>
        </p:spPr>
      </p:pic>
      <p:sp>
        <p:nvSpPr>
          <p:cNvPr id="6" name="文字方塊 5">
            <a:extLst>
              <a:ext uri="{FF2B5EF4-FFF2-40B4-BE49-F238E27FC236}">
                <a16:creationId xmlns:a16="http://schemas.microsoft.com/office/drawing/2014/main" id="{758CE613-D94B-4541-A945-0705695EE50D}"/>
              </a:ext>
            </a:extLst>
          </p:cNvPr>
          <p:cNvSpPr txBox="1"/>
          <p:nvPr/>
        </p:nvSpPr>
        <p:spPr>
          <a:xfrm>
            <a:off x="6053124" y="11734800"/>
            <a:ext cx="3813310" cy="77970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r>
              <a:rPr kumimoji="0" lang="zh-TW" altLang="en-US" sz="4400" b="1" i="0" u="none" strike="noStrike" cap="none" spc="0" normalizeH="0" baseline="0" dirty="0">
                <a:ln>
                  <a:noFill/>
                </a:ln>
                <a:solidFill>
                  <a:srgbClr val="FF0000"/>
                </a:solidFill>
                <a:effectLst/>
                <a:uFillTx/>
                <a:latin typeface="Helvetica Neue"/>
                <a:ea typeface="Helvetica Neue"/>
                <a:cs typeface="Helvetica Neue"/>
                <a:sym typeface="Helvetica Neue"/>
              </a:rPr>
              <a:t>需為正楷親簽</a:t>
            </a:r>
          </a:p>
        </p:txBody>
      </p:sp>
      <p:grpSp>
        <p:nvGrpSpPr>
          <p:cNvPr id="15" name="群組 14">
            <a:extLst>
              <a:ext uri="{FF2B5EF4-FFF2-40B4-BE49-F238E27FC236}">
                <a16:creationId xmlns:a16="http://schemas.microsoft.com/office/drawing/2014/main" id="{AE16391D-8816-4E78-8BB4-A011F0DFED0B}"/>
              </a:ext>
            </a:extLst>
          </p:cNvPr>
          <p:cNvGrpSpPr/>
          <p:nvPr/>
        </p:nvGrpSpPr>
        <p:grpSpPr>
          <a:xfrm>
            <a:off x="15306766" y="4144978"/>
            <a:ext cx="7387317" cy="7437970"/>
            <a:chOff x="15526786" y="4105301"/>
            <a:chExt cx="7387317" cy="7437970"/>
          </a:xfrm>
        </p:grpSpPr>
        <p:graphicFrame>
          <p:nvGraphicFramePr>
            <p:cNvPr id="13" name="圖表 12">
              <a:extLst>
                <a:ext uri="{FF2B5EF4-FFF2-40B4-BE49-F238E27FC236}">
                  <a16:creationId xmlns:a16="http://schemas.microsoft.com/office/drawing/2014/main" id="{090EE395-9BE4-450F-88E3-E2888C42B737}"/>
                </a:ext>
              </a:extLst>
            </p:cNvPr>
            <p:cNvGraphicFramePr/>
            <p:nvPr>
              <p:extLst>
                <p:ext uri="{D42A27DB-BD31-4B8C-83A1-F6EECF244321}">
                  <p14:modId xmlns:p14="http://schemas.microsoft.com/office/powerpoint/2010/main" val="573214484"/>
                </p:ext>
              </p:extLst>
            </p:nvPr>
          </p:nvGraphicFramePr>
          <p:xfrm>
            <a:off x="16518519" y="5097187"/>
            <a:ext cx="5403850" cy="5281606"/>
          </p:xfrm>
          <a:graphic>
            <a:graphicData uri="http://schemas.openxmlformats.org/drawingml/2006/chart">
              <c:chart xmlns:c="http://schemas.openxmlformats.org/drawingml/2006/chart" xmlns:r="http://schemas.openxmlformats.org/officeDocument/2006/relationships" r:id="rId6"/>
            </a:graphicData>
          </a:graphic>
        </p:graphicFrame>
        <p:pic>
          <p:nvPicPr>
            <p:cNvPr id="31" name="Picture 2">
              <a:extLst>
                <a:ext uri="{FF2B5EF4-FFF2-40B4-BE49-F238E27FC236}">
                  <a16:creationId xmlns:a16="http://schemas.microsoft.com/office/drawing/2014/main" id="{C291AEE4-6807-43AA-B5F2-18598079C7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60715" y="9548531"/>
              <a:ext cx="7153388" cy="1788347"/>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a:extLst>
                <a:ext uri="{FF2B5EF4-FFF2-40B4-BE49-F238E27FC236}">
                  <a16:creationId xmlns:a16="http://schemas.microsoft.com/office/drawing/2014/main" id="{7A828C03-58E0-44FC-832D-26DB77CCE1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18443235" y="7072403"/>
              <a:ext cx="7153388" cy="1788347"/>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a:extLst>
                <a:ext uri="{FF2B5EF4-FFF2-40B4-BE49-F238E27FC236}">
                  <a16:creationId xmlns:a16="http://schemas.microsoft.com/office/drawing/2014/main" id="{D5CEEC59-9F96-44A1-B30A-07BCE310B8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60715" y="4105301"/>
              <a:ext cx="7153388" cy="17883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a:extLst>
                <a:ext uri="{FF2B5EF4-FFF2-40B4-BE49-F238E27FC236}">
                  <a16:creationId xmlns:a16="http://schemas.microsoft.com/office/drawing/2014/main" id="{1F604700-49EF-4072-83DC-7EA9B75E96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12844266" y="6999280"/>
              <a:ext cx="7153388" cy="1788347"/>
            </a:xfrm>
            <a:prstGeom prst="rect">
              <a:avLst/>
            </a:prstGeom>
            <a:noFill/>
            <a:extLst>
              <a:ext uri="{909E8E84-426E-40DD-AFC4-6F175D3DCCD1}">
                <a14:hiddenFill xmlns:a14="http://schemas.microsoft.com/office/drawing/2010/main">
                  <a:solidFill>
                    <a:srgbClr val="FFFFFF"/>
                  </a:solidFill>
                </a14:hiddenFill>
              </a:ext>
            </a:extLst>
          </p:spPr>
        </p:pic>
      </p:grpSp>
      <p:sp>
        <p:nvSpPr>
          <p:cNvPr id="16" name="矩形 15">
            <a:extLst>
              <a:ext uri="{FF2B5EF4-FFF2-40B4-BE49-F238E27FC236}">
                <a16:creationId xmlns:a16="http://schemas.microsoft.com/office/drawing/2014/main" id="{A15C3E7A-7717-4BB4-A387-1756DAE811F6}"/>
              </a:ext>
            </a:extLst>
          </p:cNvPr>
          <p:cNvSpPr/>
          <p:nvPr/>
        </p:nvSpPr>
        <p:spPr>
          <a:xfrm>
            <a:off x="15303685" y="11499571"/>
            <a:ext cx="7610418" cy="1200329"/>
          </a:xfrm>
          <a:prstGeom prst="rect">
            <a:avLst/>
          </a:prstGeom>
        </p:spPr>
        <p:txBody>
          <a:bodyPr wrap="square">
            <a:spAutoFit/>
          </a:bodyPr>
          <a:lstStyle/>
          <a:p>
            <a:r>
              <a:rPr lang="zh-TW" altLang="en-US" sz="3600" dirty="0">
                <a:solidFill>
                  <a:srgbClr val="FF0000"/>
                </a:solidFill>
              </a:rPr>
              <a:t>有電腦輸出的文件、照片、圖、表黏貼接縫處，需親簽上姓名和見證。 </a:t>
            </a:r>
            <a:endParaRPr lang="zh-TW" altLang="en-US" sz="3200" dirty="0">
              <a:solidFill>
                <a:srgbClr val="FF0000"/>
              </a:solidFill>
            </a:endParaRPr>
          </a:p>
        </p:txBody>
      </p:sp>
      <p:sp>
        <p:nvSpPr>
          <p:cNvPr id="19" name="投影片編號版面配置區 18">
            <a:extLst>
              <a:ext uri="{FF2B5EF4-FFF2-40B4-BE49-F238E27FC236}">
                <a16:creationId xmlns:a16="http://schemas.microsoft.com/office/drawing/2014/main" id="{886A108E-902B-4C58-87B3-BB8B47F1EA90}"/>
              </a:ext>
            </a:extLst>
          </p:cNvPr>
          <p:cNvSpPr>
            <a:spLocks noGrp="1"/>
          </p:cNvSpPr>
          <p:nvPr>
            <p:ph type="sldNum" sz="quarter" idx="2"/>
          </p:nvPr>
        </p:nvSpPr>
        <p:spPr/>
        <p:txBody>
          <a:bodyPr/>
          <a:lstStyle/>
          <a:p>
            <a:fld id="{86CB4B4D-7CA3-9044-876B-883B54F8677D}" type="slidenum">
              <a:rPr lang="en-US" altLang="zh-TW" smtClean="0"/>
              <a:t>32</a:t>
            </a:fld>
            <a:endParaRPr lang="zh-TW" altLang="en-US"/>
          </a:p>
        </p:txBody>
      </p:sp>
    </p:spTree>
    <p:extLst>
      <p:ext uri="{BB962C8B-B14F-4D97-AF65-F5344CB8AC3E}">
        <p14:creationId xmlns:p14="http://schemas.microsoft.com/office/powerpoint/2010/main" val="4041667156"/>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四</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研發記錄簿紀錄時應注意事項 </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10" name="內容版面配置區 2">
            <a:extLst>
              <a:ext uri="{FF2B5EF4-FFF2-40B4-BE49-F238E27FC236}">
                <a16:creationId xmlns:a16="http://schemas.microsoft.com/office/drawing/2014/main" id="{566E2FFE-B35F-4A3B-8E95-BCD99A76FE5D}"/>
              </a:ext>
            </a:extLst>
          </p:cNvPr>
          <p:cNvSpPr txBox="1">
            <a:spLocks/>
          </p:cNvSpPr>
          <p:nvPr/>
        </p:nvSpPr>
        <p:spPr>
          <a:xfrm>
            <a:off x="860403" y="4035105"/>
            <a:ext cx="22833631" cy="724767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algn="just">
              <a:lnSpc>
                <a:spcPct val="120000"/>
              </a:lnSpc>
              <a:buFont typeface="Wingdings" panose="05000000000000000000" pitchFamily="2" charset="2"/>
              <a:buAutoNum type="arabicPeriod"/>
            </a:pPr>
            <a:r>
              <a:rPr lang="zh-TW" altLang="en-US" sz="4000" b="1" dirty="0">
                <a:latin typeface="微軟正黑體" panose="020B0604030504040204" pitchFamily="34" charset="-120"/>
                <a:ea typeface="微軟正黑體" panose="020B0604030504040204" pitchFamily="34" charset="-120"/>
              </a:rPr>
              <a:t>使用</a:t>
            </a:r>
            <a:r>
              <a:rPr lang="zh-TW" altLang="en-US" sz="4000" b="1" dirty="0">
                <a:solidFill>
                  <a:srgbClr val="FF0000"/>
                </a:solidFill>
                <a:latin typeface="微軟正黑體" panose="020B0604030504040204" pitchFamily="34" charset="-120"/>
                <a:ea typeface="微軟正黑體" panose="020B0604030504040204" pitchFamily="34" charset="-120"/>
              </a:rPr>
              <a:t>可保留筆跡之書寫工具</a:t>
            </a:r>
            <a:r>
              <a:rPr lang="zh-TW" altLang="en-US" sz="4000" b="1" dirty="0">
                <a:latin typeface="微軟正黑體" panose="020B0604030504040204" pitchFamily="34" charset="-120"/>
                <a:ea typeface="微軟正黑體" panose="020B0604030504040204" pitchFamily="34" charset="-120"/>
              </a:rPr>
              <a:t>，如原子筆、鋼筆等。 </a:t>
            </a:r>
          </a:p>
          <a:p>
            <a:pPr marL="609600" indent="-609600" algn="just">
              <a:lnSpc>
                <a:spcPct val="120000"/>
              </a:lnSpc>
              <a:buFont typeface="Wingdings" panose="05000000000000000000" pitchFamily="2" charset="2"/>
              <a:buAutoNum type="arabicPeriod"/>
            </a:pPr>
            <a:r>
              <a:rPr lang="zh-TW" altLang="en-US" sz="4000" b="1" dirty="0">
                <a:latin typeface="微軟正黑體" panose="020B0604030504040204" pitchFamily="34" charset="-120"/>
                <a:ea typeface="微軟正黑體" panose="020B0604030504040204" pitchFamily="34" charset="-120"/>
              </a:rPr>
              <a:t>每頁至少</a:t>
            </a:r>
            <a:r>
              <a:rPr lang="zh-TW" altLang="en-US" sz="4000" b="1" dirty="0">
                <a:solidFill>
                  <a:srgbClr val="FF0000"/>
                </a:solidFill>
                <a:latin typeface="微軟正黑體" panose="020B0604030504040204" pitchFamily="34" charset="-120"/>
                <a:ea typeface="微軟正黑體" panose="020B0604030504040204" pitchFamily="34" charset="-120"/>
              </a:rPr>
              <a:t>應填寫專案代號</a:t>
            </a:r>
            <a:r>
              <a:rPr lang="zh-TW" altLang="en-US" sz="4000" b="1" dirty="0">
                <a:latin typeface="微軟正黑體" panose="020B0604030504040204" pitchFamily="34" charset="-120"/>
                <a:ea typeface="微軟正黑體" panose="020B0604030504040204" pitchFamily="34" charset="-120"/>
              </a:rPr>
              <a:t>，</a:t>
            </a:r>
            <a:r>
              <a:rPr lang="zh-TW" altLang="en-US" sz="4000" b="1" dirty="0">
                <a:solidFill>
                  <a:srgbClr val="FF0000"/>
                </a:solidFill>
                <a:latin typeface="微軟正黑體" panose="020B0604030504040204" pitchFamily="34" charset="-120"/>
                <a:ea typeface="微軟正黑體" panose="020B0604030504040204" pitchFamily="34" charset="-120"/>
              </a:rPr>
              <a:t>記錄人姓名及時間</a:t>
            </a:r>
            <a:r>
              <a:rPr lang="zh-TW" altLang="en-US" sz="4000" b="1" dirty="0">
                <a:latin typeface="微軟正黑體" panose="020B0604030504040204" pitchFamily="34" charset="-120"/>
                <a:ea typeface="微軟正黑體" panose="020B0604030504040204" pitchFamily="34" charset="-120"/>
              </a:rPr>
              <a:t>。 </a:t>
            </a:r>
          </a:p>
          <a:p>
            <a:pPr marL="609600" indent="-609600" algn="just">
              <a:lnSpc>
                <a:spcPct val="120000"/>
              </a:lnSpc>
              <a:buFont typeface="Wingdings" panose="05000000000000000000" pitchFamily="2" charset="2"/>
              <a:buAutoNum type="arabicPeriod"/>
            </a:pPr>
            <a:r>
              <a:rPr lang="zh-TW" altLang="en-US" sz="4000" b="1" dirty="0">
                <a:latin typeface="微軟正黑體" panose="020B0604030504040204" pitchFamily="34" charset="-120"/>
                <a:ea typeface="微軟正黑體" panose="020B0604030504040204" pitchFamily="34" charset="-120"/>
              </a:rPr>
              <a:t>內容無一定格式，亦不必刻意講求工整，原則上看得清楚即可。 </a:t>
            </a:r>
          </a:p>
          <a:p>
            <a:pPr marL="609600" indent="-609600" algn="just">
              <a:lnSpc>
                <a:spcPct val="120000"/>
              </a:lnSpc>
              <a:buFont typeface="Wingdings" panose="05000000000000000000" pitchFamily="2" charset="2"/>
              <a:buAutoNum type="arabicPeriod"/>
            </a:pPr>
            <a:r>
              <a:rPr lang="zh-TW" altLang="en-US" sz="4000" b="1" dirty="0">
                <a:latin typeface="微軟正黑體" panose="020B0604030504040204" pitchFamily="34" charset="-120"/>
                <a:ea typeface="微軟正黑體" panose="020B0604030504040204" pitchFamily="34" charset="-120"/>
              </a:rPr>
              <a:t>應</a:t>
            </a:r>
            <a:r>
              <a:rPr lang="zh-TW" altLang="en-US" sz="4000" b="1" dirty="0">
                <a:solidFill>
                  <a:srgbClr val="FF0000"/>
                </a:solidFill>
                <a:latin typeface="微軟正黑體" panose="020B0604030504040204" pitchFamily="34" charset="-120"/>
                <a:ea typeface="微軟正黑體" panose="020B0604030504040204" pitchFamily="34" charset="-120"/>
              </a:rPr>
              <a:t>逐頁編碼並在印製時印好</a:t>
            </a:r>
            <a:r>
              <a:rPr lang="zh-TW" altLang="en-US" sz="4000" b="1" dirty="0">
                <a:latin typeface="微軟正黑體" panose="020B0604030504040204" pitchFamily="34" charset="-120"/>
                <a:ea typeface="微軟正黑體" panose="020B0604030504040204" pitchFamily="34" charset="-120"/>
              </a:rPr>
              <a:t> </a:t>
            </a:r>
            <a:r>
              <a:rPr lang="en-US" altLang="zh-TW" sz="4000" b="1" dirty="0">
                <a:latin typeface="微軟正黑體" panose="020B0604030504040204" pitchFamily="34" charset="-120"/>
                <a:ea typeface="微軟正黑體" panose="020B0604030504040204" pitchFamily="34" charset="-120"/>
              </a:rPr>
              <a:t>(</a:t>
            </a:r>
            <a:r>
              <a:rPr lang="zh-TW" altLang="en-US" sz="4000" b="1" dirty="0">
                <a:solidFill>
                  <a:srgbClr val="FF0000"/>
                </a:solidFill>
                <a:latin typeface="微軟正黑體" panose="020B0604030504040204" pitchFamily="34" charset="-120"/>
                <a:ea typeface="微軟正黑體" panose="020B0604030504040204" pitchFamily="34" charset="-120"/>
              </a:rPr>
              <a:t>不得使用活頁式</a:t>
            </a:r>
            <a:r>
              <a:rPr lang="en-US" altLang="zh-TW" sz="4000" b="1" dirty="0">
                <a:latin typeface="微軟正黑體" panose="020B0604030504040204" pitchFamily="34" charset="-120"/>
                <a:ea typeface="微軟正黑體" panose="020B0604030504040204" pitchFamily="34" charset="-120"/>
              </a:rPr>
              <a:t>) </a:t>
            </a:r>
            <a:r>
              <a:rPr lang="zh-TW" altLang="en-US" sz="4000" b="1" dirty="0">
                <a:latin typeface="微軟正黑體" panose="020B0604030504040204" pitchFamily="34" charset="-120"/>
                <a:ea typeface="微軟正黑體" panose="020B0604030504040204" pitchFamily="34" charset="-120"/>
              </a:rPr>
              <a:t>。</a:t>
            </a:r>
            <a:endParaRPr lang="en-US" altLang="zh-TW" sz="4000" b="1" dirty="0">
              <a:latin typeface="微軟正黑體" panose="020B0604030504040204" pitchFamily="34" charset="-120"/>
              <a:ea typeface="微軟正黑體" panose="020B0604030504040204" pitchFamily="34" charset="-120"/>
            </a:endParaRPr>
          </a:p>
          <a:p>
            <a:pPr marL="609600" indent="-609600" algn="just">
              <a:lnSpc>
                <a:spcPct val="120000"/>
              </a:lnSpc>
              <a:buFont typeface="Wingdings" panose="05000000000000000000" pitchFamily="2" charset="2"/>
              <a:buAutoNum type="arabicPeriod"/>
            </a:pPr>
            <a:r>
              <a:rPr lang="zh-TW" altLang="en-US" sz="4000" b="1" dirty="0">
                <a:latin typeface="微軟正黑體" panose="020B0604030504040204" pitchFamily="34" charset="-120"/>
                <a:ea typeface="微軟正黑體" panose="020B0604030504040204" pitchFamily="34" charset="-120"/>
              </a:rPr>
              <a:t>研發記錄簿請使用</a:t>
            </a:r>
            <a:r>
              <a:rPr lang="zh-TW" altLang="en-US" sz="4000" b="1" dirty="0">
                <a:solidFill>
                  <a:srgbClr val="FF0000"/>
                </a:solidFill>
                <a:latin typeface="微軟正黑體" panose="020B0604030504040204" pitchFamily="34" charset="-120"/>
                <a:ea typeface="微軟正黑體" panose="020B0604030504040204" pitchFamily="34" charset="-120"/>
              </a:rPr>
              <a:t>膠裝。</a:t>
            </a:r>
            <a:endParaRPr lang="en-US" altLang="zh-TW" sz="4000" b="1" dirty="0">
              <a:solidFill>
                <a:srgbClr val="FF0000"/>
              </a:solidFill>
              <a:latin typeface="微軟正黑體" panose="020B0604030504040204" pitchFamily="34" charset="-120"/>
              <a:ea typeface="微軟正黑體" panose="020B0604030504040204" pitchFamily="34" charset="-120"/>
            </a:endParaRPr>
          </a:p>
          <a:p>
            <a:pPr marL="609600" indent="-609600" algn="just">
              <a:lnSpc>
                <a:spcPct val="120000"/>
              </a:lnSpc>
              <a:buFont typeface="+mj-lt"/>
              <a:buAutoNum type="arabicPeriod"/>
            </a:pPr>
            <a:r>
              <a:rPr lang="zh-TW" altLang="en-US" sz="4000" b="1" dirty="0">
                <a:solidFill>
                  <a:srgbClr val="FF0000"/>
                </a:solidFill>
                <a:latin typeface="微軟正黑體" panose="020B0604030504040204" pitchFamily="34" charset="-120"/>
                <a:ea typeface="微軟正黑體" panose="020B0604030504040204" pitchFamily="34" charset="-120"/>
              </a:rPr>
              <a:t>需連續使用，中間不要留有空白頁及不得黏貼、撕去或毀損等</a:t>
            </a:r>
            <a:r>
              <a:rPr lang="zh-TW" altLang="en-US" sz="4000" b="1" dirty="0">
                <a:latin typeface="微軟正黑體" panose="020B0604030504040204" pitchFamily="34" charset="-120"/>
                <a:ea typeface="微軟正黑體" panose="020B0604030504040204" pitchFamily="34" charset="-120"/>
              </a:rPr>
              <a:t>，以防未來因缺頁、撕頁，發生不必要之糾紛。</a:t>
            </a:r>
          </a:p>
          <a:p>
            <a:pPr marL="609600" indent="-609600" algn="just">
              <a:lnSpc>
                <a:spcPct val="120000"/>
              </a:lnSpc>
              <a:buFont typeface="Wingdings" panose="05000000000000000000" pitchFamily="2" charset="2"/>
              <a:buAutoNum type="arabicPeriod"/>
            </a:pPr>
            <a:r>
              <a:rPr lang="zh-TW" altLang="en-US" sz="4000" b="1" dirty="0">
                <a:solidFill>
                  <a:srgbClr val="FF0000"/>
                </a:solidFill>
                <a:latin typeface="微軟正黑體" panose="020B0604030504040204" pitchFamily="34" charset="-120"/>
                <a:ea typeface="微軟正黑體" panose="020B0604030504040204" pitchFamily="34" charset="-120"/>
              </a:rPr>
              <a:t>不可用黏貼方式記錄</a:t>
            </a:r>
            <a:r>
              <a:rPr lang="zh-TW" altLang="en-US" sz="4000" b="1" dirty="0">
                <a:latin typeface="微軟正黑體" panose="020B0604030504040204" pitchFamily="34" charset="-120"/>
                <a:ea typeface="微軟正黑體" panose="020B0604030504040204" pitchFamily="34" charset="-120"/>
              </a:rPr>
              <a:t>，所有記錄均應直接記於內頁上，如有電腦輸出的文件、照片、圖、表黏貼接縫處，需親簽上姓名和見證。 </a:t>
            </a:r>
            <a:endParaRPr lang="en-US" altLang="zh-TW" sz="4000" b="1" dirty="0">
              <a:latin typeface="微軟正黑體" panose="020B0604030504040204" pitchFamily="34" charset="-120"/>
              <a:ea typeface="微軟正黑體" panose="020B0604030504040204" pitchFamily="34" charset="-120"/>
            </a:endParaRPr>
          </a:p>
          <a:p>
            <a:pPr marL="609600" indent="-609600" algn="just">
              <a:lnSpc>
                <a:spcPct val="120000"/>
              </a:lnSpc>
              <a:buFont typeface="Wingdings" panose="05000000000000000000" pitchFamily="2" charset="2"/>
              <a:buAutoNum type="arabicPeriod"/>
            </a:pPr>
            <a:r>
              <a:rPr lang="zh-TW" altLang="en-US" sz="4000" b="1" dirty="0">
                <a:solidFill>
                  <a:srgbClr val="FF0000"/>
                </a:solidFill>
                <a:latin typeface="微軟正黑體" panose="020B0604030504040204" pitchFamily="34" charset="-120"/>
                <a:ea typeface="微軟正黑體" panose="020B0604030504040204" pitchFamily="34" charset="-120"/>
              </a:rPr>
              <a:t>記錄錯誤時請用筆刪去並簽名</a:t>
            </a:r>
            <a:r>
              <a:rPr lang="zh-TW" altLang="en-US" sz="4000" b="1" dirty="0">
                <a:latin typeface="微軟正黑體" panose="020B0604030504040204" pitchFamily="34" charset="-120"/>
                <a:ea typeface="微軟正黑體" panose="020B0604030504040204" pitchFamily="34" charset="-120"/>
              </a:rPr>
              <a:t>，切不可撕頁、割掉、挖掉、貼掉、或用修正液塗掉。 </a:t>
            </a:r>
          </a:p>
          <a:p>
            <a:pPr marL="609600" indent="-609600" algn="just">
              <a:lnSpc>
                <a:spcPct val="120000"/>
              </a:lnSpc>
              <a:buFont typeface="Wingdings" panose="05000000000000000000" pitchFamily="2" charset="2"/>
              <a:buAutoNum type="arabicPeriod"/>
            </a:pPr>
            <a:endParaRPr lang="zh-TW" altLang="en-US" sz="3600" b="1" dirty="0"/>
          </a:p>
          <a:p>
            <a:pPr marL="457200" indent="-457200">
              <a:lnSpc>
                <a:spcPct val="120000"/>
              </a:lnSpc>
              <a:buFont typeface="+mj-lt"/>
              <a:buAutoNum type="arabicPeriod"/>
            </a:pPr>
            <a:endParaRPr lang="zh-TW" altLang="en-US" sz="3600" b="1" dirty="0"/>
          </a:p>
        </p:txBody>
      </p:sp>
      <p:sp>
        <p:nvSpPr>
          <p:cNvPr id="2" name="投影片編號版面配置區 1">
            <a:extLst>
              <a:ext uri="{FF2B5EF4-FFF2-40B4-BE49-F238E27FC236}">
                <a16:creationId xmlns:a16="http://schemas.microsoft.com/office/drawing/2014/main" id="{74B982F6-0AEF-4E6C-82B4-51FD216C4F72}"/>
              </a:ext>
            </a:extLst>
          </p:cNvPr>
          <p:cNvSpPr>
            <a:spLocks noGrp="1"/>
          </p:cNvSpPr>
          <p:nvPr>
            <p:ph type="sldNum" sz="quarter" idx="2"/>
          </p:nvPr>
        </p:nvSpPr>
        <p:spPr/>
        <p:txBody>
          <a:bodyPr/>
          <a:lstStyle/>
          <a:p>
            <a:fld id="{86CB4B4D-7CA3-9044-876B-883B54F8677D}" type="slidenum">
              <a:rPr lang="en-US" altLang="zh-TW" smtClean="0"/>
              <a:t>33</a:t>
            </a:fld>
            <a:endParaRPr lang="zh-TW" altLang="en-US"/>
          </a:p>
        </p:txBody>
      </p:sp>
    </p:spTree>
    <p:extLst>
      <p:ext uri="{BB962C8B-B14F-4D97-AF65-F5344CB8AC3E}">
        <p14:creationId xmlns:p14="http://schemas.microsoft.com/office/powerpoint/2010/main" val="2654700679"/>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五</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見證時機</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10" name="內容版面配置區 2">
            <a:extLst>
              <a:ext uri="{FF2B5EF4-FFF2-40B4-BE49-F238E27FC236}">
                <a16:creationId xmlns:a16="http://schemas.microsoft.com/office/drawing/2014/main" id="{566E2FFE-B35F-4A3B-8E95-BCD99A76FE5D}"/>
              </a:ext>
            </a:extLst>
          </p:cNvPr>
          <p:cNvSpPr txBox="1">
            <a:spLocks/>
          </p:cNvSpPr>
          <p:nvPr/>
        </p:nvSpPr>
        <p:spPr>
          <a:xfrm>
            <a:off x="863599" y="4562549"/>
            <a:ext cx="22833631" cy="724767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3400" indent="-533400">
              <a:lnSpc>
                <a:spcPct val="200000"/>
              </a:lnSpc>
              <a:buFont typeface="Wingdings" panose="05000000000000000000" pitchFamily="2" charset="2"/>
              <a:buAutoNum type="arabicPeriod"/>
            </a:pPr>
            <a:r>
              <a:rPr lang="zh-TW" altLang="en-US" sz="4000" dirty="0">
                <a:solidFill>
                  <a:srgbClr val="FF0000"/>
                </a:solidFill>
                <a:latin typeface="微軟正黑體" panose="020B0604030504040204" pitchFamily="34" charset="-120"/>
                <a:ea typeface="微軟正黑體" panose="020B0604030504040204" pitchFamily="34" charset="-120"/>
              </a:rPr>
              <a:t>依公司規定定期</a:t>
            </a:r>
            <a:r>
              <a:rPr lang="zh-TW" altLang="en-US" sz="4000" dirty="0">
                <a:latin typeface="微軟正黑體" panose="020B0604030504040204" pitchFamily="34" charset="-120"/>
                <a:ea typeface="微軟正黑體" panose="020B0604030504040204" pitchFamily="34" charset="-120"/>
              </a:rPr>
              <a:t>送請主管或見證人見證。</a:t>
            </a:r>
          </a:p>
          <a:p>
            <a:pPr marL="533400" indent="-533400">
              <a:lnSpc>
                <a:spcPct val="200000"/>
              </a:lnSpc>
              <a:buFont typeface="Wingdings" panose="05000000000000000000" pitchFamily="2" charset="2"/>
              <a:buAutoNum type="arabicPeriod"/>
            </a:pPr>
            <a:r>
              <a:rPr lang="zh-TW" altLang="en-US" sz="4000" dirty="0">
                <a:solidFill>
                  <a:srgbClr val="FF0000"/>
                </a:solidFill>
                <a:latin typeface="微軟正黑體" panose="020B0604030504040204" pitchFamily="34" charset="-120"/>
                <a:ea typeface="微軟正黑體" panose="020B0604030504040204" pitchFamily="34" charset="-120"/>
              </a:rPr>
              <a:t>遇有重大發現、發明、心得或創意</a:t>
            </a:r>
            <a:r>
              <a:rPr lang="zh-TW" altLang="en-US" sz="4000" dirty="0">
                <a:latin typeface="微軟正黑體" panose="020B0604030504040204" pitchFamily="34" charset="-120"/>
                <a:ea typeface="微軟正黑體" panose="020B0604030504040204" pitchFamily="34" charset="-120"/>
              </a:rPr>
              <a:t>等應即送請見證。</a:t>
            </a:r>
          </a:p>
          <a:p>
            <a:pPr marL="533400" indent="-533400">
              <a:lnSpc>
                <a:spcPct val="200000"/>
              </a:lnSpc>
              <a:buFont typeface="Wingdings" panose="05000000000000000000" pitchFamily="2" charset="2"/>
              <a:buAutoNum type="arabicPeriod"/>
            </a:pPr>
            <a:r>
              <a:rPr lang="zh-TW" altLang="en-US" sz="4000" dirty="0">
                <a:solidFill>
                  <a:srgbClr val="FF0000"/>
                </a:solidFill>
                <a:latin typeface="微軟正黑體" panose="020B0604030504040204" pitchFamily="34" charset="-120"/>
                <a:ea typeface="微軟正黑體" panose="020B0604030504040204" pitchFamily="34" charset="-120"/>
              </a:rPr>
              <a:t>重大發現或發明最好有兩人以上見證</a:t>
            </a:r>
            <a:r>
              <a:rPr lang="zh-TW" altLang="en-US" sz="4000" dirty="0">
                <a:latin typeface="微軟正黑體" panose="020B0604030504040204" pitchFamily="34" charset="-120"/>
                <a:ea typeface="微軟正黑體" panose="020B0604030504040204" pitchFamily="34" charset="-120"/>
              </a:rPr>
              <a:t>，</a:t>
            </a:r>
            <a:r>
              <a:rPr lang="zh-TW" altLang="en-US" sz="4000" dirty="0">
                <a:solidFill>
                  <a:srgbClr val="FF0000"/>
                </a:solidFill>
                <a:latin typeface="微軟正黑體" panose="020B0604030504040204" pitchFamily="34" charset="-120"/>
                <a:ea typeface="微軟正黑體" panose="020B0604030504040204" pitchFamily="34" charset="-120"/>
              </a:rPr>
              <a:t>必要時應將有關之實驗在見證人面前重作一次</a:t>
            </a:r>
            <a:r>
              <a:rPr lang="zh-TW" altLang="en-US" sz="4000" dirty="0">
                <a:latin typeface="微軟正黑體" panose="020B0604030504040204" pitchFamily="34" charset="-120"/>
                <a:ea typeface="微軟正黑體" panose="020B0604030504040204" pitchFamily="34" charset="-120"/>
              </a:rPr>
              <a:t>。</a:t>
            </a:r>
          </a:p>
        </p:txBody>
      </p:sp>
      <p:sp>
        <p:nvSpPr>
          <p:cNvPr id="2" name="投影片編號版面配置區 1">
            <a:extLst>
              <a:ext uri="{FF2B5EF4-FFF2-40B4-BE49-F238E27FC236}">
                <a16:creationId xmlns:a16="http://schemas.microsoft.com/office/drawing/2014/main" id="{6E0D55F5-B5D0-4D3F-836F-8293E46945E9}"/>
              </a:ext>
            </a:extLst>
          </p:cNvPr>
          <p:cNvSpPr>
            <a:spLocks noGrp="1"/>
          </p:cNvSpPr>
          <p:nvPr>
            <p:ph type="sldNum" sz="quarter" idx="2"/>
          </p:nvPr>
        </p:nvSpPr>
        <p:spPr/>
        <p:txBody>
          <a:bodyPr/>
          <a:lstStyle/>
          <a:p>
            <a:fld id="{86CB4B4D-7CA3-9044-876B-883B54F8677D}" type="slidenum">
              <a:rPr lang="en-US" altLang="zh-TW" smtClean="0"/>
              <a:t>34</a:t>
            </a:fld>
            <a:endParaRPr lang="zh-TW" altLang="en-US"/>
          </a:p>
        </p:txBody>
      </p:sp>
    </p:spTree>
    <p:extLst>
      <p:ext uri="{BB962C8B-B14F-4D97-AF65-F5344CB8AC3E}">
        <p14:creationId xmlns:p14="http://schemas.microsoft.com/office/powerpoint/2010/main" val="2794595051"/>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六</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研發記錄簿之保管</a:t>
            </a:r>
            <a:r>
              <a:rPr lang="en-US" altLang="zh-TW" sz="4800" dirty="0">
                <a:latin typeface="微軟正黑體" panose="020B0604030504040204" pitchFamily="34" charset="-120"/>
                <a:ea typeface="微軟正黑體" panose="020B0604030504040204" pitchFamily="34" charset="-120"/>
              </a:rPr>
              <a:t>(1/4)</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10" name="內容版面配置區 2">
            <a:extLst>
              <a:ext uri="{FF2B5EF4-FFF2-40B4-BE49-F238E27FC236}">
                <a16:creationId xmlns:a16="http://schemas.microsoft.com/office/drawing/2014/main" id="{566E2FFE-B35F-4A3B-8E95-BCD99A76FE5D}"/>
              </a:ext>
            </a:extLst>
          </p:cNvPr>
          <p:cNvSpPr txBox="1">
            <a:spLocks/>
          </p:cNvSpPr>
          <p:nvPr/>
        </p:nvSpPr>
        <p:spPr>
          <a:xfrm>
            <a:off x="863599" y="4562549"/>
            <a:ext cx="22833631" cy="724767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a:lnSpc>
                <a:spcPct val="200000"/>
              </a:lnSpc>
              <a:buFont typeface="Wingdings" panose="05000000000000000000" pitchFamily="2" charset="2"/>
              <a:buAutoNum type="arabicPeriod"/>
            </a:pPr>
            <a:r>
              <a:rPr lang="zh-TW" altLang="en-US" sz="4000" dirty="0">
                <a:latin typeface="微軟正黑體" panose="020B0604030504040204" pitchFamily="34" charset="-120"/>
                <a:ea typeface="微軟正黑體" panose="020B0604030504040204" pitchFamily="34" charset="-120"/>
              </a:rPr>
              <a:t>研發記錄簿</a:t>
            </a:r>
            <a:r>
              <a:rPr lang="zh-TW" altLang="en-US" sz="4000" dirty="0">
                <a:solidFill>
                  <a:srgbClr val="FF0000"/>
                </a:solidFill>
                <a:latin typeface="微軟正黑體" panose="020B0604030504040204" pitchFamily="34" charset="-120"/>
                <a:ea typeface="微軟正黑體" panose="020B0604030504040204" pitchFamily="34" charset="-120"/>
              </a:rPr>
              <a:t>非經主管許可</a:t>
            </a:r>
            <a:r>
              <a:rPr lang="zh-TW" altLang="en-US" sz="4000" dirty="0">
                <a:latin typeface="微軟正黑體" panose="020B0604030504040204" pitchFamily="34" charset="-120"/>
                <a:ea typeface="微軟正黑體" panose="020B0604030504040204" pitchFamily="34" charset="-120"/>
              </a:rPr>
              <a:t>，</a:t>
            </a:r>
            <a:r>
              <a:rPr lang="zh-TW" altLang="en-US" sz="4000" dirty="0">
                <a:solidFill>
                  <a:srgbClr val="FF0000"/>
                </a:solidFill>
                <a:latin typeface="微軟正黑體" panose="020B0604030504040204" pitchFamily="34" charset="-120"/>
                <a:ea typeface="微軟正黑體" panose="020B0604030504040204" pitchFamily="34" charset="-120"/>
              </a:rPr>
              <a:t>不得攜離工作場所</a:t>
            </a:r>
            <a:r>
              <a:rPr lang="zh-TW" altLang="en-US" sz="4000" dirty="0">
                <a:latin typeface="微軟正黑體" panose="020B0604030504040204" pitchFamily="34" charset="-120"/>
                <a:ea typeface="微軟正黑體" panose="020B0604030504040204" pitchFamily="34" charset="-120"/>
              </a:rPr>
              <a:t>。</a:t>
            </a:r>
          </a:p>
          <a:p>
            <a:pPr marL="609600" indent="-609600">
              <a:lnSpc>
                <a:spcPct val="200000"/>
              </a:lnSpc>
              <a:buFont typeface="Wingdings" panose="05000000000000000000" pitchFamily="2" charset="2"/>
              <a:buAutoNum type="arabicPeriod"/>
            </a:pPr>
            <a:r>
              <a:rPr lang="zh-TW" altLang="en-US" sz="4000" dirty="0">
                <a:latin typeface="微軟正黑體" panose="020B0604030504040204" pitchFamily="34" charset="-120"/>
                <a:ea typeface="微軟正黑體" panose="020B0604030504040204" pitchFamily="34" charset="-120"/>
              </a:rPr>
              <a:t>研發記錄簿</a:t>
            </a:r>
            <a:r>
              <a:rPr lang="zh-TW" altLang="en-US" sz="4000" dirty="0">
                <a:solidFill>
                  <a:srgbClr val="FF0000"/>
                </a:solidFill>
                <a:latin typeface="微軟正黑體" panose="020B0604030504040204" pitchFamily="34" charset="-120"/>
                <a:ea typeface="微軟正黑體" panose="020B0604030504040204" pitchFamily="34" charset="-120"/>
              </a:rPr>
              <a:t>非經主管許可</a:t>
            </a:r>
            <a:r>
              <a:rPr lang="zh-TW" altLang="en-US" sz="4000" dirty="0">
                <a:latin typeface="微軟正黑體" panose="020B0604030504040204" pitchFamily="34" charset="-120"/>
                <a:ea typeface="微軟正黑體" panose="020B0604030504040204" pitchFamily="34" charset="-120"/>
              </a:rPr>
              <a:t>，</a:t>
            </a:r>
            <a:r>
              <a:rPr lang="zh-TW" altLang="en-US" sz="4000" dirty="0">
                <a:solidFill>
                  <a:srgbClr val="FF0000"/>
                </a:solidFill>
                <a:latin typeface="微軟正黑體" panose="020B0604030504040204" pitchFamily="34" charset="-120"/>
                <a:ea typeface="微軟正黑體" panose="020B0604030504040204" pitchFamily="34" charset="-120"/>
              </a:rPr>
              <a:t>不得對外揭露記載內容</a:t>
            </a:r>
            <a:r>
              <a:rPr lang="zh-TW" altLang="en-US" sz="4000" dirty="0">
                <a:latin typeface="微軟正黑體" panose="020B0604030504040204" pitchFamily="34" charset="-120"/>
                <a:ea typeface="微軟正黑體" panose="020B0604030504040204" pitchFamily="34" charset="-120"/>
              </a:rPr>
              <a:t>。</a:t>
            </a:r>
          </a:p>
          <a:p>
            <a:pPr marL="609600" indent="-609600">
              <a:lnSpc>
                <a:spcPct val="200000"/>
              </a:lnSpc>
              <a:buFont typeface="Wingdings" panose="05000000000000000000" pitchFamily="2" charset="2"/>
              <a:buAutoNum type="arabicPeriod"/>
            </a:pPr>
            <a:r>
              <a:rPr lang="zh-TW" altLang="en-US" sz="4000" dirty="0">
                <a:solidFill>
                  <a:srgbClr val="FF0000"/>
                </a:solidFill>
                <a:latin typeface="微軟正黑體" panose="020B0604030504040204" pitchFamily="34" charset="-120"/>
                <a:ea typeface="微軟正黑體" panose="020B0604030504040204" pitchFamily="34" charset="-120"/>
              </a:rPr>
              <a:t>未經許可</a:t>
            </a:r>
            <a:r>
              <a:rPr lang="zh-TW" altLang="en-US" sz="4000" dirty="0">
                <a:latin typeface="微軟正黑體" panose="020B0604030504040204" pitchFamily="34" charset="-120"/>
                <a:ea typeface="微軟正黑體" panose="020B0604030504040204" pitchFamily="34" charset="-120"/>
              </a:rPr>
              <a:t>，</a:t>
            </a:r>
            <a:r>
              <a:rPr lang="zh-TW" altLang="en-US" sz="4000" dirty="0">
                <a:solidFill>
                  <a:srgbClr val="FF0000"/>
                </a:solidFill>
                <a:latin typeface="微軟正黑體" panose="020B0604030504040204" pitchFamily="34" charset="-120"/>
                <a:ea typeface="微軟正黑體" panose="020B0604030504040204" pitchFamily="34" charset="-120"/>
              </a:rPr>
              <a:t>不得擅自翻閱他人之研發記錄簿</a:t>
            </a:r>
            <a:r>
              <a:rPr lang="zh-TW" altLang="en-US" sz="4000" dirty="0">
                <a:latin typeface="微軟正黑體" panose="020B0604030504040204" pitchFamily="34" charset="-120"/>
                <a:ea typeface="微軟正黑體" panose="020B0604030504040204" pitchFamily="34" charset="-120"/>
              </a:rPr>
              <a:t>。</a:t>
            </a:r>
          </a:p>
        </p:txBody>
      </p:sp>
      <p:sp>
        <p:nvSpPr>
          <p:cNvPr id="2" name="投影片編號版面配置區 1">
            <a:extLst>
              <a:ext uri="{FF2B5EF4-FFF2-40B4-BE49-F238E27FC236}">
                <a16:creationId xmlns:a16="http://schemas.microsoft.com/office/drawing/2014/main" id="{AB4893B3-28C5-410A-BC35-A45339DCF2B5}"/>
              </a:ext>
            </a:extLst>
          </p:cNvPr>
          <p:cNvSpPr>
            <a:spLocks noGrp="1"/>
          </p:cNvSpPr>
          <p:nvPr>
            <p:ph type="sldNum" sz="quarter" idx="2"/>
          </p:nvPr>
        </p:nvSpPr>
        <p:spPr/>
        <p:txBody>
          <a:bodyPr/>
          <a:lstStyle/>
          <a:p>
            <a:fld id="{86CB4B4D-7CA3-9044-876B-883B54F8677D}" type="slidenum">
              <a:rPr lang="en-US" altLang="zh-TW" smtClean="0"/>
              <a:t>35</a:t>
            </a:fld>
            <a:endParaRPr lang="zh-TW" altLang="en-US"/>
          </a:p>
        </p:txBody>
      </p:sp>
    </p:spTree>
    <p:extLst>
      <p:ext uri="{BB962C8B-B14F-4D97-AF65-F5344CB8AC3E}">
        <p14:creationId xmlns:p14="http://schemas.microsoft.com/office/powerpoint/2010/main" val="1752281606"/>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六</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研發記錄簿之保管</a:t>
            </a:r>
            <a:r>
              <a:rPr lang="en-US" altLang="zh-TW" sz="4800" dirty="0">
                <a:latin typeface="微軟正黑體" panose="020B0604030504040204" pitchFamily="34" charset="-120"/>
                <a:ea typeface="微軟正黑體" panose="020B0604030504040204" pitchFamily="34" charset="-120"/>
              </a:rPr>
              <a:t>(2/4)</a:t>
            </a:r>
            <a:endParaRPr lang="zh-TW" altLang="en-US" sz="4800" dirty="0">
              <a:latin typeface="微軟正黑體" panose="020B0604030504040204" pitchFamily="34" charset="-120"/>
              <a:ea typeface="微軟正黑體" panose="020B0604030504040204" pitchFamily="34" charset="-120"/>
              <a:cs typeface="+mn-ea"/>
              <a:sym typeface="+mn-lt"/>
            </a:endParaRPr>
          </a:p>
        </p:txBody>
      </p:sp>
      <p:graphicFrame>
        <p:nvGraphicFramePr>
          <p:cNvPr id="9" name="Group 94">
            <a:extLst>
              <a:ext uri="{FF2B5EF4-FFF2-40B4-BE49-F238E27FC236}">
                <a16:creationId xmlns:a16="http://schemas.microsoft.com/office/drawing/2014/main" id="{303485F5-4A9E-4697-B533-1ED552D2544B}"/>
              </a:ext>
            </a:extLst>
          </p:cNvPr>
          <p:cNvGraphicFramePr>
            <a:graphicFrameLocks noGrp="1"/>
          </p:cNvGraphicFramePr>
          <p:nvPr>
            <p:extLst>
              <p:ext uri="{D42A27DB-BD31-4B8C-83A1-F6EECF244321}">
                <p14:modId xmlns:p14="http://schemas.microsoft.com/office/powerpoint/2010/main" val="1281999979"/>
              </p:ext>
            </p:extLst>
          </p:nvPr>
        </p:nvGraphicFramePr>
        <p:xfrm>
          <a:off x="5455891" y="3996065"/>
          <a:ext cx="13472216" cy="8494932"/>
        </p:xfrm>
        <a:graphic>
          <a:graphicData uri="http://schemas.openxmlformats.org/drawingml/2006/table">
            <a:tbl>
              <a:tblPr/>
              <a:tblGrid>
                <a:gridCol w="622052">
                  <a:extLst>
                    <a:ext uri="{9D8B030D-6E8A-4147-A177-3AD203B41FA5}">
                      <a16:colId xmlns:a16="http://schemas.microsoft.com/office/drawing/2014/main" val="20000"/>
                    </a:ext>
                  </a:extLst>
                </a:gridCol>
                <a:gridCol w="6035598">
                  <a:extLst>
                    <a:ext uri="{9D8B030D-6E8A-4147-A177-3AD203B41FA5}">
                      <a16:colId xmlns:a16="http://schemas.microsoft.com/office/drawing/2014/main" val="20001"/>
                    </a:ext>
                  </a:extLst>
                </a:gridCol>
                <a:gridCol w="756551">
                  <a:extLst>
                    <a:ext uri="{9D8B030D-6E8A-4147-A177-3AD203B41FA5}">
                      <a16:colId xmlns:a16="http://schemas.microsoft.com/office/drawing/2014/main" val="20002"/>
                    </a:ext>
                  </a:extLst>
                </a:gridCol>
                <a:gridCol w="756551">
                  <a:extLst>
                    <a:ext uri="{9D8B030D-6E8A-4147-A177-3AD203B41FA5}">
                      <a16:colId xmlns:a16="http://schemas.microsoft.com/office/drawing/2014/main" val="20003"/>
                    </a:ext>
                  </a:extLst>
                </a:gridCol>
                <a:gridCol w="759353">
                  <a:extLst>
                    <a:ext uri="{9D8B030D-6E8A-4147-A177-3AD203B41FA5}">
                      <a16:colId xmlns:a16="http://schemas.microsoft.com/office/drawing/2014/main" val="20004"/>
                    </a:ext>
                  </a:extLst>
                </a:gridCol>
                <a:gridCol w="756551">
                  <a:extLst>
                    <a:ext uri="{9D8B030D-6E8A-4147-A177-3AD203B41FA5}">
                      <a16:colId xmlns:a16="http://schemas.microsoft.com/office/drawing/2014/main" val="20005"/>
                    </a:ext>
                  </a:extLst>
                </a:gridCol>
                <a:gridCol w="756551">
                  <a:extLst>
                    <a:ext uri="{9D8B030D-6E8A-4147-A177-3AD203B41FA5}">
                      <a16:colId xmlns:a16="http://schemas.microsoft.com/office/drawing/2014/main" val="20006"/>
                    </a:ext>
                  </a:extLst>
                </a:gridCol>
                <a:gridCol w="756551">
                  <a:extLst>
                    <a:ext uri="{9D8B030D-6E8A-4147-A177-3AD203B41FA5}">
                      <a16:colId xmlns:a16="http://schemas.microsoft.com/office/drawing/2014/main" val="20007"/>
                    </a:ext>
                  </a:extLst>
                </a:gridCol>
                <a:gridCol w="756551">
                  <a:extLst>
                    <a:ext uri="{9D8B030D-6E8A-4147-A177-3AD203B41FA5}">
                      <a16:colId xmlns:a16="http://schemas.microsoft.com/office/drawing/2014/main" val="20008"/>
                    </a:ext>
                  </a:extLst>
                </a:gridCol>
                <a:gridCol w="742543">
                  <a:extLst>
                    <a:ext uri="{9D8B030D-6E8A-4147-A177-3AD203B41FA5}">
                      <a16:colId xmlns:a16="http://schemas.microsoft.com/office/drawing/2014/main" val="20009"/>
                    </a:ext>
                  </a:extLst>
                </a:gridCol>
                <a:gridCol w="773364">
                  <a:extLst>
                    <a:ext uri="{9D8B030D-6E8A-4147-A177-3AD203B41FA5}">
                      <a16:colId xmlns:a16="http://schemas.microsoft.com/office/drawing/2014/main" val="20010"/>
                    </a:ext>
                  </a:extLst>
                </a:gridCol>
              </a:tblGrid>
              <a:tr h="973537">
                <a:tc rowSpan="2" gridSpan="2">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                     評 估 次 第</a:t>
                      </a:r>
                    </a:p>
                    <a:p>
                      <a:pPr marL="0" marR="0" lvl="0" indent="0" algn="l" defTabSz="914400" rtl="0" eaLnBrk="0" fontAlgn="base" latinLnBrk="0" hangingPunct="0">
                        <a:lnSpc>
                          <a:spcPct val="100000"/>
                        </a:lnSpc>
                        <a:spcBef>
                          <a:spcPct val="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cs typeface="Times New Roman" pitchFamily="18" charset="0"/>
                      </a:endParaRPr>
                    </a:p>
                    <a:p>
                      <a:pPr marL="0" marR="0" lvl="0" indent="0" algn="l" defTabSz="914400" rtl="0" eaLnBrk="0" fontAlgn="base" latinLnBrk="0" hangingPunct="0">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評 估 內 容</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rgbClr val="000000"/>
                      </a:solidFill>
                      <a:prstDash val="solid"/>
                      <a:round/>
                      <a:headEnd type="none" w="med" len="med"/>
                      <a:tailEnd type="none" w="med" len="med"/>
                    </a:lnTlToBr>
                    <a:lnBlToTr>
                      <a:noFill/>
                    </a:lnBlToTr>
                    <a:solidFill>
                      <a:srgbClr val="FFFF99"/>
                    </a:solidFill>
                  </a:tcPr>
                </a:tc>
                <a:tc rowSpan="2" hMerge="1">
                  <a:txBody>
                    <a:bodyPr/>
                    <a:lstStyle/>
                    <a:p>
                      <a:endParaRPr lang="zh-TW" altLang="en-US"/>
                    </a:p>
                  </a:txBody>
                  <a:tcPr/>
                </a:tc>
                <a:tc gridSpan="8">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評估結果</a:t>
                      </a:r>
                    </a:p>
                    <a:p>
                      <a:pPr marL="0" marR="0" lvl="0" indent="0" algn="ctr" defTabSz="914400" rtl="0" eaLnBrk="0" fontAlgn="base" latinLnBrk="0" hangingPunct="0">
                        <a:lnSpc>
                          <a:spcPct val="100000"/>
                        </a:lnSpc>
                        <a:spcBef>
                          <a:spcPct val="0"/>
                        </a:spcBef>
                        <a:spcAft>
                          <a:spcPct val="0"/>
                        </a:spcAft>
                        <a:buClr>
                          <a:schemeClr val="tx2"/>
                        </a:buClr>
                        <a:buSzTx/>
                        <a:buFont typeface="Wingdings" pitchFamily="2" charset="2"/>
                        <a:buNone/>
                        <a:tabLst/>
                      </a:pPr>
                      <a:r>
                        <a:rPr kumimoji="1" lang="en-US" altLang="zh-TW" sz="3000" b="1" i="0" u="none" strike="noStrike" cap="none" normalizeH="0" baseline="0" dirty="0">
                          <a:ln>
                            <a:noFill/>
                          </a:ln>
                          <a:solidFill>
                            <a:srgbClr val="0000FF"/>
                          </a:solidFill>
                          <a:effectLst/>
                          <a:latin typeface="+mj-ea"/>
                          <a:ea typeface="+mj-ea"/>
                          <a:cs typeface="Times New Roman" pitchFamily="18" charset="0"/>
                        </a:rPr>
                        <a:t>(</a:t>
                      </a:r>
                      <a:r>
                        <a:rPr kumimoji="1" lang="zh-TW" altLang="en-US" sz="3000" b="1" i="0" u="none" strike="noStrike" cap="none" normalizeH="0" baseline="0" dirty="0">
                          <a:ln>
                            <a:noFill/>
                          </a:ln>
                          <a:solidFill>
                            <a:srgbClr val="0000FF"/>
                          </a:solidFill>
                          <a:effectLst/>
                          <a:latin typeface="+mj-ea"/>
                          <a:ea typeface="+mj-ea"/>
                          <a:cs typeface="Times New Roman" pitchFamily="18" charset="0"/>
                        </a:rPr>
                        <a:t>是填</a:t>
                      </a:r>
                      <a:r>
                        <a:rPr kumimoji="1" lang="en-US" altLang="zh-TW" sz="3000" b="1" i="0" u="none" strike="noStrike" cap="none" normalizeH="0" baseline="0" dirty="0">
                          <a:ln>
                            <a:noFill/>
                          </a:ln>
                          <a:solidFill>
                            <a:srgbClr val="0000FF"/>
                          </a:solidFill>
                          <a:effectLst/>
                          <a:latin typeface="+mj-ea"/>
                          <a:ea typeface="+mj-ea"/>
                          <a:cs typeface="Times New Roman" pitchFamily="18" charset="0"/>
                        </a:rPr>
                        <a:t>Y</a:t>
                      </a:r>
                      <a:r>
                        <a:rPr kumimoji="1" lang="zh-TW" altLang="en-US" sz="3000" b="1" i="0" u="none" strike="noStrike" cap="none" normalizeH="0" baseline="0" dirty="0">
                          <a:ln>
                            <a:noFill/>
                          </a:ln>
                          <a:solidFill>
                            <a:srgbClr val="0000FF"/>
                          </a:solidFill>
                          <a:effectLst/>
                          <a:latin typeface="+mj-ea"/>
                          <a:ea typeface="+mj-ea"/>
                          <a:cs typeface="Times New Roman" pitchFamily="18" charset="0"/>
                        </a:rPr>
                        <a:t>；否填</a:t>
                      </a:r>
                      <a:r>
                        <a:rPr kumimoji="1" lang="en-US" altLang="zh-TW" sz="3000" b="1" i="0" u="none" strike="noStrike" cap="none" normalizeH="0" baseline="0" dirty="0">
                          <a:ln>
                            <a:noFill/>
                          </a:ln>
                          <a:solidFill>
                            <a:srgbClr val="0000FF"/>
                          </a:solidFill>
                          <a:effectLst/>
                          <a:latin typeface="+mj-ea"/>
                          <a:ea typeface="+mj-ea"/>
                          <a:cs typeface="Times New Roman" pitchFamily="18" charset="0"/>
                        </a:rPr>
                        <a:t>N</a:t>
                      </a:r>
                      <a:r>
                        <a:rPr kumimoji="1" lang="zh-TW" altLang="en-US" sz="3000" b="1" i="0" u="none" strike="noStrike" cap="none" normalizeH="0" baseline="0" dirty="0">
                          <a:ln>
                            <a:noFill/>
                          </a:ln>
                          <a:solidFill>
                            <a:srgbClr val="0000FF"/>
                          </a:solidFill>
                          <a:effectLst/>
                          <a:latin typeface="+mj-ea"/>
                          <a:ea typeface="+mj-ea"/>
                          <a:cs typeface="Times New Roman" pitchFamily="18" charset="0"/>
                        </a:rPr>
                        <a:t>；不適用填</a:t>
                      </a:r>
                      <a:r>
                        <a:rPr kumimoji="1" lang="en-US" altLang="zh-TW" sz="3000" b="1" i="0" u="none" strike="noStrike" cap="none" normalizeH="0" baseline="0" dirty="0">
                          <a:ln>
                            <a:noFill/>
                          </a:ln>
                          <a:solidFill>
                            <a:srgbClr val="0000FF"/>
                          </a:solidFill>
                          <a:effectLst/>
                          <a:latin typeface="+mj-ea"/>
                          <a:ea typeface="+mj-ea"/>
                          <a:cs typeface="Times New Roman" pitchFamily="18" charset="0"/>
                        </a:rPr>
                        <a:t>NA)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a:ln>
                            <a:noFill/>
                          </a:ln>
                          <a:solidFill>
                            <a:srgbClr val="0000FF"/>
                          </a:solidFill>
                          <a:effectLst/>
                          <a:latin typeface="+mj-ea"/>
                          <a:ea typeface="+mj-ea"/>
                          <a:cs typeface="Times New Roman" pitchFamily="18" charset="0"/>
                        </a:rPr>
                        <a:t>備註</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928620">
                <a:tc gridSpan="2" vMerge="1">
                  <a:txBody>
                    <a:bodyPr/>
                    <a:lstStyle/>
                    <a:p>
                      <a:endParaRPr lang="zh-TW" altLang="en-US"/>
                    </a:p>
                  </a:txBody>
                  <a:tcPr/>
                </a:tc>
                <a:tc hMerge="1"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１</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２</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３</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４</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５</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６</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７</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８</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r h="1383447">
                <a:tc rowSpan="3">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FF0000"/>
                          </a:solidFill>
                          <a:effectLst/>
                          <a:latin typeface="+mj-ea"/>
                          <a:ea typeface="+mj-ea"/>
                          <a:cs typeface="Times New Roman" pitchFamily="18" charset="0"/>
                        </a:rPr>
                        <a:t>管理資訊登錄</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確實填寫封面頁各欄位</a:t>
                      </a:r>
                      <a:r>
                        <a:rPr kumimoji="1" lang="en-US" altLang="zh-TW" sz="3000" b="1" i="0" u="none" strike="noStrike" cap="none" normalizeH="0" baseline="0" dirty="0">
                          <a:ln>
                            <a:noFill/>
                          </a:ln>
                          <a:solidFill>
                            <a:srgbClr val="0000FF"/>
                          </a:solidFill>
                          <a:effectLst/>
                          <a:latin typeface="+mj-ea"/>
                          <a:ea typeface="+mj-ea"/>
                          <a:cs typeface="Times New Roman" pitchFamily="18" charset="0"/>
                        </a:rPr>
                        <a:t>(</a:t>
                      </a:r>
                      <a:r>
                        <a:rPr kumimoji="1" lang="zh-TW" altLang="en-US" sz="3000" b="1" i="0" u="none" strike="noStrike" cap="none" normalizeH="0" baseline="0" dirty="0">
                          <a:ln>
                            <a:noFill/>
                          </a:ln>
                          <a:solidFill>
                            <a:srgbClr val="0000FF"/>
                          </a:solidFill>
                          <a:effectLst/>
                          <a:latin typeface="+mj-ea"/>
                          <a:ea typeface="+mj-ea"/>
                          <a:cs typeface="Times New Roman" pitchFamily="18" charset="0"/>
                        </a:rPr>
                        <a:t>姓名、工號、領用日期、使用期間、部門名稱及代號</a:t>
                      </a:r>
                      <a:r>
                        <a:rPr kumimoji="1" lang="en-US" altLang="zh-TW" sz="3000" b="1" i="0" u="none" strike="noStrike" cap="none" normalizeH="0" baseline="0" dirty="0">
                          <a:ln>
                            <a:noFill/>
                          </a:ln>
                          <a:solidFill>
                            <a:srgbClr val="0000FF"/>
                          </a:solidFill>
                          <a:effectLst/>
                          <a:latin typeface="+mj-ea"/>
                          <a:ea typeface="+mj-ea"/>
                          <a:cs typeface="Times New Roman" pitchFamily="18"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2"/>
                  </a:ext>
                </a:extLst>
              </a:tr>
              <a:tr h="1383447">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遇部門異動，應於異動資料欄內作記錄；重新填寫使用期間及直屬主管欄。</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3"/>
                  </a:ext>
                </a:extLst>
              </a:tr>
              <a:tr h="973537">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如有申請智權著作，則應於智權著作欄內作記錄。</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4"/>
                  </a:ext>
                </a:extLst>
              </a:tr>
              <a:tr h="1383447">
                <a:tc rowSpan="2">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FF0000"/>
                          </a:solidFill>
                          <a:effectLst/>
                          <a:latin typeface="+mj-ea"/>
                          <a:ea typeface="+mj-ea"/>
                          <a:cs typeface="Times New Roman" pitchFamily="18" charset="0"/>
                        </a:rPr>
                        <a:t>內容見證</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重要結論或發明，應有兩位以上見證人在相關頁次上簽名見證</a:t>
                      </a:r>
                      <a:r>
                        <a:rPr kumimoji="1" lang="en-US" altLang="zh-TW" sz="3000" b="1" i="0" u="none" strike="noStrike" cap="none" normalizeH="0" baseline="0" dirty="0">
                          <a:ln>
                            <a:noFill/>
                          </a:ln>
                          <a:solidFill>
                            <a:srgbClr val="0000FF"/>
                          </a:solidFill>
                          <a:effectLst/>
                          <a:latin typeface="+mj-ea"/>
                          <a:ea typeface="+mj-ea"/>
                          <a:cs typeface="Times New Roman" pitchFamily="18" charset="0"/>
                        </a:rPr>
                        <a:t>(</a:t>
                      </a:r>
                      <a:r>
                        <a:rPr kumimoji="1" lang="zh-TW" altLang="en-US" sz="3000" b="1" i="0" u="none" strike="noStrike" cap="none" normalizeH="0" baseline="0" dirty="0">
                          <a:ln>
                            <a:noFill/>
                          </a:ln>
                          <a:solidFill>
                            <a:srgbClr val="0000FF"/>
                          </a:solidFill>
                          <a:effectLst/>
                          <a:latin typeface="+mj-ea"/>
                          <a:ea typeface="+mj-ea"/>
                          <a:cs typeface="Times New Roman" pitchFamily="18" charset="0"/>
                        </a:rPr>
                        <a:t>不得蓋章</a:t>
                      </a:r>
                      <a:r>
                        <a:rPr kumimoji="1" lang="en-US" altLang="zh-TW" sz="3000" b="1" i="0" u="none" strike="noStrike" cap="none" normalizeH="0" baseline="0" dirty="0">
                          <a:ln>
                            <a:noFill/>
                          </a:ln>
                          <a:solidFill>
                            <a:srgbClr val="0000FF"/>
                          </a:solidFill>
                          <a:effectLst/>
                          <a:latin typeface="+mj-ea"/>
                          <a:ea typeface="+mj-ea"/>
                          <a:cs typeface="Times New Roman" pitchFamily="18" charset="0"/>
                        </a:rPr>
                        <a:t>) </a:t>
                      </a:r>
                      <a:r>
                        <a:rPr kumimoji="1" lang="zh-TW" altLang="en-US" sz="3000" b="1" i="0" u="none" strike="noStrike" cap="none" normalizeH="0" baseline="0" dirty="0">
                          <a:ln>
                            <a:noFill/>
                          </a:ln>
                          <a:solidFill>
                            <a:srgbClr val="0000FF"/>
                          </a:solidFill>
                          <a:effectLst/>
                          <a:latin typeface="+mj-ea"/>
                          <a:ea typeface="+mj-ea"/>
                          <a:cs typeface="Times New Roman" pitchFamily="18" charset="0"/>
                        </a:rPr>
                        <a:t>，並加註日期</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5"/>
                  </a:ext>
                </a:extLst>
              </a:tr>
              <a:tr h="1165512">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電腦輸出文件、照片、圖、表黏貼接縫處，須簽上姓名和見證。</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6"/>
                  </a:ext>
                </a:extLst>
              </a:tr>
            </a:tbl>
          </a:graphicData>
        </a:graphic>
      </p:graphicFrame>
      <p:sp>
        <p:nvSpPr>
          <p:cNvPr id="2" name="投影片編號版面配置區 1">
            <a:extLst>
              <a:ext uri="{FF2B5EF4-FFF2-40B4-BE49-F238E27FC236}">
                <a16:creationId xmlns:a16="http://schemas.microsoft.com/office/drawing/2014/main" id="{81BAD021-E476-4FE8-A448-FE86B3B140D0}"/>
              </a:ext>
            </a:extLst>
          </p:cNvPr>
          <p:cNvSpPr>
            <a:spLocks noGrp="1"/>
          </p:cNvSpPr>
          <p:nvPr>
            <p:ph type="sldNum" sz="quarter" idx="2"/>
          </p:nvPr>
        </p:nvSpPr>
        <p:spPr/>
        <p:txBody>
          <a:bodyPr/>
          <a:lstStyle/>
          <a:p>
            <a:fld id="{86CB4B4D-7CA3-9044-876B-883B54F8677D}" type="slidenum">
              <a:rPr lang="en-US" altLang="zh-TW" smtClean="0"/>
              <a:t>36</a:t>
            </a:fld>
            <a:endParaRPr lang="zh-TW" altLang="en-US"/>
          </a:p>
        </p:txBody>
      </p:sp>
    </p:spTree>
    <p:extLst>
      <p:ext uri="{BB962C8B-B14F-4D97-AF65-F5344CB8AC3E}">
        <p14:creationId xmlns:p14="http://schemas.microsoft.com/office/powerpoint/2010/main" val="1066124773"/>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rPr>
              <a:t>(</a:t>
            </a:r>
            <a:r>
              <a:rPr lang="zh-TW" altLang="en-US" sz="4800" dirty="0">
                <a:latin typeface="微軟正黑體" panose="020B0604030504040204" pitchFamily="34" charset="-120"/>
              </a:rPr>
              <a:t>六</a:t>
            </a:r>
            <a:r>
              <a:rPr lang="en-US" altLang="zh-TW" sz="4800" dirty="0">
                <a:latin typeface="微軟正黑體" panose="020B0604030504040204" pitchFamily="34" charset="-120"/>
              </a:rPr>
              <a:t>)</a:t>
            </a:r>
            <a:r>
              <a:rPr lang="zh-TW" altLang="en-US" sz="4800" dirty="0">
                <a:latin typeface="微軟正黑體" panose="020B0604030504040204" pitchFamily="34" charset="-120"/>
              </a:rPr>
              <a:t>研發記錄簿之保管</a:t>
            </a:r>
            <a:r>
              <a:rPr lang="en-US" altLang="zh-TW" sz="4800" dirty="0">
                <a:latin typeface="微軟正黑體" panose="020B0604030504040204" pitchFamily="34" charset="-120"/>
              </a:rPr>
              <a:t>(3/4)</a:t>
            </a:r>
            <a:endParaRPr lang="zh-TW" altLang="en-US" sz="4800" dirty="0">
              <a:latin typeface="微軟正黑體" panose="020B0604030504040204" pitchFamily="34" charset="-120"/>
              <a:ea typeface="微軟正黑體" panose="020B0604030504040204" pitchFamily="34" charset="-120"/>
              <a:cs typeface="+mn-ea"/>
              <a:sym typeface="+mn-lt"/>
            </a:endParaRPr>
          </a:p>
        </p:txBody>
      </p:sp>
      <p:graphicFrame>
        <p:nvGraphicFramePr>
          <p:cNvPr id="10" name="Group 110">
            <a:extLst>
              <a:ext uri="{FF2B5EF4-FFF2-40B4-BE49-F238E27FC236}">
                <a16:creationId xmlns:a16="http://schemas.microsoft.com/office/drawing/2014/main" id="{4C1B63DE-ACC0-4174-9F1E-3FEB942DFF77}"/>
              </a:ext>
            </a:extLst>
          </p:cNvPr>
          <p:cNvGraphicFramePr>
            <a:graphicFrameLocks noGrp="1"/>
          </p:cNvGraphicFramePr>
          <p:nvPr>
            <p:extLst>
              <p:ext uri="{D42A27DB-BD31-4B8C-83A1-F6EECF244321}">
                <p14:modId xmlns:p14="http://schemas.microsoft.com/office/powerpoint/2010/main" val="4097077583"/>
              </p:ext>
            </p:extLst>
          </p:nvPr>
        </p:nvGraphicFramePr>
        <p:xfrm>
          <a:off x="5455891" y="4836004"/>
          <a:ext cx="13472219" cy="6754175"/>
        </p:xfrm>
        <a:graphic>
          <a:graphicData uri="http://schemas.openxmlformats.org/drawingml/2006/table">
            <a:tbl>
              <a:tblPr/>
              <a:tblGrid>
                <a:gridCol w="695043">
                  <a:extLst>
                    <a:ext uri="{9D8B030D-6E8A-4147-A177-3AD203B41FA5}">
                      <a16:colId xmlns:a16="http://schemas.microsoft.com/office/drawing/2014/main" val="20000"/>
                    </a:ext>
                  </a:extLst>
                </a:gridCol>
                <a:gridCol w="6809594">
                  <a:extLst>
                    <a:ext uri="{9D8B030D-6E8A-4147-A177-3AD203B41FA5}">
                      <a16:colId xmlns:a16="http://schemas.microsoft.com/office/drawing/2014/main" val="20001"/>
                    </a:ext>
                  </a:extLst>
                </a:gridCol>
                <a:gridCol w="848139">
                  <a:extLst>
                    <a:ext uri="{9D8B030D-6E8A-4147-A177-3AD203B41FA5}">
                      <a16:colId xmlns:a16="http://schemas.microsoft.com/office/drawing/2014/main" val="20002"/>
                    </a:ext>
                  </a:extLst>
                </a:gridCol>
                <a:gridCol w="857322">
                  <a:extLst>
                    <a:ext uri="{9D8B030D-6E8A-4147-A177-3AD203B41FA5}">
                      <a16:colId xmlns:a16="http://schemas.microsoft.com/office/drawing/2014/main" val="20003"/>
                    </a:ext>
                  </a:extLst>
                </a:gridCol>
                <a:gridCol w="851199">
                  <a:extLst>
                    <a:ext uri="{9D8B030D-6E8A-4147-A177-3AD203B41FA5}">
                      <a16:colId xmlns:a16="http://schemas.microsoft.com/office/drawing/2014/main" val="20004"/>
                    </a:ext>
                  </a:extLst>
                </a:gridCol>
                <a:gridCol w="854262">
                  <a:extLst>
                    <a:ext uri="{9D8B030D-6E8A-4147-A177-3AD203B41FA5}">
                      <a16:colId xmlns:a16="http://schemas.microsoft.com/office/drawing/2014/main" val="20005"/>
                    </a:ext>
                  </a:extLst>
                </a:gridCol>
                <a:gridCol w="851199">
                  <a:extLst>
                    <a:ext uri="{9D8B030D-6E8A-4147-A177-3AD203B41FA5}">
                      <a16:colId xmlns:a16="http://schemas.microsoft.com/office/drawing/2014/main" val="20006"/>
                    </a:ext>
                  </a:extLst>
                </a:gridCol>
                <a:gridCol w="857322">
                  <a:extLst>
                    <a:ext uri="{9D8B030D-6E8A-4147-A177-3AD203B41FA5}">
                      <a16:colId xmlns:a16="http://schemas.microsoft.com/office/drawing/2014/main" val="20007"/>
                    </a:ext>
                  </a:extLst>
                </a:gridCol>
                <a:gridCol w="848139">
                  <a:extLst>
                    <a:ext uri="{9D8B030D-6E8A-4147-A177-3AD203B41FA5}">
                      <a16:colId xmlns:a16="http://schemas.microsoft.com/office/drawing/2014/main" val="20008"/>
                    </a:ext>
                  </a:extLst>
                </a:gridCol>
              </a:tblGrid>
              <a:tr h="697904">
                <a:tc rowSpan="5">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a:ln>
                            <a:noFill/>
                          </a:ln>
                          <a:solidFill>
                            <a:srgbClr val="FF0000"/>
                          </a:solidFill>
                          <a:effectLst/>
                          <a:latin typeface="+mj-ea"/>
                          <a:ea typeface="+mj-ea"/>
                          <a:cs typeface="Times New Roman" pitchFamily="18" charset="0"/>
                        </a:rPr>
                        <a:t>文頁版面控制</a:t>
                      </a: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每頁記錄應填上計畫代號、姓名及日期。</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697904">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同一頁不同時記錄二個以上計畫內容。</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r h="1139223">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同日記錄勿留空白，應接續使用，如未寫完一頁，劃去剩餘部份。</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2"/>
                  </a:ext>
                </a:extLst>
              </a:tr>
              <a:tr h="621397">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不同日期，應使用下頁書寫。</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3"/>
                  </a:ext>
                </a:extLst>
              </a:tr>
              <a:tr h="621397">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a:ln>
                            <a:noFill/>
                          </a:ln>
                          <a:solidFill>
                            <a:srgbClr val="0000FF"/>
                          </a:solidFill>
                          <a:effectLst/>
                          <a:latin typeface="+mj-ea"/>
                          <a:ea typeface="+mj-ea"/>
                          <a:cs typeface="Times New Roman" pitchFamily="18" charset="0"/>
                        </a:rPr>
                        <a:t>任何一頁皆不得撕去或損毀。</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4"/>
                  </a:ext>
                </a:extLst>
              </a:tr>
              <a:tr h="1139223">
                <a:tc rowSpan="3">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a:ln>
                            <a:noFill/>
                          </a:ln>
                          <a:solidFill>
                            <a:srgbClr val="FF0000"/>
                          </a:solidFill>
                          <a:effectLst/>
                          <a:latin typeface="+mj-ea"/>
                          <a:ea typeface="+mj-ea"/>
                          <a:cs typeface="Times New Roman" pitchFamily="18" charset="0"/>
                        </a:rPr>
                        <a:t>編撰品質</a:t>
                      </a: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a:ln>
                            <a:noFill/>
                          </a:ln>
                          <a:solidFill>
                            <a:srgbClr val="0000FF"/>
                          </a:solidFill>
                          <a:effectLst/>
                          <a:latin typeface="+mj-ea"/>
                          <a:ea typeface="+mj-ea"/>
                          <a:cs typeface="Times New Roman" pitchFamily="18" charset="0"/>
                        </a:rPr>
                        <a:t>書寫工具應使用能夠永久保存字跡者，切勿使用鉛筆。</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5"/>
                  </a:ext>
                </a:extLst>
              </a:tr>
              <a:tr h="1139223">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記錄錯誤的地方，切勿擦掉或修正液方式塗改，應以線條劃掉，並簽名及日期。</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6"/>
                  </a:ext>
                </a:extLst>
              </a:tr>
              <a:tr h="697904">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a:ln>
                            <a:noFill/>
                          </a:ln>
                          <a:solidFill>
                            <a:srgbClr val="0000FF"/>
                          </a:solidFill>
                          <a:effectLst/>
                          <a:latin typeface="+mj-ea"/>
                          <a:ea typeface="+mj-ea"/>
                          <a:cs typeface="Times New Roman" pitchFamily="18" charset="0"/>
                        </a:rPr>
                        <a:t>切勿在紙上撰寫後，再黏貼於記錄簿上。</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mj-ea"/>
                        <a:ea typeface="+mj-ea"/>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7"/>
                  </a:ext>
                </a:extLst>
              </a:tr>
            </a:tbl>
          </a:graphicData>
        </a:graphic>
      </p:graphicFrame>
      <p:sp>
        <p:nvSpPr>
          <p:cNvPr id="2" name="投影片編號版面配置區 1">
            <a:extLst>
              <a:ext uri="{FF2B5EF4-FFF2-40B4-BE49-F238E27FC236}">
                <a16:creationId xmlns:a16="http://schemas.microsoft.com/office/drawing/2014/main" id="{7828DFD7-FFB8-4C99-89A5-617865434C81}"/>
              </a:ext>
            </a:extLst>
          </p:cNvPr>
          <p:cNvSpPr>
            <a:spLocks noGrp="1"/>
          </p:cNvSpPr>
          <p:nvPr>
            <p:ph type="sldNum" sz="quarter" idx="2"/>
          </p:nvPr>
        </p:nvSpPr>
        <p:spPr/>
        <p:txBody>
          <a:bodyPr/>
          <a:lstStyle/>
          <a:p>
            <a:fld id="{86CB4B4D-7CA3-9044-876B-883B54F8677D}" type="slidenum">
              <a:rPr lang="en-US" altLang="zh-TW" smtClean="0"/>
              <a:t>37</a:t>
            </a:fld>
            <a:endParaRPr lang="zh-TW" altLang="en-US"/>
          </a:p>
        </p:txBody>
      </p:sp>
    </p:spTree>
    <p:extLst>
      <p:ext uri="{BB962C8B-B14F-4D97-AF65-F5344CB8AC3E}">
        <p14:creationId xmlns:p14="http://schemas.microsoft.com/office/powerpoint/2010/main" val="3945288749"/>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六</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研發記錄簿之保管</a:t>
            </a:r>
            <a:r>
              <a:rPr lang="en-US" altLang="zh-TW" sz="4800" dirty="0">
                <a:latin typeface="微軟正黑體" panose="020B0604030504040204" pitchFamily="34" charset="-120"/>
                <a:ea typeface="微軟正黑體" panose="020B0604030504040204" pitchFamily="34" charset="-120"/>
              </a:rPr>
              <a:t>(4/4)</a:t>
            </a:r>
            <a:endParaRPr lang="zh-TW" altLang="en-US" sz="4800" dirty="0">
              <a:latin typeface="微軟正黑體" panose="020B0604030504040204" pitchFamily="34" charset="-120"/>
              <a:ea typeface="微軟正黑體" panose="020B0604030504040204" pitchFamily="34" charset="-120"/>
              <a:cs typeface="+mn-ea"/>
              <a:sym typeface="+mn-lt"/>
            </a:endParaRPr>
          </a:p>
        </p:txBody>
      </p:sp>
      <p:graphicFrame>
        <p:nvGraphicFramePr>
          <p:cNvPr id="10" name="Group 76">
            <a:extLst>
              <a:ext uri="{FF2B5EF4-FFF2-40B4-BE49-F238E27FC236}">
                <a16:creationId xmlns:a16="http://schemas.microsoft.com/office/drawing/2014/main" id="{0E1F29B9-8D8B-48B5-A000-48EB747279B6}"/>
              </a:ext>
            </a:extLst>
          </p:cNvPr>
          <p:cNvGraphicFramePr>
            <a:graphicFrameLocks noGrp="1"/>
          </p:cNvGraphicFramePr>
          <p:nvPr>
            <p:extLst>
              <p:ext uri="{D42A27DB-BD31-4B8C-83A1-F6EECF244321}">
                <p14:modId xmlns:p14="http://schemas.microsoft.com/office/powerpoint/2010/main" val="233537888"/>
              </p:ext>
            </p:extLst>
          </p:nvPr>
        </p:nvGraphicFramePr>
        <p:xfrm>
          <a:off x="5610611" y="4472507"/>
          <a:ext cx="13317498" cy="7555826"/>
        </p:xfrm>
        <a:graphic>
          <a:graphicData uri="http://schemas.openxmlformats.org/drawingml/2006/table">
            <a:tbl>
              <a:tblPr/>
              <a:tblGrid>
                <a:gridCol w="690922">
                  <a:extLst>
                    <a:ext uri="{9D8B030D-6E8A-4147-A177-3AD203B41FA5}">
                      <a16:colId xmlns:a16="http://schemas.microsoft.com/office/drawing/2014/main" val="20000"/>
                    </a:ext>
                  </a:extLst>
                </a:gridCol>
                <a:gridCol w="6727839">
                  <a:extLst>
                    <a:ext uri="{9D8B030D-6E8A-4147-A177-3AD203B41FA5}">
                      <a16:colId xmlns:a16="http://schemas.microsoft.com/office/drawing/2014/main" val="20001"/>
                    </a:ext>
                  </a:extLst>
                </a:gridCol>
                <a:gridCol w="840618">
                  <a:extLst>
                    <a:ext uri="{9D8B030D-6E8A-4147-A177-3AD203B41FA5}">
                      <a16:colId xmlns:a16="http://schemas.microsoft.com/office/drawing/2014/main" val="20002"/>
                    </a:ext>
                  </a:extLst>
                </a:gridCol>
                <a:gridCol w="843501">
                  <a:extLst>
                    <a:ext uri="{9D8B030D-6E8A-4147-A177-3AD203B41FA5}">
                      <a16:colId xmlns:a16="http://schemas.microsoft.com/office/drawing/2014/main" val="20003"/>
                    </a:ext>
                  </a:extLst>
                </a:gridCol>
                <a:gridCol w="843499">
                  <a:extLst>
                    <a:ext uri="{9D8B030D-6E8A-4147-A177-3AD203B41FA5}">
                      <a16:colId xmlns:a16="http://schemas.microsoft.com/office/drawing/2014/main" val="20004"/>
                    </a:ext>
                  </a:extLst>
                </a:gridCol>
                <a:gridCol w="843501">
                  <a:extLst>
                    <a:ext uri="{9D8B030D-6E8A-4147-A177-3AD203B41FA5}">
                      <a16:colId xmlns:a16="http://schemas.microsoft.com/office/drawing/2014/main" val="20005"/>
                    </a:ext>
                  </a:extLst>
                </a:gridCol>
                <a:gridCol w="843499">
                  <a:extLst>
                    <a:ext uri="{9D8B030D-6E8A-4147-A177-3AD203B41FA5}">
                      <a16:colId xmlns:a16="http://schemas.microsoft.com/office/drawing/2014/main" val="20006"/>
                    </a:ext>
                  </a:extLst>
                </a:gridCol>
                <a:gridCol w="846378">
                  <a:extLst>
                    <a:ext uri="{9D8B030D-6E8A-4147-A177-3AD203B41FA5}">
                      <a16:colId xmlns:a16="http://schemas.microsoft.com/office/drawing/2014/main" val="20007"/>
                    </a:ext>
                  </a:extLst>
                </a:gridCol>
                <a:gridCol w="837741">
                  <a:extLst>
                    <a:ext uri="{9D8B030D-6E8A-4147-A177-3AD203B41FA5}">
                      <a16:colId xmlns:a16="http://schemas.microsoft.com/office/drawing/2014/main" val="20008"/>
                    </a:ext>
                  </a:extLst>
                </a:gridCol>
              </a:tblGrid>
              <a:tr h="1014956">
                <a:tc rowSpan="3">
                  <a:txBody>
                    <a:bodyPr/>
                    <a:lstStyle/>
                    <a:p>
                      <a:pPr marL="0" marR="0" lvl="0" indent="0" algn="ctr" defTabSz="914400" rtl="0" eaLnBrk="1" fontAlgn="base"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FF0000"/>
                          </a:solidFill>
                          <a:effectLst/>
                          <a:latin typeface="+mj-ea"/>
                          <a:ea typeface="+mj-ea"/>
                          <a:cs typeface="Times New Roman" pitchFamily="18" charset="0"/>
                        </a:rPr>
                        <a:t>書寫範圍</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不論成功失敗均應作詳實完整的記錄。</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0"/>
                  </a:ext>
                </a:extLst>
              </a:tr>
              <a:tr h="2398988">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記錄表達方式應注重清楚明瞭，以能讓接續工作者繼續工作及利於保護智慧財產為準。</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1"/>
                  </a:ext>
                </a:extLst>
              </a:tr>
              <a:tr h="2398988">
                <a:tc vMerge="1">
                  <a:txBody>
                    <a:bodyPr/>
                    <a:lstStyle/>
                    <a:p>
                      <a:endParaRPr lang="zh-TW" altLang="en-US"/>
                    </a:p>
                  </a:txBody>
                  <a:tcPr/>
                </a:tc>
                <a:tc>
                  <a:txBody>
                    <a:bodyPr/>
                    <a:lstStyle/>
                    <a:p>
                      <a:pPr marL="0" marR="0" lvl="0" indent="0" algn="l"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記錄範圍應屬研發工作有關之任何靈感或初步構想，計算，討論摘要，訪談內容及心得。</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2"/>
                  </a:ext>
                </a:extLst>
              </a:tr>
              <a:tr h="958005">
                <a:tc gridSpan="2">
                  <a:txBody>
                    <a:bodyPr/>
                    <a:lstStyle/>
                    <a:p>
                      <a:pPr marL="0" marR="0" lvl="0" indent="0" algn="dist"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主管簽名</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3"/>
                  </a:ext>
                </a:extLst>
              </a:tr>
              <a:tr h="784889">
                <a:tc gridSpan="2">
                  <a:txBody>
                    <a:bodyPr/>
                    <a:lstStyle/>
                    <a:p>
                      <a:pPr marL="0" marR="0" lvl="0" indent="0" algn="dist" defTabSz="914400" rtl="0" eaLnBrk="1" fontAlgn="b" latinLnBrk="0" hangingPunct="1">
                        <a:lnSpc>
                          <a:spcPct val="100000"/>
                        </a:lnSpc>
                        <a:spcBef>
                          <a:spcPct val="0"/>
                        </a:spcBef>
                        <a:spcAft>
                          <a:spcPct val="0"/>
                        </a:spcAft>
                        <a:buClr>
                          <a:schemeClr val="tx2"/>
                        </a:buClr>
                        <a:buSzTx/>
                        <a:buFont typeface="Wingdings" pitchFamily="2" charset="2"/>
                        <a:buNone/>
                        <a:tabLst/>
                      </a:pPr>
                      <a:r>
                        <a:rPr kumimoji="1" lang="zh-TW" altLang="en-US" sz="3000" b="1" i="0" u="none" strike="noStrike" cap="none" normalizeH="0" baseline="0" dirty="0">
                          <a:ln>
                            <a:noFill/>
                          </a:ln>
                          <a:solidFill>
                            <a:srgbClr val="0000FF"/>
                          </a:solidFill>
                          <a:effectLst/>
                          <a:latin typeface="+mj-ea"/>
                          <a:ea typeface="+mj-ea"/>
                          <a:cs typeface="Times New Roman" pitchFamily="18" charset="0"/>
                        </a:rPr>
                        <a:t>日期</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h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endParaRPr kumimoji="1" lang="zh-TW" altLang="en-US" sz="3000" b="1" i="0" u="none" strike="noStrike" cap="none" normalizeH="0" baseline="0" dirty="0">
                        <a:ln>
                          <a:noFill/>
                        </a:ln>
                        <a:solidFill>
                          <a:srgbClr val="0000FF"/>
                        </a:solidFill>
                        <a:effectLst/>
                        <a:latin typeface="Times New Roman" pitchFamily="18" charset="0"/>
                        <a:ea typeface="標楷體" pitchFamily="65" charset="-12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04"/>
                  </a:ext>
                </a:extLst>
              </a:tr>
            </a:tbl>
          </a:graphicData>
        </a:graphic>
      </p:graphicFrame>
      <p:sp>
        <p:nvSpPr>
          <p:cNvPr id="2" name="投影片編號版面配置區 1">
            <a:extLst>
              <a:ext uri="{FF2B5EF4-FFF2-40B4-BE49-F238E27FC236}">
                <a16:creationId xmlns:a16="http://schemas.microsoft.com/office/drawing/2014/main" id="{7A7B6A17-AB26-46D8-AEFF-3762C6EE2770}"/>
              </a:ext>
            </a:extLst>
          </p:cNvPr>
          <p:cNvSpPr>
            <a:spLocks noGrp="1"/>
          </p:cNvSpPr>
          <p:nvPr>
            <p:ph type="sldNum" sz="quarter" idx="2"/>
          </p:nvPr>
        </p:nvSpPr>
        <p:spPr/>
        <p:txBody>
          <a:bodyPr/>
          <a:lstStyle/>
          <a:p>
            <a:fld id="{86CB4B4D-7CA3-9044-876B-883B54F8677D}" type="slidenum">
              <a:rPr lang="en-US" altLang="zh-TW" smtClean="0"/>
              <a:t>38</a:t>
            </a:fld>
            <a:endParaRPr lang="zh-TW" altLang="en-US"/>
          </a:p>
        </p:txBody>
      </p:sp>
    </p:spTree>
    <p:extLst>
      <p:ext uri="{BB962C8B-B14F-4D97-AF65-F5344CB8AC3E}">
        <p14:creationId xmlns:p14="http://schemas.microsoft.com/office/powerpoint/2010/main" val="1739588694"/>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七</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研發記錄簿歸檔與補發</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2" name="矩形 1">
            <a:extLst>
              <a:ext uri="{FF2B5EF4-FFF2-40B4-BE49-F238E27FC236}">
                <a16:creationId xmlns:a16="http://schemas.microsoft.com/office/drawing/2014/main" id="{8A38C5FC-83B9-4D47-820C-50F0C25D411E}"/>
              </a:ext>
            </a:extLst>
          </p:cNvPr>
          <p:cNvSpPr/>
          <p:nvPr/>
        </p:nvSpPr>
        <p:spPr>
          <a:xfrm>
            <a:off x="863599" y="4630821"/>
            <a:ext cx="18872718" cy="3672544"/>
          </a:xfrm>
          <a:prstGeom prst="rect">
            <a:avLst/>
          </a:prstGeom>
        </p:spPr>
        <p:txBody>
          <a:bodyPr wrap="square">
            <a:spAutoFit/>
          </a:bodyPr>
          <a:lstStyle/>
          <a:p>
            <a:pPr marL="609600" indent="-609600" algn="just">
              <a:lnSpc>
                <a:spcPct val="150000"/>
              </a:lnSpc>
              <a:buFont typeface="Wingdings" panose="05000000000000000000" pitchFamily="2" charset="2"/>
              <a:buAutoNum type="arabicPeriod"/>
            </a:pPr>
            <a:r>
              <a:rPr lang="zh-TW" altLang="en-US" sz="4000" dirty="0">
                <a:latin typeface="微軟正黑體" panose="020B0604030504040204" pitchFamily="34" charset="-120"/>
                <a:ea typeface="微軟正黑體" panose="020B0604030504040204" pitchFamily="34" charset="-120"/>
              </a:rPr>
              <a:t>領用人應於領用後善盡保管之責，如有毀損遺失等情事發生，應即向主管及有關部門報備，並請求補發。</a:t>
            </a:r>
          </a:p>
          <a:p>
            <a:pPr marL="609600" indent="-609600" algn="just">
              <a:lnSpc>
                <a:spcPct val="150000"/>
              </a:lnSpc>
              <a:buFont typeface="Wingdings" panose="05000000000000000000" pitchFamily="2" charset="2"/>
              <a:buAutoNum type="arabicPeriod"/>
            </a:pPr>
            <a:r>
              <a:rPr lang="zh-TW" altLang="en-US" sz="4000" dirty="0">
                <a:latin typeface="微軟正黑體" panose="020B0604030504040204" pitchFamily="34" charset="-120"/>
                <a:ea typeface="微軟正黑體" panose="020B0604030504040204" pitchFamily="34" charset="-120"/>
              </a:rPr>
              <a:t>研發記錄簿用完時，應繳回研發記錄簿管理單位，同時申領新簿使用。 </a:t>
            </a:r>
          </a:p>
          <a:p>
            <a:pPr marL="609600" indent="-609600" algn="just">
              <a:lnSpc>
                <a:spcPct val="150000"/>
              </a:lnSpc>
              <a:buFont typeface="Wingdings" panose="05000000000000000000" pitchFamily="2" charset="2"/>
              <a:buAutoNum type="arabicPeriod"/>
            </a:pPr>
            <a:r>
              <a:rPr lang="zh-TW" altLang="en-US" sz="4000" dirty="0">
                <a:latin typeface="微軟正黑體" panose="020B0604030504040204" pitchFamily="34" charset="-120"/>
                <a:ea typeface="微軟正黑體" panose="020B0604030504040204" pitchFamily="34" charset="-120"/>
              </a:rPr>
              <a:t>離職前，須將所有研發記錄簿繳回相關管理單位。</a:t>
            </a:r>
          </a:p>
        </p:txBody>
      </p:sp>
      <p:sp>
        <p:nvSpPr>
          <p:cNvPr id="3" name="投影片編號版面配置區 2">
            <a:extLst>
              <a:ext uri="{FF2B5EF4-FFF2-40B4-BE49-F238E27FC236}">
                <a16:creationId xmlns:a16="http://schemas.microsoft.com/office/drawing/2014/main" id="{3C821F59-D022-4E3A-897C-C4221839AA62}"/>
              </a:ext>
            </a:extLst>
          </p:cNvPr>
          <p:cNvSpPr>
            <a:spLocks noGrp="1"/>
          </p:cNvSpPr>
          <p:nvPr>
            <p:ph type="sldNum" sz="quarter" idx="2"/>
          </p:nvPr>
        </p:nvSpPr>
        <p:spPr/>
        <p:txBody>
          <a:bodyPr/>
          <a:lstStyle/>
          <a:p>
            <a:fld id="{86CB4B4D-7CA3-9044-876B-883B54F8677D}" type="slidenum">
              <a:rPr lang="en-US" altLang="zh-TW" smtClean="0"/>
              <a:t>39</a:t>
            </a:fld>
            <a:endParaRPr lang="zh-TW" altLang="en-US"/>
          </a:p>
        </p:txBody>
      </p:sp>
    </p:spTree>
    <p:extLst>
      <p:ext uri="{BB962C8B-B14F-4D97-AF65-F5344CB8AC3E}">
        <p14:creationId xmlns:p14="http://schemas.microsoft.com/office/powerpoint/2010/main" val="394178480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3" name="直線單箭頭接點 62"/>
          <p:cNvCxnSpPr/>
          <p:nvPr/>
        </p:nvCxnSpPr>
        <p:spPr>
          <a:xfrm>
            <a:off x="29055" y="8802645"/>
            <a:ext cx="23919582" cy="0"/>
          </a:xfrm>
          <a:prstGeom prst="straightConnector1">
            <a:avLst/>
          </a:prstGeom>
          <a:ln w="38100">
            <a:solidFill>
              <a:srgbClr val="293462"/>
            </a:solidFill>
            <a:tailEnd type="triangle"/>
          </a:ln>
        </p:spPr>
        <p:style>
          <a:lnRef idx="1">
            <a:schemeClr val="accent1"/>
          </a:lnRef>
          <a:fillRef idx="0">
            <a:schemeClr val="accent1"/>
          </a:fillRef>
          <a:effectRef idx="0">
            <a:schemeClr val="accent1"/>
          </a:effectRef>
          <a:fontRef idx="minor">
            <a:schemeClr val="tx1"/>
          </a:fontRef>
        </p:style>
      </p:cxnSp>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8856133"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貳</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簽約作業流程</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grpSp>
        <p:nvGrpSpPr>
          <p:cNvPr id="6" name="群組 5"/>
          <p:cNvGrpSpPr/>
          <p:nvPr/>
        </p:nvGrpSpPr>
        <p:grpSpPr>
          <a:xfrm>
            <a:off x="9278152" y="2603215"/>
            <a:ext cx="3588109" cy="3588109"/>
            <a:chOff x="9278152" y="2603215"/>
            <a:chExt cx="3588109" cy="3588109"/>
          </a:xfrm>
        </p:grpSpPr>
        <p:sp>
          <p:nvSpPr>
            <p:cNvPr id="40" name="橢圓 39"/>
            <p:cNvSpPr/>
            <p:nvPr/>
          </p:nvSpPr>
          <p:spPr>
            <a:xfrm>
              <a:off x="9278152" y="2603215"/>
              <a:ext cx="3588109" cy="3588109"/>
            </a:xfrm>
            <a:prstGeom prst="ellipse">
              <a:avLst/>
            </a:prstGeom>
            <a:solidFill>
              <a:srgbClr val="FFF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7" name="矩形 36"/>
            <p:cNvSpPr/>
            <p:nvPr/>
          </p:nvSpPr>
          <p:spPr>
            <a:xfrm>
              <a:off x="9573060" y="4401710"/>
              <a:ext cx="3124998" cy="830997"/>
            </a:xfrm>
            <a:prstGeom prst="rect">
              <a:avLst/>
            </a:prstGeom>
            <a:noFill/>
          </p:spPr>
          <p:txBody>
            <a:bodyPr wrap="square">
              <a:spAutoFit/>
            </a:bodyPr>
            <a:lstStyle/>
            <a:p>
              <a:r>
                <a:rPr lang="zh-TW" altLang="en-US" sz="4800" b="1" kern="0" dirty="0">
                  <a:latin typeface="Times New Roman" panose="02020603050405020304" pitchFamily="18" charset="0"/>
                  <a:ea typeface="微軟正黑體" panose="020B0604030504040204" pitchFamily="34" charset="-120"/>
                  <a:cs typeface="Times New Roman" panose="02020603050405020304" pitchFamily="18" charset="0"/>
                </a:rPr>
                <a:t>膠裝寄出</a:t>
              </a:r>
            </a:p>
          </p:txBody>
        </p:sp>
        <p:sp>
          <p:nvSpPr>
            <p:cNvPr id="38" name="矩形 37"/>
            <p:cNvSpPr/>
            <p:nvPr/>
          </p:nvSpPr>
          <p:spPr>
            <a:xfrm>
              <a:off x="9509707" y="2947428"/>
              <a:ext cx="3251704" cy="923330"/>
            </a:xfrm>
            <a:prstGeom prst="rect">
              <a:avLst/>
            </a:prstGeom>
            <a:noFill/>
          </p:spPr>
          <p:txBody>
            <a:bodyPr wrap="square">
              <a:spAutoFit/>
            </a:bodyPr>
            <a:lstStyle/>
            <a:p>
              <a:r>
                <a:rPr lang="en-US" altLang="zh-TW" sz="5400" b="1" kern="0" dirty="0">
                  <a:latin typeface="Times New Roman" panose="02020603050405020304" pitchFamily="18" charset="0"/>
                  <a:ea typeface="微軟正黑體" panose="020B0604030504040204" pitchFamily="34" charset="-120"/>
                  <a:cs typeface="Times New Roman" panose="02020603050405020304" pitchFamily="18" charset="0"/>
                </a:rPr>
                <a:t>7/1-7/4</a:t>
              </a:r>
              <a:endParaRPr lang="zh-TW" altLang="en-US" sz="5400" b="1" kern="0" dirty="0">
                <a:latin typeface="Times New Roman" panose="02020603050405020304" pitchFamily="18" charset="0"/>
                <a:ea typeface="微軟正黑體" panose="020B0604030504040204" pitchFamily="34" charset="-120"/>
                <a:cs typeface="Times New Roman" panose="02020603050405020304" pitchFamily="18" charset="0"/>
              </a:endParaRPr>
            </a:p>
          </p:txBody>
        </p:sp>
      </p:grpSp>
      <p:grpSp>
        <p:nvGrpSpPr>
          <p:cNvPr id="5" name="群組 4"/>
          <p:cNvGrpSpPr/>
          <p:nvPr/>
        </p:nvGrpSpPr>
        <p:grpSpPr>
          <a:xfrm>
            <a:off x="4827757" y="2603215"/>
            <a:ext cx="3588109" cy="3588109"/>
            <a:chOff x="4827757" y="2603215"/>
            <a:chExt cx="3588109" cy="3588109"/>
          </a:xfrm>
        </p:grpSpPr>
        <p:sp>
          <p:nvSpPr>
            <p:cNvPr id="34" name="橢圓 33"/>
            <p:cNvSpPr/>
            <p:nvPr/>
          </p:nvSpPr>
          <p:spPr>
            <a:xfrm>
              <a:off x="4827757" y="2603215"/>
              <a:ext cx="3588109" cy="3588109"/>
            </a:xfrm>
            <a:prstGeom prst="ellipse">
              <a:avLst/>
            </a:prstGeom>
            <a:solidFill>
              <a:srgbClr val="FFF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5" name="矩形 34"/>
            <p:cNvSpPr/>
            <p:nvPr/>
          </p:nvSpPr>
          <p:spPr>
            <a:xfrm>
              <a:off x="5416820" y="2947428"/>
              <a:ext cx="2409983" cy="923330"/>
            </a:xfrm>
            <a:prstGeom prst="rect">
              <a:avLst/>
            </a:prstGeom>
            <a:noFill/>
          </p:spPr>
          <p:txBody>
            <a:bodyPr wrap="square">
              <a:spAutoFit/>
            </a:bodyPr>
            <a:lstStyle/>
            <a:p>
              <a:r>
                <a:rPr lang="en-US" altLang="zh-TW" sz="5400" b="1" kern="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6/2</a:t>
              </a:r>
              <a:r>
                <a:rPr lang="en-US" altLang="zh-TW" sz="540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4</a:t>
              </a:r>
              <a:endParaRPr lang="zh-TW" altLang="en-US" sz="5400" b="1" kern="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9" name="矩形 38"/>
            <p:cNvSpPr/>
            <p:nvPr/>
          </p:nvSpPr>
          <p:spPr>
            <a:xfrm>
              <a:off x="5006208" y="4032379"/>
              <a:ext cx="3231206" cy="1569660"/>
            </a:xfrm>
            <a:prstGeom prst="rect">
              <a:avLst/>
            </a:prstGeom>
          </p:spPr>
          <p:txBody>
            <a:bodyPr wrap="square">
              <a:spAutoFit/>
            </a:bodyPr>
            <a:lstStyle/>
            <a:p>
              <a:r>
                <a:rPr lang="zh-TW" altLang="en-US" sz="4800" b="1" kern="0" dirty="0">
                  <a:solidFill>
                    <a:schemeClr val="tx1">
                      <a:lumMod val="95000"/>
                      <a:lumOff val="5000"/>
                    </a:schemeClr>
                  </a:solidFill>
                  <a:latin typeface="Times New Roman" panose="02020603050405020304" pitchFamily="18" charset="0"/>
                  <a:ea typeface="微軟正黑體" panose="020B0604030504040204" pitchFamily="34" charset="-120"/>
                  <a:cs typeface="Times New Roman" panose="02020603050405020304" pitchFamily="18" charset="0"/>
                </a:rPr>
                <a:t>簽約資料</a:t>
              </a:r>
              <a:endParaRPr lang="en-US" altLang="zh-TW" sz="4800" b="1" kern="0" dirty="0">
                <a:solidFill>
                  <a:schemeClr val="tx1">
                    <a:lumMod val="95000"/>
                    <a:lumOff val="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r>
                <a:rPr lang="zh-TW" altLang="en-US" sz="4800" dirty="0">
                  <a:solidFill>
                    <a:schemeClr val="tx1">
                      <a:lumMod val="95000"/>
                      <a:lumOff val="5000"/>
                    </a:schemeClr>
                  </a:solidFill>
                  <a:latin typeface="Times New Roman" panose="02020603050405020304" pitchFamily="18" charset="0"/>
                  <a:ea typeface="微軟正黑體" panose="020B0604030504040204" pitchFamily="34" charset="-120"/>
                  <a:cs typeface="Times New Roman" panose="02020603050405020304" pitchFamily="18" charset="0"/>
                </a:rPr>
                <a:t>回</a:t>
              </a:r>
              <a:r>
                <a:rPr lang="zh-TW" altLang="en-US" sz="4800" b="1" kern="0" dirty="0">
                  <a:solidFill>
                    <a:schemeClr val="tx1">
                      <a:lumMod val="95000"/>
                      <a:lumOff val="5000"/>
                    </a:schemeClr>
                  </a:solidFill>
                  <a:latin typeface="Times New Roman" panose="02020603050405020304" pitchFamily="18" charset="0"/>
                  <a:ea typeface="微軟正黑體" panose="020B0604030504040204" pitchFamily="34" charset="-120"/>
                  <a:cs typeface="Times New Roman" panose="02020603050405020304" pitchFamily="18" charset="0"/>
                </a:rPr>
                <a:t>傳送審</a:t>
              </a:r>
            </a:p>
          </p:txBody>
        </p:sp>
      </p:grpSp>
      <p:sp>
        <p:nvSpPr>
          <p:cNvPr id="43" name="矩形 42"/>
          <p:cNvSpPr/>
          <p:nvPr/>
        </p:nvSpPr>
        <p:spPr>
          <a:xfrm>
            <a:off x="13354259" y="2099428"/>
            <a:ext cx="9539608" cy="4708981"/>
          </a:xfrm>
          <a:prstGeom prst="rect">
            <a:avLst/>
          </a:prstGeom>
        </p:spPr>
        <p:txBody>
          <a:bodyPr wrap="square">
            <a:spAutoFit/>
          </a:bodyPr>
          <a:lstStyle/>
          <a:p>
            <a:pPr marL="177800" indent="-177800" algn="l">
              <a:lnSpc>
                <a:spcPct val="150000"/>
              </a:lnSpc>
              <a:buClr>
                <a:schemeClr val="tx1"/>
              </a:buClr>
              <a:buFont typeface="Arial" panose="020B0604020202020204" pitchFamily="34" charset="0"/>
              <a:buChar char="•"/>
            </a:pPr>
            <a:r>
              <a:rPr lang="zh-TW" altLang="en-US" sz="4000" b="1" dirty="0">
                <a:solidFill>
                  <a:srgbClr val="002060"/>
                </a:solidFill>
                <a:latin typeface="Arial" panose="020B0604020202020204" pitchFamily="34" charset="0"/>
                <a:ea typeface="微軟正黑體" panose="020B0604030504040204" pitchFamily="34" charset="-120"/>
              </a:rPr>
              <a:t>膠裝之簽約計畫書</a:t>
            </a:r>
            <a:r>
              <a:rPr lang="en-US" altLang="zh-TW" sz="4000" b="1" dirty="0">
                <a:solidFill>
                  <a:srgbClr val="002060"/>
                </a:solidFill>
                <a:latin typeface="Arial" panose="020B0604020202020204" pitchFamily="34" charset="0"/>
                <a:ea typeface="微軟正黑體" panose="020B0604030504040204" pitchFamily="34" charset="-120"/>
              </a:rPr>
              <a:t>6</a:t>
            </a:r>
            <a:r>
              <a:rPr lang="zh-TW" altLang="en-US" sz="4000" b="1" dirty="0">
                <a:solidFill>
                  <a:srgbClr val="002060"/>
                </a:solidFill>
                <a:latin typeface="Arial" panose="020B0604020202020204" pitchFamily="34" charset="0"/>
                <a:ea typeface="微軟正黑體" panose="020B0604030504040204" pitchFamily="34" charset="-120"/>
              </a:rPr>
              <a:t>份</a:t>
            </a:r>
            <a:endParaRPr lang="en-US" altLang="zh-TW" sz="4000" b="1" dirty="0">
              <a:solidFill>
                <a:srgbClr val="002060"/>
              </a:solidFill>
              <a:latin typeface="Arial" panose="020B0604020202020204" pitchFamily="34" charset="0"/>
              <a:ea typeface="微軟正黑體" panose="020B0604030504040204" pitchFamily="34" charset="-120"/>
            </a:endParaRPr>
          </a:p>
          <a:p>
            <a:pPr marL="177800" indent="-177800" algn="l">
              <a:lnSpc>
                <a:spcPct val="150000"/>
              </a:lnSpc>
              <a:buClr>
                <a:schemeClr val="tx1"/>
              </a:buClr>
              <a:buFont typeface="Arial" panose="020B0604020202020204" pitchFamily="34" charset="0"/>
              <a:buChar char="•"/>
            </a:pPr>
            <a:r>
              <a:rPr lang="zh-TW" altLang="en-US" sz="4000" b="1" dirty="0">
                <a:solidFill>
                  <a:srgbClr val="002060"/>
                </a:solidFill>
                <a:latin typeface="Arial" panose="020B0604020202020204" pitchFamily="34" charset="0"/>
                <a:ea typeface="微軟正黑體" panose="020B0604030504040204" pitchFamily="34" charset="-120"/>
              </a:rPr>
              <a:t>請款公文及補助證明</a:t>
            </a:r>
            <a:endParaRPr lang="en-US" altLang="zh-TW" sz="4000" b="1" dirty="0">
              <a:solidFill>
                <a:srgbClr val="002060"/>
              </a:solidFill>
              <a:latin typeface="Arial" panose="020B0604020202020204" pitchFamily="34" charset="0"/>
              <a:ea typeface="微軟正黑體" panose="020B0604030504040204" pitchFamily="34" charset="-120"/>
            </a:endParaRPr>
          </a:p>
          <a:p>
            <a:pPr marL="177800" indent="-177800" algn="l">
              <a:lnSpc>
                <a:spcPct val="150000"/>
              </a:lnSpc>
              <a:buClr>
                <a:schemeClr val="tx1"/>
              </a:buClr>
              <a:buFont typeface="Arial" panose="020B0604020202020204" pitchFamily="34" charset="0"/>
              <a:buChar char="•"/>
            </a:pPr>
            <a:r>
              <a:rPr lang="zh-TW" altLang="en-US" sz="4000" b="1" dirty="0">
                <a:solidFill>
                  <a:srgbClr val="002060"/>
                </a:solidFill>
                <a:latin typeface="Arial" panose="020B0604020202020204" pitchFamily="34" charset="0"/>
                <a:ea typeface="微軟正黑體" panose="020B0604030504040204" pitchFamily="34" charset="-120"/>
              </a:rPr>
              <a:t>銀行履約保證書、履約保證金</a:t>
            </a:r>
            <a:r>
              <a:rPr lang="en-US" altLang="zh-TW" sz="4000" b="1" dirty="0">
                <a:solidFill>
                  <a:srgbClr val="002060"/>
                </a:solidFill>
                <a:latin typeface="Arial" panose="020B0604020202020204" pitchFamily="34" charset="0"/>
                <a:ea typeface="微軟正黑體" panose="020B0604030504040204" pitchFamily="34" charset="-120"/>
              </a:rPr>
              <a:t>(</a:t>
            </a:r>
            <a:r>
              <a:rPr lang="zh-TW" altLang="en-US" sz="4000" b="1" dirty="0">
                <a:solidFill>
                  <a:srgbClr val="002060"/>
                </a:solidFill>
                <a:latin typeface="Arial" panose="020B0604020202020204" pitchFamily="34" charset="0"/>
                <a:ea typeface="微軟正黑體" panose="020B0604030504040204" pitchFamily="34" charset="-120"/>
              </a:rPr>
              <a:t>匯款憑證</a:t>
            </a:r>
            <a:r>
              <a:rPr lang="en-US" altLang="zh-TW" sz="4000" b="1" dirty="0">
                <a:solidFill>
                  <a:srgbClr val="002060"/>
                </a:solidFill>
                <a:latin typeface="Arial" panose="020B0604020202020204" pitchFamily="34" charset="0"/>
                <a:ea typeface="微軟正黑體" panose="020B0604030504040204" pitchFamily="34" charset="-120"/>
              </a:rPr>
              <a:t>)</a:t>
            </a:r>
            <a:r>
              <a:rPr lang="zh-TW" altLang="en-US" sz="4000" b="1" dirty="0">
                <a:solidFill>
                  <a:srgbClr val="002060"/>
                </a:solidFill>
                <a:latin typeface="Arial" panose="020B0604020202020204" pitchFamily="34" charset="0"/>
                <a:ea typeface="微軟正黑體" panose="020B0604030504040204" pitchFamily="34" charset="-120"/>
              </a:rPr>
              <a:t>或銀行本行支票</a:t>
            </a:r>
          </a:p>
          <a:p>
            <a:pPr marL="177800" indent="-177800" algn="l">
              <a:lnSpc>
                <a:spcPct val="150000"/>
              </a:lnSpc>
              <a:buClr>
                <a:schemeClr val="tx1"/>
              </a:buClr>
              <a:buFont typeface="Arial" panose="020B0604020202020204" pitchFamily="34" charset="0"/>
              <a:buChar char="•"/>
            </a:pPr>
            <a:r>
              <a:rPr lang="zh-TW" altLang="en-US" sz="4000" b="1" dirty="0">
                <a:solidFill>
                  <a:srgbClr val="002060"/>
                </a:solidFill>
                <a:latin typeface="Arial" panose="020B0604020202020204" pitchFamily="34" charset="0"/>
                <a:ea typeface="微軟正黑體" panose="020B0604030504040204" pitchFamily="34" charset="-120"/>
              </a:rPr>
              <a:t>專戶存摺封面影本</a:t>
            </a:r>
          </a:p>
        </p:txBody>
      </p:sp>
      <p:cxnSp>
        <p:nvCxnSpPr>
          <p:cNvPr id="53" name="直線接點 52"/>
          <p:cNvCxnSpPr/>
          <p:nvPr/>
        </p:nvCxnSpPr>
        <p:spPr>
          <a:xfrm>
            <a:off x="6621812" y="5986361"/>
            <a:ext cx="0" cy="2395639"/>
          </a:xfrm>
          <a:prstGeom prst="line">
            <a:avLst/>
          </a:prstGeom>
          <a:ln w="38100">
            <a:solidFill>
              <a:srgbClr val="293462"/>
            </a:solidFill>
            <a:prstDash val="dashDot"/>
          </a:ln>
        </p:spPr>
        <p:style>
          <a:lnRef idx="1">
            <a:schemeClr val="accent1"/>
          </a:lnRef>
          <a:fillRef idx="0">
            <a:schemeClr val="accent1"/>
          </a:fillRef>
          <a:effectRef idx="0">
            <a:schemeClr val="accent1"/>
          </a:effectRef>
          <a:fontRef idx="minor">
            <a:schemeClr val="tx1"/>
          </a:fontRef>
        </p:style>
      </p:cxnSp>
      <p:cxnSp>
        <p:nvCxnSpPr>
          <p:cNvPr id="56" name="直線接點 55"/>
          <p:cNvCxnSpPr/>
          <p:nvPr/>
        </p:nvCxnSpPr>
        <p:spPr>
          <a:xfrm>
            <a:off x="11072206" y="5986361"/>
            <a:ext cx="0" cy="2395639"/>
          </a:xfrm>
          <a:prstGeom prst="line">
            <a:avLst/>
          </a:prstGeom>
          <a:ln w="38100">
            <a:solidFill>
              <a:srgbClr val="293462"/>
            </a:solidFill>
            <a:prstDash val="dashDot"/>
          </a:ln>
        </p:spPr>
        <p:style>
          <a:lnRef idx="1">
            <a:schemeClr val="accent1"/>
          </a:lnRef>
          <a:fillRef idx="0">
            <a:schemeClr val="accent1"/>
          </a:fillRef>
          <a:effectRef idx="0">
            <a:schemeClr val="accent1"/>
          </a:effectRef>
          <a:fontRef idx="minor">
            <a:schemeClr val="tx1"/>
          </a:fontRef>
        </p:style>
      </p:cxnSp>
      <p:sp>
        <p:nvSpPr>
          <p:cNvPr id="57" name="矩形 56"/>
          <p:cNvSpPr/>
          <p:nvPr/>
        </p:nvSpPr>
        <p:spPr>
          <a:xfrm>
            <a:off x="1921560" y="8367352"/>
            <a:ext cx="3262432" cy="830997"/>
          </a:xfrm>
          <a:prstGeom prst="rect">
            <a:avLst/>
          </a:prstGeom>
          <a:solidFill>
            <a:schemeClr val="bg1"/>
          </a:solidFill>
        </p:spPr>
        <p:txBody>
          <a:bodyPr wrap="none">
            <a:spAutoFit/>
          </a:bodyPr>
          <a:lstStyle/>
          <a:p>
            <a:r>
              <a:rPr lang="zh-TW" altLang="en-US" sz="4800" b="1" kern="0" dirty="0">
                <a:latin typeface="Arial" panose="020B0604020202020204" pitchFamily="34" charset="0"/>
                <a:ea typeface="微軟正黑體" panose="020B0604030504040204" pitchFamily="34" charset="-120"/>
              </a:rPr>
              <a:t>修正計畫書</a:t>
            </a:r>
            <a:endParaRPr lang="zh-TW" altLang="en-US" sz="4800" dirty="0"/>
          </a:p>
        </p:txBody>
      </p:sp>
      <p:sp>
        <p:nvSpPr>
          <p:cNvPr id="58" name="矩形 57"/>
          <p:cNvSpPr/>
          <p:nvPr/>
        </p:nvSpPr>
        <p:spPr>
          <a:xfrm>
            <a:off x="7621619" y="8367352"/>
            <a:ext cx="2646879" cy="830997"/>
          </a:xfrm>
          <a:prstGeom prst="rect">
            <a:avLst/>
          </a:prstGeom>
          <a:solidFill>
            <a:schemeClr val="bg1"/>
          </a:solidFill>
        </p:spPr>
        <p:txBody>
          <a:bodyPr wrap="none">
            <a:spAutoFit/>
          </a:bodyPr>
          <a:lstStyle/>
          <a:p>
            <a:r>
              <a:rPr lang="zh-TW" altLang="en-US" sz="4800" dirty="0">
                <a:latin typeface="Arial" panose="020B0604020202020204" pitchFamily="34" charset="0"/>
                <a:ea typeface="微軟正黑體" panose="020B0604030504040204" pitchFamily="34" charset="-120"/>
              </a:rPr>
              <a:t>委員審核</a:t>
            </a:r>
            <a:endParaRPr lang="zh-TW" altLang="en-US" sz="4800" dirty="0"/>
          </a:p>
        </p:txBody>
      </p:sp>
      <p:sp>
        <p:nvSpPr>
          <p:cNvPr id="59" name="矩形 58"/>
          <p:cNvSpPr/>
          <p:nvPr/>
        </p:nvSpPr>
        <p:spPr>
          <a:xfrm>
            <a:off x="19182261" y="8367352"/>
            <a:ext cx="2646879" cy="830997"/>
          </a:xfrm>
          <a:prstGeom prst="rect">
            <a:avLst/>
          </a:prstGeom>
          <a:solidFill>
            <a:schemeClr val="bg1"/>
          </a:solidFill>
        </p:spPr>
        <p:txBody>
          <a:bodyPr wrap="none">
            <a:spAutoFit/>
          </a:bodyPr>
          <a:lstStyle/>
          <a:p>
            <a:r>
              <a:rPr lang="zh-TW" altLang="en-US" sz="4800" b="1" kern="0" dirty="0">
                <a:latin typeface="Arial" panose="020B0604020202020204" pitchFamily="34" charset="0"/>
                <a:ea typeface="微軟正黑體" panose="020B0604030504040204" pitchFamily="34" charset="-120"/>
              </a:rPr>
              <a:t>用印撥款</a:t>
            </a:r>
            <a:endParaRPr lang="zh-TW" altLang="en-US" sz="4800" dirty="0"/>
          </a:p>
        </p:txBody>
      </p:sp>
      <p:sp>
        <p:nvSpPr>
          <p:cNvPr id="60" name="橢圓 59"/>
          <p:cNvSpPr/>
          <p:nvPr/>
        </p:nvSpPr>
        <p:spPr>
          <a:xfrm>
            <a:off x="12588124" y="6701850"/>
            <a:ext cx="4266026" cy="4352661"/>
          </a:xfrm>
          <a:prstGeom prst="ellipse">
            <a:avLst/>
          </a:prstGeom>
          <a:solidFill>
            <a:srgbClr val="0031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1" name="矩形 60"/>
          <p:cNvSpPr/>
          <p:nvPr/>
        </p:nvSpPr>
        <p:spPr>
          <a:xfrm>
            <a:off x="12737260" y="8299623"/>
            <a:ext cx="3967753" cy="1446550"/>
          </a:xfrm>
          <a:prstGeom prst="rect">
            <a:avLst/>
          </a:prstGeom>
        </p:spPr>
        <p:txBody>
          <a:bodyPr wrap="none">
            <a:spAutoFit/>
          </a:bodyPr>
          <a:lstStyle/>
          <a:p>
            <a:pPr algn="ctr"/>
            <a:r>
              <a:rPr lang="zh-TW" altLang="en-US" sz="4400" b="1" kern="0" dirty="0">
                <a:solidFill>
                  <a:schemeClr val="bg1"/>
                </a:solidFill>
                <a:latin typeface="微軟正黑體" panose="020B0604030504040204" pitchFamily="34" charset="-120"/>
                <a:ea typeface="微軟正黑體" panose="020B0604030504040204" pitchFamily="34" charset="-120"/>
              </a:rPr>
              <a:t>簽約日</a:t>
            </a:r>
            <a:endParaRPr lang="en-US" altLang="zh-TW" sz="4400" b="1" kern="0" dirty="0">
              <a:solidFill>
                <a:schemeClr val="bg1"/>
              </a:solidFill>
              <a:latin typeface="微軟正黑體" panose="020B0604030504040204" pitchFamily="34" charset="-120"/>
              <a:ea typeface="微軟正黑體" panose="020B0604030504040204" pitchFamily="34" charset="-120"/>
            </a:endParaRPr>
          </a:p>
          <a:p>
            <a:pPr algn="ctr"/>
            <a:r>
              <a:rPr lang="en-US" altLang="zh-TW" sz="4400" dirty="0">
                <a:solidFill>
                  <a:schemeClr val="bg1"/>
                </a:solidFill>
                <a:latin typeface="微軟正黑體" panose="020B0604030504040204" pitchFamily="34" charset="-120"/>
                <a:ea typeface="微軟正黑體" panose="020B0604030504040204" pitchFamily="34" charset="-120"/>
              </a:rPr>
              <a:t>(</a:t>
            </a:r>
            <a:r>
              <a:rPr lang="zh-TW" altLang="en-US" sz="4400" dirty="0">
                <a:solidFill>
                  <a:schemeClr val="bg1"/>
                </a:solidFill>
                <a:latin typeface="微軟正黑體" panose="020B0604030504040204" pitchFamily="34" charset="-120"/>
                <a:ea typeface="微軟正黑體" panose="020B0604030504040204" pitchFamily="34" charset="-120"/>
              </a:rPr>
              <a:t>郵戳日期為憑</a:t>
            </a:r>
            <a:r>
              <a:rPr lang="en-US" altLang="zh-TW" sz="4400" dirty="0">
                <a:solidFill>
                  <a:schemeClr val="bg1"/>
                </a:solidFill>
                <a:latin typeface="微軟正黑體" panose="020B0604030504040204" pitchFamily="34" charset="-120"/>
                <a:ea typeface="微軟正黑體" panose="020B0604030504040204" pitchFamily="34" charset="-120"/>
              </a:rPr>
              <a:t>)</a:t>
            </a:r>
            <a:endParaRPr lang="zh-TW" altLang="en-US" sz="4400" dirty="0">
              <a:solidFill>
                <a:schemeClr val="bg1"/>
              </a:solidFill>
              <a:latin typeface="微軟正黑體" panose="020B0604030504040204" pitchFamily="34" charset="-120"/>
              <a:ea typeface="微軟正黑體" panose="020B0604030504040204" pitchFamily="34" charset="-120"/>
            </a:endParaRPr>
          </a:p>
        </p:txBody>
      </p:sp>
      <p:sp>
        <p:nvSpPr>
          <p:cNvPr id="62" name="矩形 61"/>
          <p:cNvSpPr/>
          <p:nvPr/>
        </p:nvSpPr>
        <p:spPr>
          <a:xfrm>
            <a:off x="14039700" y="7065993"/>
            <a:ext cx="1362874" cy="1107996"/>
          </a:xfrm>
          <a:prstGeom prst="rect">
            <a:avLst/>
          </a:prstGeom>
        </p:spPr>
        <p:txBody>
          <a:bodyPr wrap="none">
            <a:spAutoFit/>
          </a:bodyPr>
          <a:lstStyle/>
          <a:p>
            <a:r>
              <a:rPr lang="en-US" altLang="zh-TW" sz="6600" dirty="0">
                <a:solidFill>
                  <a:schemeClr val="bg1"/>
                </a:solidFill>
                <a:latin typeface="Arial" panose="020B0604020202020204" pitchFamily="34" charset="0"/>
                <a:ea typeface="微軟正黑體" panose="020B0604030504040204" pitchFamily="34" charset="-120"/>
              </a:rPr>
              <a:t>7/5</a:t>
            </a:r>
            <a:endParaRPr lang="zh-TW" altLang="en-US" sz="6600" dirty="0">
              <a:solidFill>
                <a:schemeClr val="bg1"/>
              </a:solidFill>
            </a:endParaRPr>
          </a:p>
        </p:txBody>
      </p:sp>
      <p:sp>
        <p:nvSpPr>
          <p:cNvPr id="68" name="圓角矩形 67"/>
          <p:cNvSpPr/>
          <p:nvPr/>
        </p:nvSpPr>
        <p:spPr>
          <a:xfrm>
            <a:off x="549960" y="9717167"/>
            <a:ext cx="3808045" cy="1229820"/>
          </a:xfrm>
          <a:prstGeom prst="roundRect">
            <a:avLst/>
          </a:prstGeom>
          <a:solidFill>
            <a:srgbClr val="2934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bg1"/>
              </a:solidFill>
            </a:endParaRPr>
          </a:p>
        </p:txBody>
      </p:sp>
      <p:sp>
        <p:nvSpPr>
          <p:cNvPr id="69" name="矩形 68"/>
          <p:cNvSpPr/>
          <p:nvPr/>
        </p:nvSpPr>
        <p:spPr>
          <a:xfrm>
            <a:off x="790095" y="9978134"/>
            <a:ext cx="3327773" cy="707886"/>
          </a:xfrm>
          <a:prstGeom prst="rect">
            <a:avLst/>
          </a:prstGeom>
        </p:spPr>
        <p:txBody>
          <a:bodyPr wrap="square">
            <a:spAutoFit/>
          </a:bodyPr>
          <a:lstStyle/>
          <a:p>
            <a:r>
              <a:rPr lang="zh-TW" altLang="en-US" sz="4000" b="1" dirty="0">
                <a:solidFill>
                  <a:schemeClr val="bg1"/>
                </a:solidFill>
                <a:latin typeface="Arial" panose="020B0604020202020204" pitchFamily="34" charset="0"/>
                <a:ea typeface="微軟正黑體" panose="020B0604030504040204" pitchFamily="34" charset="-120"/>
              </a:rPr>
              <a:t>技術構面</a:t>
            </a:r>
          </a:p>
        </p:txBody>
      </p:sp>
      <p:sp>
        <p:nvSpPr>
          <p:cNvPr id="70" name="圓角矩形 69"/>
          <p:cNvSpPr/>
          <p:nvPr/>
        </p:nvSpPr>
        <p:spPr>
          <a:xfrm>
            <a:off x="549960" y="11192343"/>
            <a:ext cx="3808045" cy="1229820"/>
          </a:xfrm>
          <a:prstGeom prst="roundRect">
            <a:avLst/>
          </a:prstGeom>
          <a:solidFill>
            <a:srgbClr val="2934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bg1"/>
              </a:solidFill>
            </a:endParaRPr>
          </a:p>
        </p:txBody>
      </p:sp>
      <p:sp>
        <p:nvSpPr>
          <p:cNvPr id="71" name="矩形 70"/>
          <p:cNvSpPr/>
          <p:nvPr/>
        </p:nvSpPr>
        <p:spPr>
          <a:xfrm>
            <a:off x="790095" y="11453310"/>
            <a:ext cx="3327773" cy="707886"/>
          </a:xfrm>
          <a:prstGeom prst="rect">
            <a:avLst/>
          </a:prstGeom>
        </p:spPr>
        <p:txBody>
          <a:bodyPr wrap="square">
            <a:spAutoFit/>
          </a:bodyPr>
          <a:lstStyle/>
          <a:p>
            <a:r>
              <a:rPr lang="zh-TW" altLang="en-US" sz="4000" dirty="0">
                <a:solidFill>
                  <a:schemeClr val="bg1"/>
                </a:solidFill>
                <a:latin typeface="Arial" panose="020B0604020202020204" pitchFamily="34" charset="0"/>
                <a:ea typeface="微軟正黑體" panose="020B0604030504040204" pitchFamily="34" charset="-120"/>
              </a:rPr>
              <a:t>財務</a:t>
            </a:r>
            <a:r>
              <a:rPr lang="zh-TW" altLang="en-US" sz="4000" b="1" dirty="0">
                <a:solidFill>
                  <a:schemeClr val="bg1"/>
                </a:solidFill>
                <a:latin typeface="Arial" panose="020B0604020202020204" pitchFamily="34" charset="0"/>
                <a:ea typeface="微軟正黑體" panose="020B0604030504040204" pitchFamily="34" charset="-120"/>
              </a:rPr>
              <a:t>構面</a:t>
            </a:r>
          </a:p>
        </p:txBody>
      </p:sp>
      <p:sp>
        <p:nvSpPr>
          <p:cNvPr id="72" name="矩形 71"/>
          <p:cNvSpPr/>
          <p:nvPr/>
        </p:nvSpPr>
        <p:spPr>
          <a:xfrm>
            <a:off x="4380390" y="10039254"/>
            <a:ext cx="7461464" cy="707886"/>
          </a:xfrm>
          <a:prstGeom prst="rect">
            <a:avLst/>
          </a:prstGeom>
        </p:spPr>
        <p:txBody>
          <a:bodyPr wrap="square">
            <a:spAutoFit/>
          </a:bodyPr>
          <a:lstStyle/>
          <a:p>
            <a:pPr algn="l"/>
            <a:r>
              <a:rPr lang="zh-TW" altLang="en-US" sz="4000" dirty="0">
                <a:latin typeface="細明體" pitchFamily="49" charset="-120"/>
                <a:ea typeface="微軟正黑體" panose="020B0604030504040204" pitchFamily="34" charset="-120"/>
              </a:rPr>
              <a:t>依委員意見彙總表修正計畫內容</a:t>
            </a:r>
            <a:endParaRPr lang="zh-TW" altLang="en-US" sz="4000" dirty="0"/>
          </a:p>
        </p:txBody>
      </p:sp>
      <p:sp>
        <p:nvSpPr>
          <p:cNvPr id="73" name="矩形 72"/>
          <p:cNvSpPr/>
          <p:nvPr/>
        </p:nvSpPr>
        <p:spPr>
          <a:xfrm>
            <a:off x="4400223" y="11449367"/>
            <a:ext cx="6853159" cy="707886"/>
          </a:xfrm>
          <a:prstGeom prst="rect">
            <a:avLst/>
          </a:prstGeom>
        </p:spPr>
        <p:txBody>
          <a:bodyPr wrap="none">
            <a:spAutoFit/>
          </a:bodyPr>
          <a:lstStyle/>
          <a:p>
            <a:pPr algn="l"/>
            <a:r>
              <a:rPr lang="zh-TW" altLang="en-US" sz="4000" dirty="0">
                <a:latin typeface="細明體" pitchFamily="49" charset="-120"/>
                <a:ea typeface="微軟正黑體" panose="020B0604030504040204" pitchFamily="34" charset="-120"/>
              </a:rPr>
              <a:t>依會計科目編列原則編列經費</a:t>
            </a:r>
            <a:endParaRPr lang="zh-TW" altLang="en-US" sz="4000" dirty="0"/>
          </a:p>
        </p:txBody>
      </p:sp>
      <p:sp>
        <p:nvSpPr>
          <p:cNvPr id="2" name="投影片編號版面配置區 1">
            <a:extLst>
              <a:ext uri="{FF2B5EF4-FFF2-40B4-BE49-F238E27FC236}">
                <a16:creationId xmlns:a16="http://schemas.microsoft.com/office/drawing/2014/main" id="{696C3247-C2DB-44CB-8BC5-C4DE7CAAA75F}"/>
              </a:ext>
            </a:extLst>
          </p:cNvPr>
          <p:cNvSpPr>
            <a:spLocks noGrp="1"/>
          </p:cNvSpPr>
          <p:nvPr>
            <p:ph type="sldNum" sz="quarter" idx="2"/>
          </p:nvPr>
        </p:nvSpPr>
        <p:spPr/>
        <p:txBody>
          <a:bodyPr/>
          <a:lstStyle/>
          <a:p>
            <a:fld id="{86CB4B4D-7CA3-9044-876B-883B54F8677D}" type="slidenum">
              <a:rPr lang="en-US" altLang="zh-TW" smtClean="0"/>
              <a:t>4</a:t>
            </a:fld>
            <a:endParaRPr lang="zh-TW" altLang="en-US"/>
          </a:p>
        </p:txBody>
      </p:sp>
    </p:spTree>
    <p:extLst>
      <p:ext uri="{BB962C8B-B14F-4D97-AF65-F5344CB8AC3E}">
        <p14:creationId xmlns:p14="http://schemas.microsoft.com/office/powerpoint/2010/main" val="2955825601"/>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(1/7)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a:extLst>
              <a:ext uri="{FF2B5EF4-FFF2-40B4-BE49-F238E27FC236}">
                <a16:creationId xmlns:a16="http://schemas.microsoft.com/office/drawing/2014/main" id="{69E7A8E0-1535-4FC3-9BB6-4F9E0AC0FE53}"/>
              </a:ext>
            </a:extLst>
          </p:cNvPr>
          <p:cNvSpPr/>
          <p:nvPr/>
        </p:nvSpPr>
        <p:spPr>
          <a:xfrm>
            <a:off x="711989" y="4493584"/>
            <a:ext cx="22801154" cy="7632859"/>
          </a:xfrm>
          <a:prstGeom prst="rect">
            <a:avLst/>
          </a:prstGeom>
        </p:spPr>
        <p:txBody>
          <a:bodyPr wrap="square">
            <a:spAutoFit/>
          </a:bodyPr>
          <a:lstStyle/>
          <a:p>
            <a:pPr algn="l">
              <a:spcBef>
                <a:spcPct val="0"/>
              </a:spcBef>
            </a:pPr>
            <a:r>
              <a:rPr lang="zh-TW" altLang="en-US" sz="4600" dirty="0">
                <a:solidFill>
                  <a:srgbClr val="002060"/>
                </a:solidFill>
                <a:latin typeface="微軟正黑體" panose="020B0604030504040204" pitchFamily="34" charset="-120"/>
                <a:ea typeface="微軟正黑體" panose="020B0604030504040204" pitchFamily="34" charset="-120"/>
              </a:rPr>
              <a:t>第一條、目的 </a:t>
            </a:r>
          </a:p>
          <a:p>
            <a:pPr marL="1080000" lvl="1" indent="0" algn="l">
              <a:spcBef>
                <a:spcPct val="0"/>
              </a:spcBef>
            </a:pPr>
            <a:r>
              <a:rPr lang="zh-TW" altLang="en-US" sz="4000" dirty="0">
                <a:latin typeface="微軟正黑體" panose="020B0604030504040204" pitchFamily="34" charset="-120"/>
                <a:ea typeface="微軟正黑體" panose="020B0604030504040204" pitchFamily="34" charset="-120"/>
              </a:rPr>
              <a:t>為維護本公司智慧財產，保障個人發明權益，累積工業技術，促進科技發展，特制訂本辦法，以為本公司同仁作業之依據。</a:t>
            </a:r>
          </a:p>
          <a:p>
            <a:pPr algn="l">
              <a:spcBef>
                <a:spcPct val="0"/>
              </a:spcBef>
            </a:pPr>
            <a:endParaRPr lang="zh-TW" altLang="en-US" sz="3600" dirty="0">
              <a:latin typeface="微軟正黑體" panose="020B0604030504040204" pitchFamily="34" charset="-120"/>
              <a:ea typeface="微軟正黑體" panose="020B0604030504040204" pitchFamily="34" charset="-120"/>
            </a:endParaRPr>
          </a:p>
          <a:p>
            <a:pPr algn="l">
              <a:spcBef>
                <a:spcPct val="0"/>
              </a:spcBef>
            </a:pPr>
            <a:r>
              <a:rPr lang="zh-TW" altLang="en-US" sz="4600" dirty="0">
                <a:solidFill>
                  <a:srgbClr val="002060"/>
                </a:solidFill>
                <a:latin typeface="微軟正黑體" panose="020B0604030504040204" pitchFamily="34" charset="-120"/>
                <a:ea typeface="微軟正黑體" panose="020B0604030504040204" pitchFamily="34" charset="-120"/>
              </a:rPr>
              <a:t>第二條、適用範圍</a:t>
            </a:r>
          </a:p>
          <a:p>
            <a:pPr marL="1080000" lvl="1" indent="0" algn="l">
              <a:spcBef>
                <a:spcPct val="0"/>
              </a:spcBef>
            </a:pPr>
            <a:r>
              <a:rPr lang="zh-TW" altLang="en-US" sz="4000" dirty="0">
                <a:latin typeface="微軟正黑體" panose="020B0604030504040204" pitchFamily="34" charset="-120"/>
                <a:ea typeface="微軟正黑體" panose="020B0604030504040204" pitchFamily="34" charset="-120"/>
              </a:rPr>
              <a:t>研究記錄簿為能證明原創性之法律文件，有關其編號、領用、識別、保管、異動、記載、見證、查閱、流通、盤點、稽核及資訊運用等管理事務均應符合本辦法。</a:t>
            </a:r>
          </a:p>
          <a:p>
            <a:pPr algn="l">
              <a:spcBef>
                <a:spcPct val="0"/>
              </a:spcBef>
            </a:pPr>
            <a:endParaRPr lang="zh-TW" altLang="en-US" sz="3600" dirty="0">
              <a:latin typeface="微軟正黑體" panose="020B0604030504040204" pitchFamily="34" charset="-120"/>
              <a:ea typeface="微軟正黑體" panose="020B0604030504040204" pitchFamily="34" charset="-120"/>
            </a:endParaRPr>
          </a:p>
          <a:p>
            <a:pPr algn="l">
              <a:spcBef>
                <a:spcPct val="0"/>
              </a:spcBef>
            </a:pPr>
            <a:r>
              <a:rPr lang="zh-TW" altLang="en-US" sz="4600" dirty="0">
                <a:solidFill>
                  <a:srgbClr val="002060"/>
                </a:solidFill>
                <a:latin typeface="微軟正黑體" panose="020B0604030504040204" pitchFamily="34" charset="-120"/>
                <a:ea typeface="微軟正黑體" panose="020B0604030504040204" pitchFamily="34" charset="-120"/>
              </a:rPr>
              <a:t>第三條、職責</a:t>
            </a:r>
          </a:p>
          <a:p>
            <a:pPr marL="1822950" lvl="1" indent="-742950" algn="l">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本公司行政部門負責制</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修</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訂與維護本辦法。</a:t>
            </a:r>
            <a:endParaRPr lang="en-US" altLang="zh-TW" sz="4000" dirty="0">
              <a:latin typeface="微軟正黑體" panose="020B0604030504040204" pitchFamily="34" charset="-120"/>
              <a:ea typeface="微軟正黑體" panose="020B0604030504040204" pitchFamily="34" charset="-120"/>
            </a:endParaRPr>
          </a:p>
          <a:p>
            <a:pPr marL="1822950" lvl="1" indent="-742950" algn="l">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各單位應指定研究記錄簿之管理部門。</a:t>
            </a:r>
          </a:p>
          <a:p>
            <a:pPr marL="1822950" lvl="1" indent="-742950" algn="l">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各單位同仁之直屬主管應要求所屬同仁依工作需 要領用研究記錄簿並據實填寫。</a:t>
            </a:r>
          </a:p>
        </p:txBody>
      </p:sp>
      <p:sp>
        <p:nvSpPr>
          <p:cNvPr id="3" name="投影片編號版面配置區 2">
            <a:extLst>
              <a:ext uri="{FF2B5EF4-FFF2-40B4-BE49-F238E27FC236}">
                <a16:creationId xmlns:a16="http://schemas.microsoft.com/office/drawing/2014/main" id="{00F006DB-EC1E-41E4-841F-9A5134F6EFA3}"/>
              </a:ext>
            </a:extLst>
          </p:cNvPr>
          <p:cNvSpPr>
            <a:spLocks noGrp="1"/>
          </p:cNvSpPr>
          <p:nvPr>
            <p:ph type="sldNum" sz="quarter" idx="2"/>
          </p:nvPr>
        </p:nvSpPr>
        <p:spPr/>
        <p:txBody>
          <a:bodyPr/>
          <a:lstStyle/>
          <a:p>
            <a:fld id="{86CB4B4D-7CA3-9044-876B-883B54F8677D}" type="slidenum">
              <a:rPr lang="en-US" altLang="zh-TW" smtClean="0"/>
              <a:t>40</a:t>
            </a:fld>
            <a:endParaRPr lang="zh-TW" altLang="en-US"/>
          </a:p>
        </p:txBody>
      </p:sp>
    </p:spTree>
    <p:extLst>
      <p:ext uri="{BB962C8B-B14F-4D97-AF65-F5344CB8AC3E}">
        <p14:creationId xmlns:p14="http://schemas.microsoft.com/office/powerpoint/2010/main" val="3506417471"/>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(2/7)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a:extLst>
              <a:ext uri="{FF2B5EF4-FFF2-40B4-BE49-F238E27FC236}">
                <a16:creationId xmlns:a16="http://schemas.microsoft.com/office/drawing/2014/main" id="{69E7A8E0-1535-4FC3-9BB6-4F9E0AC0FE53}"/>
              </a:ext>
            </a:extLst>
          </p:cNvPr>
          <p:cNvSpPr/>
          <p:nvPr/>
        </p:nvSpPr>
        <p:spPr>
          <a:xfrm>
            <a:off x="711988" y="4493584"/>
            <a:ext cx="22738562" cy="7014228"/>
          </a:xfrm>
          <a:prstGeom prst="rect">
            <a:avLst/>
          </a:prstGeom>
        </p:spPr>
        <p:txBody>
          <a:bodyPr wrap="square">
            <a:spAutoFit/>
          </a:bodyPr>
          <a:lstStyle/>
          <a:p>
            <a:pPr algn="l">
              <a:lnSpc>
                <a:spcPct val="110000"/>
              </a:lnSpc>
              <a:spcBef>
                <a:spcPct val="0"/>
              </a:spcBef>
            </a:pPr>
            <a:r>
              <a:rPr lang="zh-TW" altLang="en-US" sz="4600" dirty="0">
                <a:solidFill>
                  <a:srgbClr val="002060"/>
                </a:solidFill>
                <a:latin typeface="+mn-ea"/>
              </a:rPr>
              <a:t>第四條、研究記錄簿製作與編號 </a:t>
            </a:r>
          </a:p>
          <a:p>
            <a:pPr marL="1308600" lvl="4" indent="-742950" algn="l">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本公司行政部門依本辦法之規定印製研究記錄簿。</a:t>
            </a:r>
          </a:p>
          <a:p>
            <a:pPr marL="1308600" lvl="4" indent="-742950" algn="l">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研究記錄簿之格式依序應包括：封面、異動資料</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智權著作</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封面裏</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、研究記錄簿管理要點、研究記錄簿使用說明、目次索引、內頁、直屬主管</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計畫主持人查閱記錄</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置封底裡</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a:t>
            </a:r>
          </a:p>
          <a:p>
            <a:pPr marL="1308600" lvl="4" indent="-742950" algn="l">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研究記錄簿之編碼，於印刷時即給予編號。</a:t>
            </a:r>
          </a:p>
          <a:p>
            <a:pPr marL="342900" indent="-342900" algn="l">
              <a:lnSpc>
                <a:spcPct val="110000"/>
              </a:lnSpc>
              <a:spcBef>
                <a:spcPct val="0"/>
              </a:spcBef>
              <a:buFont typeface="+mj-ea"/>
              <a:buAutoNum type="ea1ChtPeriod"/>
            </a:pPr>
            <a:endParaRPr lang="zh-TW" altLang="en-US" dirty="0">
              <a:latin typeface="+mj-ea"/>
            </a:endParaRPr>
          </a:p>
          <a:p>
            <a:pPr algn="l">
              <a:lnSpc>
                <a:spcPct val="110000"/>
              </a:lnSpc>
              <a:spcBef>
                <a:spcPct val="0"/>
              </a:spcBef>
            </a:pPr>
            <a:r>
              <a:rPr lang="zh-TW" altLang="en-US" sz="4600" dirty="0">
                <a:solidFill>
                  <a:srgbClr val="002060"/>
                </a:solidFill>
                <a:latin typeface="+mn-ea"/>
              </a:rPr>
              <a:t>第五條、領用與分發 </a:t>
            </a:r>
          </a:p>
          <a:p>
            <a:pPr marL="1080000" lvl="4" indent="-514350" algn="l">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本公司從事研發工作之同仁，均應向行政部門申請領用研究記錄簿，並依本辦法規定辦理。</a:t>
            </a:r>
          </a:p>
          <a:p>
            <a:pPr marL="1080000" lvl="4" indent="-514350" algn="l">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上述領用原則外之同仁若因工作需要，亦得以備忘錄	經直屬主管核准，向行政部門申請領用研究記錄簿，並依本辦法規定辦理。</a:t>
            </a:r>
          </a:p>
          <a:p>
            <a:pPr marL="1080000" lvl="4" indent="-514350" algn="l">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本公司於新進研發同仁報到時，依上述領用原則向研	究記錄簿管理部門申請領用研究記錄簿。</a:t>
            </a:r>
          </a:p>
        </p:txBody>
      </p:sp>
      <p:sp>
        <p:nvSpPr>
          <p:cNvPr id="2" name="投影片編號版面配置區 1">
            <a:extLst>
              <a:ext uri="{FF2B5EF4-FFF2-40B4-BE49-F238E27FC236}">
                <a16:creationId xmlns:a16="http://schemas.microsoft.com/office/drawing/2014/main" id="{F0BFF765-2576-4DF3-AB89-68CDCE130AB3}"/>
              </a:ext>
            </a:extLst>
          </p:cNvPr>
          <p:cNvSpPr>
            <a:spLocks noGrp="1"/>
          </p:cNvSpPr>
          <p:nvPr>
            <p:ph type="sldNum" sz="quarter" idx="2"/>
          </p:nvPr>
        </p:nvSpPr>
        <p:spPr/>
        <p:txBody>
          <a:bodyPr/>
          <a:lstStyle/>
          <a:p>
            <a:fld id="{86CB4B4D-7CA3-9044-876B-883B54F8677D}" type="slidenum">
              <a:rPr lang="en-US" altLang="zh-TW" smtClean="0"/>
              <a:t>41</a:t>
            </a:fld>
            <a:endParaRPr lang="zh-TW" altLang="en-US"/>
          </a:p>
        </p:txBody>
      </p:sp>
    </p:spTree>
    <p:extLst>
      <p:ext uri="{BB962C8B-B14F-4D97-AF65-F5344CB8AC3E}">
        <p14:creationId xmlns:p14="http://schemas.microsoft.com/office/powerpoint/2010/main" val="1984171164"/>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(3/7)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a:extLst>
              <a:ext uri="{FF2B5EF4-FFF2-40B4-BE49-F238E27FC236}">
                <a16:creationId xmlns:a16="http://schemas.microsoft.com/office/drawing/2014/main" id="{69E7A8E0-1535-4FC3-9BB6-4F9E0AC0FE53}"/>
              </a:ext>
            </a:extLst>
          </p:cNvPr>
          <p:cNvSpPr/>
          <p:nvPr/>
        </p:nvSpPr>
        <p:spPr>
          <a:xfrm>
            <a:off x="711989" y="4493584"/>
            <a:ext cx="21345578" cy="7452040"/>
          </a:xfrm>
          <a:prstGeom prst="rect">
            <a:avLst/>
          </a:prstGeom>
        </p:spPr>
        <p:txBody>
          <a:bodyPr wrap="square">
            <a:spAutoFit/>
          </a:bodyPr>
          <a:lstStyle/>
          <a:p>
            <a:pPr algn="l">
              <a:lnSpc>
                <a:spcPct val="110000"/>
              </a:lnSpc>
              <a:spcBef>
                <a:spcPct val="0"/>
              </a:spcBef>
            </a:pPr>
            <a:r>
              <a:rPr lang="zh-TW" altLang="en-US" sz="4600" dirty="0">
                <a:solidFill>
                  <a:srgbClr val="002060"/>
                </a:solidFill>
                <a:latin typeface="+mn-ea"/>
              </a:rPr>
              <a:t>第六條、識別、保管與異動</a:t>
            </a:r>
          </a:p>
          <a:p>
            <a:pPr marL="1200150" lvl="1" indent="-742950" algn="l">
              <a:lnSpc>
                <a:spcPct val="120000"/>
              </a:lnSpc>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同仁領用研究記錄簿應確實填寫使用者的姓名、職編、領用日期 、使用期間及部門名稱等項目以資識別。</a:t>
            </a:r>
          </a:p>
          <a:p>
            <a:pPr marL="1200150" lvl="1" indent="-742950" algn="l">
              <a:lnSpc>
                <a:spcPct val="120000"/>
              </a:lnSpc>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研究記錄簿為智慧財產之重要項目之一，同仁應妥善保管並負保管之責；若不慎遺失，應立即簽立切結書並向研究記錄簿管理部門申請補發。切結書由研究記錄簿管理部門存檔備查。</a:t>
            </a:r>
          </a:p>
          <a:p>
            <a:pPr marL="1200150" lvl="1" indent="-742950" algn="l">
              <a:lnSpc>
                <a:spcPct val="120000"/>
              </a:lnSpc>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同仁於單位內部異動時，應重新填寫研究記錄簿之使用時間及直屬主管欄。</a:t>
            </a:r>
          </a:p>
          <a:p>
            <a:pPr marL="1200150" lvl="1" indent="-742950" algn="l">
              <a:lnSpc>
                <a:spcPct val="120000"/>
              </a:lnSpc>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同仁於離職或院內單位間異動時，研究記錄簿應由直屬主管在已填寫部份之最後一頁簽名並列入工作移交後，繳回管理部門；惟因任務需要之組織異動，得在新單位繼續使用而不必繳回。</a:t>
            </a:r>
          </a:p>
        </p:txBody>
      </p:sp>
      <p:sp>
        <p:nvSpPr>
          <p:cNvPr id="2" name="投影片編號版面配置區 1">
            <a:extLst>
              <a:ext uri="{FF2B5EF4-FFF2-40B4-BE49-F238E27FC236}">
                <a16:creationId xmlns:a16="http://schemas.microsoft.com/office/drawing/2014/main" id="{8DC8E1A5-66FA-4A10-A898-E87A5E953CF9}"/>
              </a:ext>
            </a:extLst>
          </p:cNvPr>
          <p:cNvSpPr>
            <a:spLocks noGrp="1"/>
          </p:cNvSpPr>
          <p:nvPr>
            <p:ph type="sldNum" sz="quarter" idx="2"/>
          </p:nvPr>
        </p:nvSpPr>
        <p:spPr/>
        <p:txBody>
          <a:bodyPr/>
          <a:lstStyle/>
          <a:p>
            <a:fld id="{86CB4B4D-7CA3-9044-876B-883B54F8677D}" type="slidenum">
              <a:rPr lang="en-US" altLang="zh-TW" smtClean="0"/>
              <a:t>42</a:t>
            </a:fld>
            <a:endParaRPr lang="zh-TW" altLang="en-US"/>
          </a:p>
        </p:txBody>
      </p:sp>
    </p:spTree>
    <p:extLst>
      <p:ext uri="{BB962C8B-B14F-4D97-AF65-F5344CB8AC3E}">
        <p14:creationId xmlns:p14="http://schemas.microsoft.com/office/powerpoint/2010/main" val="743338033"/>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(4/7)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a:extLst>
              <a:ext uri="{FF2B5EF4-FFF2-40B4-BE49-F238E27FC236}">
                <a16:creationId xmlns:a16="http://schemas.microsoft.com/office/drawing/2014/main" id="{69E7A8E0-1535-4FC3-9BB6-4F9E0AC0FE53}"/>
              </a:ext>
            </a:extLst>
          </p:cNvPr>
          <p:cNvSpPr/>
          <p:nvPr/>
        </p:nvSpPr>
        <p:spPr>
          <a:xfrm>
            <a:off x="708813" y="3990793"/>
            <a:ext cx="22649544" cy="9079409"/>
          </a:xfrm>
          <a:prstGeom prst="rect">
            <a:avLst/>
          </a:prstGeom>
        </p:spPr>
        <p:txBody>
          <a:bodyPr wrap="square">
            <a:spAutoFit/>
          </a:bodyPr>
          <a:lstStyle/>
          <a:p>
            <a:pPr algn="l">
              <a:spcBef>
                <a:spcPct val="0"/>
              </a:spcBef>
            </a:pPr>
            <a:r>
              <a:rPr lang="zh-TW" altLang="en-US" sz="4600" dirty="0">
                <a:solidFill>
                  <a:srgbClr val="002060"/>
                </a:solidFill>
                <a:latin typeface="微軟正黑體" panose="020B0604030504040204" pitchFamily="34" charset="-120"/>
                <a:ea typeface="微軟正黑體" panose="020B0604030504040204" pitchFamily="34" charset="-120"/>
              </a:rPr>
              <a:t>第七條、記載</a:t>
            </a: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本公司同仁從事研究工作或發明之過程</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包括靈感、初步構想、計算、討論摘要、訪談內容及心得</a:t>
            </a:r>
            <a:r>
              <a:rPr lang="en-US" altLang="zh-TW" sz="3600" dirty="0">
                <a:latin typeface="微軟正黑體" panose="020B0604030504040204" pitchFamily="34" charset="-120"/>
                <a:ea typeface="微軟正黑體" panose="020B0604030504040204" pitchFamily="34" charset="-120"/>
              </a:rPr>
              <a:t>)</a:t>
            </a:r>
            <a:r>
              <a:rPr lang="zh-TW" altLang="en-US" sz="3600" dirty="0">
                <a:latin typeface="微軟正黑體" panose="020B0604030504040204" pitchFamily="34" charset="-120"/>
                <a:ea typeface="微軟正黑體" panose="020B0604030504040204" pitchFamily="34" charset="-120"/>
              </a:rPr>
              <a:t>和結果，不論成功或失敗，均應記錄於研究記錄簿。</a:t>
            </a: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研究記錄簿應即時填寫，撰寫頻率一週不應低於一 次。 </a:t>
            </a: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填寫之表達方式應注重清楚明瞭，並加簡單之說明和結論，以能讓接續工作者繼續工作及利於保護智慧財產為準。         </a:t>
            </a: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應使用能永久保存之書寫工具，如原子筆、鋼筆、簽字筆，切勿使用鉛筆。切勿在紙上撰寫後，再黏貼於記錄簿上；電腦輸出文件、照片、圖及表格等必須黏貼時，須在接縫處簽上姓名和見證。</a:t>
            </a:r>
            <a:endParaRPr lang="en-US" altLang="zh-TW" sz="3600" dirty="0">
              <a:latin typeface="微軟正黑體" panose="020B0604030504040204" pitchFamily="34" charset="-120"/>
              <a:ea typeface="微軟正黑體" panose="020B0604030504040204" pitchFamily="34" charset="-120"/>
            </a:endParaRP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研究記錄簿不得撕燬，每頁記錄前應填寫計畫代號、姓名、日期；記錄錯誤的地方，切勿擦掉、塗改，應以線條劃掉，並簽上姓名及日期。         </a:t>
            </a: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研究記錄簿之記載，應按所執行之工作據實填寫計畫代號，並對照填寫工時卡，以求二者之相關性。</a:t>
            </a:r>
          </a:p>
          <a:p>
            <a:pPr marL="1200150" lvl="1" indent="-742950" algn="l">
              <a:spcBef>
                <a:spcPct val="0"/>
              </a:spcBef>
              <a:buFont typeface="+mj-ea"/>
              <a:buAutoNum type="ea1ChtPeriod"/>
            </a:pPr>
            <a:r>
              <a:rPr lang="zh-TW" altLang="en-US" sz="3600" dirty="0">
                <a:latin typeface="微軟正黑體" panose="020B0604030504040204" pitchFamily="34" charset="-120"/>
                <a:ea typeface="微軟正黑體" panose="020B0604030504040204" pitchFamily="34" charset="-120"/>
              </a:rPr>
              <a:t>填寫研究記錄簿，同日記錄時應連續填寫勿留下空白，若未寫完一頁應劃去剩餘部份；日期不同應分頁填寫；同一頁不要同時記錄二個計畫以上內容。       </a:t>
            </a:r>
          </a:p>
          <a:p>
            <a:pPr marL="1200150" lvl="1" indent="-742950" algn="l">
              <a:spcBef>
                <a:spcPct val="0"/>
              </a:spcBef>
              <a:buFont typeface="+mj-ea"/>
              <a:buAutoNum type="ea1ChtPeriod"/>
            </a:pPr>
            <a:r>
              <a:rPr lang="zh-TW" altLang="en-US" sz="3600" dirty="0">
                <a:solidFill>
                  <a:srgbClr val="FF0000"/>
                </a:solidFill>
                <a:latin typeface="微軟正黑體" panose="020B0604030504040204" pitchFamily="34" charset="-120"/>
                <a:ea typeface="微軟正黑體" panose="020B0604030504040204" pitchFamily="34" charset="-120"/>
              </a:rPr>
              <a:t>實際建構與測試產品者應保存每日之進度紀錄，紀錄內容應註解：產品之何種元件接受測試、受測元件或整體產品於測試時之性能如何以及是否需要作進一步之改善；前揭進度紀錄有利於決定</a:t>
            </a:r>
            <a:r>
              <a:rPr lang="en-US" altLang="zh-TW" sz="3600" dirty="0">
                <a:solidFill>
                  <a:srgbClr val="FF0000"/>
                </a:solidFill>
                <a:latin typeface="微軟正黑體" panose="020B0604030504040204" pitchFamily="34" charset="-120"/>
                <a:ea typeface="微軟正黑體" panose="020B0604030504040204" pitchFamily="34" charset="-120"/>
              </a:rPr>
              <a:t>『</a:t>
            </a:r>
            <a:r>
              <a:rPr lang="zh-TW" altLang="en-US" sz="3600" dirty="0">
                <a:solidFill>
                  <a:srgbClr val="FF0000"/>
                </a:solidFill>
                <a:latin typeface="微軟正黑體" panose="020B0604030504040204" pitchFamily="34" charset="-120"/>
                <a:ea typeface="微軟正黑體" panose="020B0604030504040204" pitchFamily="34" charset="-120"/>
              </a:rPr>
              <a:t>發明是否已實際付諸實施</a:t>
            </a:r>
            <a:r>
              <a:rPr lang="en-US" altLang="zh-TW" sz="3600" dirty="0">
                <a:solidFill>
                  <a:srgbClr val="FF0000"/>
                </a:solidFill>
                <a:latin typeface="微軟正黑體" panose="020B0604030504040204" pitchFamily="34" charset="-120"/>
                <a:ea typeface="微軟正黑體" panose="020B0604030504040204" pitchFamily="34" charset="-120"/>
              </a:rPr>
              <a:t>』</a:t>
            </a:r>
            <a:r>
              <a:rPr lang="zh-TW" altLang="en-US" sz="3600" dirty="0">
                <a:solidFill>
                  <a:srgbClr val="FF0000"/>
                </a:solidFill>
                <a:latin typeface="微軟正黑體" panose="020B0604030504040204" pitchFamily="34" charset="-120"/>
                <a:ea typeface="微軟正黑體" panose="020B0604030504040204" pitchFamily="34" charset="-120"/>
              </a:rPr>
              <a:t>。    </a:t>
            </a:r>
          </a:p>
        </p:txBody>
      </p:sp>
      <p:sp>
        <p:nvSpPr>
          <p:cNvPr id="2" name="投影片編號版面配置區 1">
            <a:extLst>
              <a:ext uri="{FF2B5EF4-FFF2-40B4-BE49-F238E27FC236}">
                <a16:creationId xmlns:a16="http://schemas.microsoft.com/office/drawing/2014/main" id="{51FA6182-CD64-4F0F-AFFB-2F64688570F8}"/>
              </a:ext>
            </a:extLst>
          </p:cNvPr>
          <p:cNvSpPr>
            <a:spLocks noGrp="1"/>
          </p:cNvSpPr>
          <p:nvPr>
            <p:ph type="sldNum" sz="quarter" idx="2"/>
          </p:nvPr>
        </p:nvSpPr>
        <p:spPr/>
        <p:txBody>
          <a:bodyPr/>
          <a:lstStyle/>
          <a:p>
            <a:fld id="{86CB4B4D-7CA3-9044-876B-883B54F8677D}" type="slidenum">
              <a:rPr lang="en-US" altLang="zh-TW" smtClean="0"/>
              <a:t>43</a:t>
            </a:fld>
            <a:endParaRPr lang="zh-TW" altLang="en-US"/>
          </a:p>
        </p:txBody>
      </p:sp>
    </p:spTree>
    <p:extLst>
      <p:ext uri="{BB962C8B-B14F-4D97-AF65-F5344CB8AC3E}">
        <p14:creationId xmlns:p14="http://schemas.microsoft.com/office/powerpoint/2010/main" val="1565358417"/>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捌</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(5/7)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10" name="矩形 9">
            <a:extLst>
              <a:ext uri="{FF2B5EF4-FFF2-40B4-BE49-F238E27FC236}">
                <a16:creationId xmlns:a16="http://schemas.microsoft.com/office/drawing/2014/main" id="{59AB561D-E685-4F40-90DA-D188C1B9F05B}"/>
              </a:ext>
            </a:extLst>
          </p:cNvPr>
          <p:cNvSpPr/>
          <p:nvPr/>
        </p:nvSpPr>
        <p:spPr>
          <a:xfrm>
            <a:off x="863598" y="4127458"/>
            <a:ext cx="21662293" cy="6913239"/>
          </a:xfrm>
          <a:prstGeom prst="rect">
            <a:avLst/>
          </a:prstGeom>
        </p:spPr>
        <p:txBody>
          <a:bodyPr wrap="square">
            <a:spAutoFit/>
          </a:bodyPr>
          <a:lstStyle/>
          <a:p>
            <a:pPr algn="l">
              <a:lnSpc>
                <a:spcPct val="110000"/>
              </a:lnSpc>
              <a:spcBef>
                <a:spcPct val="0"/>
              </a:spcBef>
            </a:pPr>
            <a:r>
              <a:rPr lang="zh-TW" altLang="en-US" sz="4600" b="1" dirty="0">
                <a:solidFill>
                  <a:srgbClr val="002060"/>
                </a:solidFill>
                <a:latin typeface="微軟正黑體" panose="020B0604030504040204" pitchFamily="34" charset="-120"/>
                <a:ea typeface="微軟正黑體" panose="020B0604030504040204" pitchFamily="34" charset="-120"/>
              </a:rPr>
              <a:t>第八條、見證、審核 </a:t>
            </a:r>
          </a:p>
          <a:p>
            <a:pPr marL="1080000" indent="-742950" algn="l">
              <a:lnSpc>
                <a:spcPct val="110000"/>
              </a:lnSpc>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研究記錄簿之記錄內容包括工作經驗及工作有關之資料數據，可作為發生智慧財產權爭議或申請智慧財產權時之重要證物；若有重要結論或發明，應請兩位以上之見證人在相關頁次簽上日期和姓名，確保個人權益；共同發明人不得擔任見證人。          </a:t>
            </a:r>
          </a:p>
          <a:p>
            <a:pPr marL="1080000" indent="-742950" algn="l">
              <a:lnSpc>
                <a:spcPct val="110000"/>
              </a:lnSpc>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各研究單位同仁之直屬主管</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計畫主持人每月應至少查閱一次，並填寫查閱記錄。每年三、六、九、十二月，各單位同仁之一級主管應抽閱所屬同仁之研究記錄簿。</a:t>
            </a:r>
          </a:p>
          <a:p>
            <a:pPr marL="1080000" indent="-742950" algn="l">
              <a:lnSpc>
                <a:spcPct val="110000"/>
              </a:lnSpc>
              <a:spcBef>
                <a:spcPct val="0"/>
              </a:spcBef>
              <a:buFont typeface="+mj-ea"/>
              <a:buAutoNum type="ea1ChtPeriod"/>
            </a:pPr>
            <a:r>
              <a:rPr lang="zh-TW" altLang="en-US" sz="4000" dirty="0">
                <a:latin typeface="微軟正黑體" panose="020B0604030504040204" pitchFamily="34" charset="-120"/>
                <a:ea typeface="微軟正黑體" panose="020B0604030504040204" pitchFamily="34" charset="-120"/>
              </a:rPr>
              <a:t>見證人進行見證及直屬主管</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計畫主持人查閱時，應親自簽名，不得以蓋章代替。</a:t>
            </a:r>
            <a:endParaRPr lang="zh-TW" altLang="en-US" sz="4000" dirty="0">
              <a:solidFill>
                <a:srgbClr val="FF0000"/>
              </a:solidFill>
              <a:latin typeface="微軟正黑體" panose="020B0604030504040204" pitchFamily="34" charset="-120"/>
              <a:ea typeface="微軟正黑體" panose="020B0604030504040204" pitchFamily="34" charset="-120"/>
            </a:endParaRPr>
          </a:p>
          <a:p>
            <a:pPr marL="1080000" indent="-742950" algn="l">
              <a:lnSpc>
                <a:spcPct val="110000"/>
              </a:lnSpc>
              <a:spcBef>
                <a:spcPct val="0"/>
              </a:spcBef>
              <a:buFont typeface="+mj-ea"/>
              <a:buAutoNum type="ea1ChtPeriod"/>
            </a:pPr>
            <a:r>
              <a:rPr lang="zh-TW" altLang="en-US" sz="4000" dirty="0">
                <a:solidFill>
                  <a:srgbClr val="FF0000"/>
                </a:solidFill>
                <a:latin typeface="微軟正黑體" panose="020B0604030504040204" pitchFamily="34" charset="-120"/>
                <a:ea typeface="微軟正黑體" panose="020B0604030504040204" pitchFamily="34" charset="-120"/>
              </a:rPr>
              <a:t>建議研發紀錄簿之每一頁空白頁底處能事先印上供見證人簽名與加註日期之字樣，以收提醒之效。</a:t>
            </a:r>
          </a:p>
          <a:p>
            <a:pPr marL="1080000" indent="-742950" algn="l">
              <a:lnSpc>
                <a:spcPct val="110000"/>
              </a:lnSpc>
              <a:spcBef>
                <a:spcPct val="0"/>
              </a:spcBef>
              <a:buFont typeface="+mj-ea"/>
              <a:buAutoNum type="ea1ChtPeriod"/>
            </a:pPr>
            <a:r>
              <a:rPr lang="zh-TW" altLang="en-US" sz="4000" dirty="0">
                <a:solidFill>
                  <a:srgbClr val="FF0000"/>
                </a:solidFill>
                <a:latin typeface="微軟正黑體" panose="020B0604030504040204" pitchFamily="34" charset="-120"/>
                <a:ea typeface="微軟正黑體" panose="020B0604030504040204" pitchFamily="34" charset="-120"/>
              </a:rPr>
              <a:t>公司應予制定見證人的符合資格</a:t>
            </a:r>
            <a:r>
              <a:rPr lang="en-US" altLang="zh-TW" sz="4000" dirty="0">
                <a:solidFill>
                  <a:srgbClr val="FF0000"/>
                </a:solidFill>
                <a:latin typeface="微軟正黑體" panose="020B0604030504040204" pitchFamily="34" charset="-120"/>
                <a:ea typeface="微軟正黑體" panose="020B0604030504040204" pitchFamily="34" charset="-120"/>
              </a:rPr>
              <a:t>(</a:t>
            </a:r>
            <a:r>
              <a:rPr lang="zh-TW" altLang="en-US" sz="4000" dirty="0">
                <a:solidFill>
                  <a:srgbClr val="FF0000"/>
                </a:solidFill>
                <a:latin typeface="微軟正黑體" panose="020B0604030504040204" pitchFamily="34" charset="-120"/>
                <a:ea typeface="微軟正黑體" panose="020B0604030504040204" pitchFamily="34" charset="-120"/>
              </a:rPr>
              <a:t>以不具利害關係為首要</a:t>
            </a:r>
            <a:r>
              <a:rPr lang="en-US" altLang="zh-TW" sz="4000" dirty="0">
                <a:solidFill>
                  <a:srgbClr val="FF0000"/>
                </a:solidFill>
                <a:latin typeface="微軟正黑體" panose="020B0604030504040204" pitchFamily="34" charset="-120"/>
                <a:ea typeface="微軟正黑體" panose="020B0604030504040204" pitchFamily="34" charset="-120"/>
              </a:rPr>
              <a:t>)</a:t>
            </a:r>
            <a:r>
              <a:rPr lang="zh-TW" altLang="en-US" sz="4000" dirty="0">
                <a:solidFill>
                  <a:srgbClr val="FF0000"/>
                </a:solidFill>
                <a:latin typeface="微軟正黑體" panose="020B0604030504040204" pitchFamily="34" charset="-120"/>
                <a:ea typeface="微軟正黑體" panose="020B0604030504040204" pitchFamily="34" charset="-120"/>
              </a:rPr>
              <a:t>以及公正的見證程序。</a:t>
            </a:r>
          </a:p>
        </p:txBody>
      </p:sp>
      <p:sp>
        <p:nvSpPr>
          <p:cNvPr id="2" name="投影片編號版面配置區 1">
            <a:extLst>
              <a:ext uri="{FF2B5EF4-FFF2-40B4-BE49-F238E27FC236}">
                <a16:creationId xmlns:a16="http://schemas.microsoft.com/office/drawing/2014/main" id="{2BF69103-09B5-4EF7-BF4F-32E922C40109}"/>
              </a:ext>
            </a:extLst>
          </p:cNvPr>
          <p:cNvSpPr>
            <a:spLocks noGrp="1"/>
          </p:cNvSpPr>
          <p:nvPr>
            <p:ph type="sldNum" sz="quarter" idx="2"/>
          </p:nvPr>
        </p:nvSpPr>
        <p:spPr/>
        <p:txBody>
          <a:bodyPr/>
          <a:lstStyle/>
          <a:p>
            <a:fld id="{86CB4B4D-7CA3-9044-876B-883B54F8677D}" type="slidenum">
              <a:rPr lang="en-US" altLang="zh-TW" smtClean="0"/>
              <a:t>44</a:t>
            </a:fld>
            <a:endParaRPr lang="zh-TW" altLang="en-US"/>
          </a:p>
        </p:txBody>
      </p:sp>
    </p:spTree>
    <p:extLst>
      <p:ext uri="{BB962C8B-B14F-4D97-AF65-F5344CB8AC3E}">
        <p14:creationId xmlns:p14="http://schemas.microsoft.com/office/powerpoint/2010/main" val="1608836790"/>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(6/7)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8" name="矩形 7">
            <a:extLst>
              <a:ext uri="{FF2B5EF4-FFF2-40B4-BE49-F238E27FC236}">
                <a16:creationId xmlns:a16="http://schemas.microsoft.com/office/drawing/2014/main" id="{42B92E19-8FE2-4AD8-A0EA-F56B34A78EF2}"/>
              </a:ext>
            </a:extLst>
          </p:cNvPr>
          <p:cNvSpPr/>
          <p:nvPr/>
        </p:nvSpPr>
        <p:spPr>
          <a:xfrm>
            <a:off x="863598" y="4061781"/>
            <a:ext cx="22891752" cy="9640011"/>
          </a:xfrm>
          <a:prstGeom prst="rect">
            <a:avLst/>
          </a:prstGeom>
        </p:spPr>
        <p:txBody>
          <a:bodyPr wrap="square">
            <a:spAutoFit/>
          </a:bodyPr>
          <a:lstStyle/>
          <a:p>
            <a:pPr indent="-609600" algn="l">
              <a:lnSpc>
                <a:spcPct val="110000"/>
              </a:lnSpc>
              <a:spcBef>
                <a:spcPct val="0"/>
              </a:spcBef>
              <a:buClrTx/>
              <a:buNone/>
            </a:pPr>
            <a:r>
              <a:rPr lang="zh-TW" altLang="en-US" sz="4600" dirty="0">
                <a:solidFill>
                  <a:srgbClr val="002060"/>
                </a:solidFill>
                <a:latin typeface="微軟正黑體" panose="020B0604030504040204" pitchFamily="34" charset="-120"/>
                <a:ea typeface="微軟正黑體" panose="020B0604030504040204" pitchFamily="34" charset="-120"/>
              </a:rPr>
              <a:t>第九條、管理</a:t>
            </a:r>
          </a:p>
          <a:p>
            <a:pPr marL="1080000" indent="-742950" algn="l">
              <a:lnSpc>
                <a:spcPct val="120000"/>
              </a:lnSpc>
              <a:buClrTx/>
              <a:buFont typeface="+mj-ea"/>
              <a:buAutoNum type="ea1ChtPeriod"/>
            </a:pPr>
            <a:r>
              <a:rPr kumimoji="1" lang="zh-TW" altLang="en-US" sz="4000" dirty="0">
                <a:latin typeface="微軟正黑體" panose="020B0604030504040204" pitchFamily="34" charset="-120"/>
                <a:ea typeface="微軟正黑體" panose="020B0604030504040204" pitchFamily="34" charset="-120"/>
              </a:rPr>
              <a:t>同仁申請領用研究記錄簿時，其管理部門可將本辦法提供之「研究記錄簿檢查表」影印分發給領用同仁參考。</a:t>
            </a:r>
          </a:p>
          <a:p>
            <a:pPr marL="1080000" indent="-742950" algn="l">
              <a:lnSpc>
                <a:spcPct val="120000"/>
              </a:lnSpc>
              <a:buClrTx/>
              <a:buFont typeface="+mj-ea"/>
              <a:buAutoNum type="ea1ChtPeriod"/>
            </a:pPr>
            <a:r>
              <a:rPr kumimoji="1" lang="zh-TW" altLang="en-US" sz="4000" dirty="0">
                <a:latin typeface="微軟正黑體" panose="020B0604030504040204" pitchFamily="34" charset="-120"/>
                <a:ea typeface="微軟正黑體" panose="020B0604030504040204" pitchFamily="34" charset="-120"/>
              </a:rPr>
              <a:t>研究記錄簿為機密資料，其流通、保存年限及銷燬等作業規定，依本公司技術資料管理辦法之規定辦理。</a:t>
            </a:r>
          </a:p>
          <a:p>
            <a:pPr marL="1080000" indent="-742950" algn="l">
              <a:lnSpc>
                <a:spcPct val="120000"/>
              </a:lnSpc>
              <a:buClrTx/>
              <a:buFont typeface="+mj-ea"/>
              <a:buAutoNum type="ea1ChtPeriod"/>
            </a:pPr>
            <a:r>
              <a:rPr kumimoji="1" lang="zh-TW" altLang="en-US" sz="4000" dirty="0">
                <a:latin typeface="微軟正黑體" panose="020B0604030504040204" pitchFamily="34" charset="-120"/>
                <a:ea typeface="微軟正黑體" panose="020B0604030504040204" pitchFamily="34" charset="-120"/>
              </a:rPr>
              <a:t>研究記錄簿管理部門應對研究記錄簿之領用情況建檔管理，並定期盤點，至少保留盤點記錄一年。</a:t>
            </a:r>
            <a:endParaRPr kumimoji="1" lang="en-US" altLang="zh-TW" sz="4000" dirty="0">
              <a:latin typeface="微軟正黑體" panose="020B0604030504040204" pitchFamily="34" charset="-120"/>
              <a:ea typeface="微軟正黑體" panose="020B0604030504040204" pitchFamily="34" charset="-120"/>
            </a:endParaRPr>
          </a:p>
          <a:p>
            <a:pPr indent="-609600" algn="l">
              <a:lnSpc>
                <a:spcPct val="110000"/>
              </a:lnSpc>
              <a:spcBef>
                <a:spcPct val="0"/>
              </a:spcBef>
            </a:pPr>
            <a:r>
              <a:rPr lang="zh-TW" altLang="en-US" sz="4600" dirty="0">
                <a:solidFill>
                  <a:srgbClr val="002060"/>
                </a:solidFill>
                <a:latin typeface="微軟正黑體" panose="020B0604030504040204" pitchFamily="34" charset="-120"/>
                <a:ea typeface="微軟正黑體" panose="020B0604030504040204" pitchFamily="34" charset="-120"/>
              </a:rPr>
              <a:t>第十條、稽核與績效評估 </a:t>
            </a:r>
          </a:p>
          <a:p>
            <a:pPr marL="1080000" indent="-742950" algn="l">
              <a:lnSpc>
                <a:spcPct val="120000"/>
              </a:lnSpc>
              <a:buFont typeface="+mj-ea"/>
              <a:buAutoNum type="ea1ChtPeriod"/>
            </a:pPr>
            <a:r>
              <a:rPr kumimoji="1" lang="zh-TW" altLang="en-US" sz="4000" dirty="0">
                <a:latin typeface="微軟正黑體" panose="020B0604030504040204" pitchFamily="34" charset="-120"/>
                <a:ea typeface="微軟正黑體" panose="020B0604030504040204" pitchFamily="34" charset="-120"/>
              </a:rPr>
              <a:t>管理部門應將研究記錄簿之落實情況，納入年度稽核計畫之項目、並按計畫進行稽核，稽核結果應呈報管理階層，以為本公司管理措施之參考。          </a:t>
            </a:r>
          </a:p>
          <a:p>
            <a:pPr marL="1080000" indent="-742950" algn="l">
              <a:lnSpc>
                <a:spcPct val="120000"/>
              </a:lnSpc>
              <a:buFont typeface="+mj-ea"/>
              <a:buAutoNum type="ea1ChtPeriod"/>
            </a:pPr>
            <a:r>
              <a:rPr kumimoji="1" lang="zh-TW" altLang="en-US" sz="4000" dirty="0">
                <a:latin typeface="微軟正黑體" panose="020B0604030504040204" pitchFamily="34" charset="-120"/>
                <a:ea typeface="微軟正黑體" panose="020B0604030504040204" pitchFamily="34" charset="-120"/>
              </a:rPr>
              <a:t>研究記錄簿填寫之優劣勤惰及稽核執行結果，應列為本公司績效評估及同仁升等作業之重要參考依據。</a:t>
            </a:r>
          </a:p>
          <a:p>
            <a:pPr marL="457200" indent="-457200" algn="l">
              <a:lnSpc>
                <a:spcPct val="120000"/>
              </a:lnSpc>
              <a:buClrTx/>
              <a:buFont typeface="+mj-ea"/>
              <a:buAutoNum type="ea1ChtPeriod"/>
            </a:pPr>
            <a:endParaRPr kumimoji="1" lang="zh-TW" altLang="en-US" sz="3600" dirty="0">
              <a:latin typeface="+mj-ea"/>
            </a:endParaRPr>
          </a:p>
        </p:txBody>
      </p:sp>
      <p:sp>
        <p:nvSpPr>
          <p:cNvPr id="2" name="投影片編號版面配置區 1">
            <a:extLst>
              <a:ext uri="{FF2B5EF4-FFF2-40B4-BE49-F238E27FC236}">
                <a16:creationId xmlns:a16="http://schemas.microsoft.com/office/drawing/2014/main" id="{D6F8B4F5-11A1-4C4B-8B89-A2A4FE8D3C66}"/>
              </a:ext>
            </a:extLst>
          </p:cNvPr>
          <p:cNvSpPr>
            <a:spLocks noGrp="1"/>
          </p:cNvSpPr>
          <p:nvPr>
            <p:ph type="sldNum" sz="quarter" idx="2"/>
          </p:nvPr>
        </p:nvSpPr>
        <p:spPr/>
        <p:txBody>
          <a:bodyPr/>
          <a:lstStyle/>
          <a:p>
            <a:fld id="{86CB4B4D-7CA3-9044-876B-883B54F8677D}" type="slidenum">
              <a:rPr lang="en-US" altLang="zh-TW" smtClean="0"/>
              <a:t>45</a:t>
            </a:fld>
            <a:endParaRPr lang="zh-TW" altLang="en-US"/>
          </a:p>
        </p:txBody>
      </p:sp>
    </p:spTree>
    <p:extLst>
      <p:ext uri="{BB962C8B-B14F-4D97-AF65-F5344CB8AC3E}">
        <p14:creationId xmlns:p14="http://schemas.microsoft.com/office/powerpoint/2010/main" val="1282462647"/>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八</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研發記錄簿管理及作業辦法</a:t>
            </a:r>
            <a:r>
              <a:rPr lang="en-US" altLang="zh-TW" sz="4800" dirty="0">
                <a:latin typeface="微軟正黑體" panose="020B0604030504040204" pitchFamily="34" charset="-120"/>
                <a:ea typeface="微軟正黑體" panose="020B0604030504040204" pitchFamily="34" charset="-120"/>
              </a:rPr>
              <a:t>(7/7)</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9" name="矩形 8">
            <a:extLst>
              <a:ext uri="{FF2B5EF4-FFF2-40B4-BE49-F238E27FC236}">
                <a16:creationId xmlns:a16="http://schemas.microsoft.com/office/drawing/2014/main" id="{6F7B3B0D-BB9D-4901-B347-3D1ED2449E88}"/>
              </a:ext>
            </a:extLst>
          </p:cNvPr>
          <p:cNvSpPr/>
          <p:nvPr/>
        </p:nvSpPr>
        <p:spPr>
          <a:xfrm>
            <a:off x="1460758" y="4346065"/>
            <a:ext cx="18846649" cy="6808018"/>
          </a:xfrm>
          <a:prstGeom prst="rect">
            <a:avLst/>
          </a:prstGeom>
        </p:spPr>
        <p:txBody>
          <a:bodyPr wrap="square">
            <a:spAutoFit/>
          </a:bodyPr>
          <a:lstStyle/>
          <a:p>
            <a:pPr indent="-609600" algn="l">
              <a:lnSpc>
                <a:spcPct val="110000"/>
              </a:lnSpc>
              <a:spcBef>
                <a:spcPct val="0"/>
              </a:spcBef>
            </a:pPr>
            <a:r>
              <a:rPr lang="zh-TW" altLang="en-US" sz="4600" b="1" dirty="0">
                <a:solidFill>
                  <a:srgbClr val="002060"/>
                </a:solidFill>
                <a:latin typeface="微軟正黑體" panose="020B0604030504040204" pitchFamily="34" charset="-120"/>
                <a:ea typeface="微軟正黑體" panose="020B0604030504040204" pitchFamily="34" charset="-120"/>
              </a:rPr>
              <a:t>第十一條、資訊運用 </a:t>
            </a:r>
          </a:p>
          <a:p>
            <a:pPr marL="1080000" algn="l">
              <a:spcBef>
                <a:spcPct val="0"/>
              </a:spcBef>
            </a:pPr>
            <a:r>
              <a:rPr lang="zh-TW" altLang="en-US" sz="4000" dirty="0">
                <a:latin typeface="微軟正黑體" panose="020B0604030504040204" pitchFamily="34" charset="-120"/>
                <a:ea typeface="微軟正黑體" panose="020B0604030504040204" pitchFamily="34" charset="-120"/>
              </a:rPr>
              <a:t>本公司同仁參與計畫之研究發展，若提出專利申請時，應在發明申請單及研究記錄簿封面裏頁之智權著作欄填入該專利內容之相關頁次。</a:t>
            </a:r>
            <a:endParaRPr lang="en-US" altLang="zh-TW" sz="4000" dirty="0">
              <a:latin typeface="微軟正黑體" panose="020B0604030504040204" pitchFamily="34" charset="-120"/>
              <a:ea typeface="微軟正黑體" panose="020B0604030504040204" pitchFamily="34" charset="-120"/>
            </a:endParaRPr>
          </a:p>
          <a:p>
            <a:pPr marL="1080000" algn="l">
              <a:spcBef>
                <a:spcPct val="0"/>
              </a:spcBef>
            </a:pPr>
            <a:endParaRPr lang="zh-TW" altLang="en-US" sz="4600" dirty="0">
              <a:latin typeface="微軟正黑體" panose="020B0604030504040204" pitchFamily="34" charset="-120"/>
              <a:ea typeface="微軟正黑體" panose="020B0604030504040204" pitchFamily="34" charset="-120"/>
            </a:endParaRPr>
          </a:p>
          <a:p>
            <a:pPr indent="-609600" algn="l">
              <a:lnSpc>
                <a:spcPct val="110000"/>
              </a:lnSpc>
              <a:spcBef>
                <a:spcPct val="0"/>
              </a:spcBef>
            </a:pPr>
            <a:r>
              <a:rPr lang="zh-TW" altLang="en-US" sz="4600" b="1" dirty="0">
                <a:solidFill>
                  <a:srgbClr val="002060"/>
                </a:solidFill>
                <a:latin typeface="微軟正黑體" panose="020B0604030504040204" pitchFamily="34" charset="-120"/>
                <a:ea typeface="微軟正黑體" panose="020B0604030504040204" pitchFamily="34" charset="-120"/>
              </a:rPr>
              <a:t>第十二條、本公司各單位視需要得依本辦法另訂作業細則。</a:t>
            </a:r>
            <a:endParaRPr lang="en-US" altLang="zh-TW" sz="4600" b="1" dirty="0">
              <a:solidFill>
                <a:srgbClr val="002060"/>
              </a:solidFill>
              <a:latin typeface="微軟正黑體" panose="020B0604030504040204" pitchFamily="34" charset="-120"/>
              <a:ea typeface="微軟正黑體" panose="020B0604030504040204" pitchFamily="34" charset="-120"/>
            </a:endParaRPr>
          </a:p>
          <a:p>
            <a:pPr indent="-609600" algn="l">
              <a:lnSpc>
                <a:spcPct val="110000"/>
              </a:lnSpc>
              <a:spcBef>
                <a:spcPct val="0"/>
              </a:spcBef>
            </a:pPr>
            <a:endParaRPr lang="zh-TW" altLang="en-US" sz="4600" b="1" dirty="0">
              <a:solidFill>
                <a:srgbClr val="002060"/>
              </a:solidFill>
              <a:latin typeface="微軟正黑體" panose="020B0604030504040204" pitchFamily="34" charset="-120"/>
              <a:ea typeface="微軟正黑體" panose="020B0604030504040204" pitchFamily="34" charset="-120"/>
            </a:endParaRPr>
          </a:p>
          <a:p>
            <a:pPr indent="-609600" algn="l">
              <a:lnSpc>
                <a:spcPct val="110000"/>
              </a:lnSpc>
              <a:spcBef>
                <a:spcPct val="0"/>
              </a:spcBef>
            </a:pPr>
            <a:r>
              <a:rPr lang="zh-TW" altLang="en-US" sz="4600" b="1" dirty="0">
                <a:solidFill>
                  <a:srgbClr val="002060"/>
                </a:solidFill>
                <a:latin typeface="微軟正黑體" panose="020B0604030504040204" pitchFamily="34" charset="-120"/>
                <a:ea typeface="微軟正黑體" panose="020B0604030504040204" pitchFamily="34" charset="-120"/>
              </a:rPr>
              <a:t>第十三條、本辦法經總經理核准後公佈實施，修正時亦同。</a:t>
            </a:r>
          </a:p>
          <a:p>
            <a:pPr marL="609600" indent="-609600" algn="l" defTabSz="457200">
              <a:spcBef>
                <a:spcPct val="0"/>
              </a:spcBef>
              <a:buClrTx/>
              <a:buNone/>
            </a:pPr>
            <a:endParaRPr kumimoji="1" lang="en-US" altLang="zh-TW" sz="3600" dirty="0">
              <a:latin typeface="+mj-ea"/>
            </a:endParaRPr>
          </a:p>
          <a:p>
            <a:pPr marL="609600" indent="-609600" algn="l" defTabSz="457200">
              <a:spcBef>
                <a:spcPct val="0"/>
              </a:spcBef>
              <a:buClrTx/>
              <a:buNone/>
            </a:pPr>
            <a:endParaRPr kumimoji="1" lang="en-US" altLang="zh-TW" sz="3600" dirty="0">
              <a:latin typeface="+mj-ea"/>
            </a:endParaRPr>
          </a:p>
          <a:p>
            <a:pPr marL="609600" indent="-609600" algn="l" defTabSz="457200">
              <a:spcBef>
                <a:spcPct val="0"/>
              </a:spcBef>
              <a:buClrTx/>
              <a:buNone/>
            </a:pPr>
            <a:endParaRPr kumimoji="1" lang="zh-TW" altLang="en-US" sz="3600" dirty="0">
              <a:latin typeface="+mj-ea"/>
            </a:endParaRPr>
          </a:p>
        </p:txBody>
      </p:sp>
      <p:sp>
        <p:nvSpPr>
          <p:cNvPr id="2" name="投影片編號版面配置區 1">
            <a:extLst>
              <a:ext uri="{FF2B5EF4-FFF2-40B4-BE49-F238E27FC236}">
                <a16:creationId xmlns:a16="http://schemas.microsoft.com/office/drawing/2014/main" id="{12AC57B5-EE3F-4A12-A33E-6634D4ADE2B4}"/>
              </a:ext>
            </a:extLst>
          </p:cNvPr>
          <p:cNvSpPr>
            <a:spLocks noGrp="1"/>
          </p:cNvSpPr>
          <p:nvPr>
            <p:ph type="sldNum" sz="quarter" idx="2"/>
          </p:nvPr>
        </p:nvSpPr>
        <p:spPr/>
        <p:txBody>
          <a:bodyPr/>
          <a:lstStyle/>
          <a:p>
            <a:fld id="{86CB4B4D-7CA3-9044-876B-883B54F8677D}" type="slidenum">
              <a:rPr lang="en-US" altLang="zh-TW" smtClean="0"/>
              <a:t>46</a:t>
            </a:fld>
            <a:endParaRPr lang="zh-TW" altLang="en-US"/>
          </a:p>
        </p:txBody>
      </p:sp>
    </p:spTree>
    <p:extLst>
      <p:ext uri="{BB962C8B-B14F-4D97-AF65-F5344CB8AC3E}">
        <p14:creationId xmlns:p14="http://schemas.microsoft.com/office/powerpoint/2010/main" val="694685911"/>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柒</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研發紀錄簿說明</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18"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rPr dirty="0"/>
              <a:t>Copyright © 2023 Industrial Development </a:t>
            </a:r>
            <a:r>
              <a:rPr dirty="0" err="1"/>
              <a:t>Administration,Ministry</a:t>
            </a:r>
            <a:r>
              <a:rPr dirty="0"/>
              <a:t> of Economic Affairs. All Rights Reserved.</a:t>
            </a:r>
          </a:p>
        </p:txBody>
      </p:sp>
      <p:sp>
        <p:nvSpPr>
          <p:cNvPr id="23"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九</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研發記錄簿結論</a:t>
            </a:r>
            <a:endParaRPr lang="zh-TW" altLang="en-US" sz="4800" dirty="0">
              <a:latin typeface="微軟正黑體" panose="020B0604030504040204" pitchFamily="34" charset="-120"/>
              <a:ea typeface="微軟正黑體" panose="020B0604030504040204" pitchFamily="34" charset="-120"/>
              <a:cs typeface="+mn-ea"/>
              <a:sym typeface="+mn-lt"/>
            </a:endParaRPr>
          </a:p>
        </p:txBody>
      </p:sp>
      <p:sp>
        <p:nvSpPr>
          <p:cNvPr id="8" name="矩形 7">
            <a:extLst>
              <a:ext uri="{FF2B5EF4-FFF2-40B4-BE49-F238E27FC236}">
                <a16:creationId xmlns:a16="http://schemas.microsoft.com/office/drawing/2014/main" id="{39A5F13B-A58D-4AE3-B653-C59703D66A1B}"/>
              </a:ext>
            </a:extLst>
          </p:cNvPr>
          <p:cNvSpPr/>
          <p:nvPr/>
        </p:nvSpPr>
        <p:spPr>
          <a:xfrm>
            <a:off x="1279773" y="4162833"/>
            <a:ext cx="17648336" cy="4826514"/>
          </a:xfrm>
          <a:prstGeom prst="rect">
            <a:avLst/>
          </a:prstGeom>
        </p:spPr>
        <p:txBody>
          <a:bodyPr wrap="square">
            <a:spAutoFit/>
          </a:bodyPr>
          <a:lstStyle/>
          <a:p>
            <a:pPr marL="609600" indent="-609600" algn="just">
              <a:lnSpc>
                <a:spcPct val="200000"/>
              </a:lnSpc>
              <a:buFont typeface="Wingdings" panose="05000000000000000000" pitchFamily="2" charset="2"/>
              <a:buAutoNum type="arabicPeriod"/>
            </a:pPr>
            <a:r>
              <a:rPr lang="zh-TW" altLang="en-US" sz="4000" b="1" dirty="0">
                <a:latin typeface="微軟正黑體" panose="020B0604030504040204" pitchFamily="34" charset="-120"/>
                <a:ea typeface="微軟正黑體" panose="020B0604030504040204" pitchFamily="34" charset="-120"/>
              </a:rPr>
              <a:t>為維護研發單位之智慧財產，保障個人發明權益，累積工業技術，促進科技發展，</a:t>
            </a:r>
            <a:r>
              <a:rPr lang="zh-TW" altLang="en-US" sz="4000" b="1" dirty="0">
                <a:solidFill>
                  <a:srgbClr val="FF0000"/>
                </a:solidFill>
                <a:latin typeface="微軟正黑體" panose="020B0604030504040204" pitchFamily="34" charset="-120"/>
                <a:ea typeface="微軟正黑體" panose="020B0604030504040204" pitchFamily="34" charset="-120"/>
              </a:rPr>
              <a:t>研發記錄簿之有效管理屬重要工作</a:t>
            </a:r>
            <a:r>
              <a:rPr lang="zh-TW" altLang="en-US" sz="4000" b="1" dirty="0">
                <a:latin typeface="微軟正黑體" panose="020B0604030504040204" pitchFamily="34" charset="-120"/>
                <a:ea typeface="微軟正黑體" panose="020B0604030504040204" pitchFamily="34" charset="-120"/>
              </a:rPr>
              <a:t>。</a:t>
            </a:r>
          </a:p>
          <a:p>
            <a:pPr marL="609600" indent="-609600" algn="just">
              <a:lnSpc>
                <a:spcPct val="200000"/>
              </a:lnSpc>
              <a:buFont typeface="Wingdings" panose="05000000000000000000" pitchFamily="2" charset="2"/>
              <a:buAutoNum type="arabicPeriod"/>
            </a:pPr>
            <a:r>
              <a:rPr lang="zh-TW" altLang="en-US" sz="4000" b="1" dirty="0">
                <a:solidFill>
                  <a:srgbClr val="FF0000"/>
                </a:solidFill>
                <a:latin typeface="微軟正黑體" panose="020B0604030504040204" pitchFamily="34" charset="-120"/>
                <a:ea typeface="微軟正黑體" panose="020B0604030504040204" pitchFamily="34" charset="-120"/>
              </a:rPr>
              <a:t>主管</a:t>
            </a:r>
            <a:r>
              <a:rPr lang="en-US" altLang="zh-TW" sz="4000" b="1" dirty="0">
                <a:solidFill>
                  <a:srgbClr val="FF0000"/>
                </a:solidFill>
                <a:latin typeface="微軟正黑體" panose="020B0604030504040204" pitchFamily="34" charset="-120"/>
                <a:ea typeface="微軟正黑體" panose="020B0604030504040204" pitchFamily="34" charset="-120"/>
              </a:rPr>
              <a:t>/</a:t>
            </a:r>
            <a:r>
              <a:rPr lang="zh-TW" altLang="en-US" sz="4000" b="1" dirty="0">
                <a:solidFill>
                  <a:srgbClr val="FF0000"/>
                </a:solidFill>
                <a:latin typeface="微軟正黑體" panose="020B0604030504040204" pitchFamily="34" charset="-120"/>
                <a:ea typeface="微軟正黑體" panose="020B0604030504040204" pitchFamily="34" charset="-120"/>
              </a:rPr>
              <a:t>計畫主持人之積極參與</a:t>
            </a:r>
            <a:r>
              <a:rPr lang="zh-TW" altLang="en-US" sz="4000" b="1" dirty="0">
                <a:latin typeface="微軟正黑體" panose="020B0604030504040204" pitchFamily="34" charset="-120"/>
                <a:ea typeface="微軟正黑體" panose="020B0604030504040204" pitchFamily="34" charset="-120"/>
              </a:rPr>
              <a:t>，</a:t>
            </a:r>
            <a:r>
              <a:rPr lang="zh-TW" altLang="en-US" sz="4000" b="1" dirty="0">
                <a:solidFill>
                  <a:srgbClr val="FF0000"/>
                </a:solidFill>
                <a:latin typeface="微軟正黑體" panose="020B0604030504040204" pitchFamily="34" charset="-120"/>
                <a:ea typeface="微軟正黑體" panose="020B0604030504040204" pitchFamily="34" charset="-120"/>
              </a:rPr>
              <a:t>計畫執行人之認真記錄</a:t>
            </a:r>
            <a:r>
              <a:rPr lang="zh-TW" altLang="en-US" sz="4000" b="1" dirty="0">
                <a:latin typeface="微軟正黑體" panose="020B0604030504040204" pitchFamily="34" charset="-120"/>
                <a:ea typeface="微軟正黑體" panose="020B0604030504040204" pitchFamily="34" charset="-120"/>
              </a:rPr>
              <a:t>，均為研發記錄簿有效管理之基礎，以及關鍵成功因素。</a:t>
            </a:r>
          </a:p>
        </p:txBody>
      </p:sp>
      <p:sp>
        <p:nvSpPr>
          <p:cNvPr id="2" name="投影片編號版面配置區 1">
            <a:extLst>
              <a:ext uri="{FF2B5EF4-FFF2-40B4-BE49-F238E27FC236}">
                <a16:creationId xmlns:a16="http://schemas.microsoft.com/office/drawing/2014/main" id="{AE6B85FE-21A0-41B7-8104-74EE3B2D43AC}"/>
              </a:ext>
            </a:extLst>
          </p:cNvPr>
          <p:cNvSpPr>
            <a:spLocks noGrp="1"/>
          </p:cNvSpPr>
          <p:nvPr>
            <p:ph type="sldNum" sz="quarter" idx="2"/>
          </p:nvPr>
        </p:nvSpPr>
        <p:spPr/>
        <p:txBody>
          <a:bodyPr/>
          <a:lstStyle/>
          <a:p>
            <a:fld id="{86CB4B4D-7CA3-9044-876B-883B54F8677D}" type="slidenum">
              <a:rPr lang="en-US" altLang="zh-TW" smtClean="0"/>
              <a:t>47</a:t>
            </a:fld>
            <a:endParaRPr lang="zh-TW" altLang="en-US"/>
          </a:p>
        </p:txBody>
      </p:sp>
    </p:spTree>
    <p:extLst>
      <p:ext uri="{BB962C8B-B14F-4D97-AF65-F5344CB8AC3E}">
        <p14:creationId xmlns:p14="http://schemas.microsoft.com/office/powerpoint/2010/main" val="697161947"/>
      </p:ext>
    </p:extLst>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pic>
        <p:nvPicPr>
          <p:cNvPr id="140" name="影像" descr="影像"/>
          <p:cNvPicPr>
            <a:picLocks noChangeAspect="1"/>
          </p:cNvPicPr>
          <p:nvPr/>
        </p:nvPicPr>
        <p:blipFill>
          <a:blip r:embed="rId3"/>
          <a:stretch>
            <a:fillRect/>
          </a:stretch>
        </p:blipFill>
        <p:spPr>
          <a:xfrm>
            <a:off x="-11201" y="2215920"/>
            <a:ext cx="16001900" cy="11514554"/>
          </a:xfrm>
          <a:prstGeom prst="rect">
            <a:avLst/>
          </a:prstGeom>
          <a:ln w="12700">
            <a:miter lim="400000"/>
          </a:ln>
        </p:spPr>
      </p:pic>
      <p:pic>
        <p:nvPicPr>
          <p:cNvPr id="141" name="影像" descr="影像"/>
          <p:cNvPicPr>
            <a:picLocks noChangeAspect="1"/>
          </p:cNvPicPr>
          <p:nvPr/>
        </p:nvPicPr>
        <p:blipFill>
          <a:blip r:embed="rId4"/>
          <a:srcRect r="9912" b="1088"/>
          <a:stretch>
            <a:fillRect/>
          </a:stretch>
        </p:blipFill>
        <p:spPr>
          <a:xfrm>
            <a:off x="15982074" y="2220864"/>
            <a:ext cx="8419713" cy="11493759"/>
          </a:xfrm>
          <a:prstGeom prst="rect">
            <a:avLst/>
          </a:prstGeom>
          <a:ln w="12700">
            <a:miter lim="400000"/>
          </a:ln>
        </p:spPr>
      </p:pic>
      <p:sp>
        <p:nvSpPr>
          <p:cNvPr id="142"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FFFFFF"/>
                </a:solidFill>
                <a:latin typeface="Arial"/>
                <a:ea typeface="Arial"/>
                <a:cs typeface="Arial"/>
                <a:sym typeface="Arial"/>
              </a:defRPr>
            </a:lvl1pPr>
          </a:lstStyle>
          <a:p>
            <a:r>
              <a:t>Copyright © 2023 Industrial Development Administration,Ministry of Economic Affairs. All Rights Reserved.</a:t>
            </a:r>
          </a:p>
        </p:txBody>
      </p:sp>
      <p:sp>
        <p:nvSpPr>
          <p:cNvPr id="7" name="小標題"/>
          <p:cNvSpPr txBox="1"/>
          <p:nvPr/>
        </p:nvSpPr>
        <p:spPr>
          <a:xfrm>
            <a:off x="863600" y="529888"/>
            <a:ext cx="12801600"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聯絡方式</a:t>
            </a:r>
            <a:endParaRPr lang="en-US" altLang="zh-TW" sz="8000" b="1" dirty="0">
              <a:latin typeface="微軟正黑體" panose="020B0604030504040204" pitchFamily="34" charset="-120"/>
              <a:ea typeface="微軟正黑體" panose="020B0604030504040204" pitchFamily="34" charset="-120"/>
            </a:endParaRPr>
          </a:p>
        </p:txBody>
      </p:sp>
      <p:sp>
        <p:nvSpPr>
          <p:cNvPr id="8" name="文字方塊 7"/>
          <p:cNvSpPr txBox="1"/>
          <p:nvPr/>
        </p:nvSpPr>
        <p:spPr>
          <a:xfrm>
            <a:off x="230961" y="5528959"/>
            <a:ext cx="15874556" cy="4708981"/>
          </a:xfrm>
          <a:prstGeom prst="rect">
            <a:avLst/>
          </a:prstGeom>
          <a:noFill/>
        </p:spPr>
        <p:txBody>
          <a:bodyPr wrap="square" rtlCol="0">
            <a:spAutoFit/>
          </a:bodyPr>
          <a:lstStyle/>
          <a:p>
            <a:pPr algn="l">
              <a:lnSpc>
                <a:spcPct val="150000"/>
              </a:lnSpc>
            </a:pP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洽詢電話</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02</a:t>
            </a: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2709-0638 #232</a:t>
            </a:r>
          </a:p>
          <a:p>
            <a:pPr algn="l">
              <a:lnSpc>
                <a:spcPct val="150000"/>
              </a:lnSpc>
            </a:pP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傳真號碼    （</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02</a:t>
            </a: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2709-0531</a:t>
            </a:r>
            <a:b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b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上網查詢      </a:t>
            </a:r>
            <a:r>
              <a:rPr lang="en-US" altLang="zh-TW" sz="5000"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hlinkClick r:id="rId5">
                  <a:extLst>
                    <a:ext uri="{A12FA001-AC4F-418D-AE19-62706E023703}">
                      <ahyp:hlinkClr xmlns:ahyp="http://schemas.microsoft.com/office/drawing/2018/hyperlinkcolor" val="tx"/>
                    </a:ext>
                  </a:extLst>
                </a:hlinkClick>
              </a:rPr>
              <a:t>https://reurl.cc/eLzdRx</a:t>
            </a:r>
            <a:endParaRPr lang="en-US" altLang="zh-TW" sz="5000"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l">
              <a:lnSpc>
                <a:spcPct val="150000"/>
              </a:lnSpc>
            </a:pP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聯繫地址      </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106</a:t>
            </a: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台北市大安區信義路三段</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41-2</a:t>
            </a: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號</a:t>
            </a:r>
            <a:r>
              <a:rPr lang="en-US" altLang="zh-TW"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4</a:t>
            </a:r>
            <a:r>
              <a:rPr lang="zh-TW" altLang="en-US" sz="5000"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樓</a:t>
            </a:r>
          </a:p>
        </p:txBody>
      </p:sp>
      <p:sp>
        <p:nvSpPr>
          <p:cNvPr id="10" name="矩形 9"/>
          <p:cNvSpPr/>
          <p:nvPr/>
        </p:nvSpPr>
        <p:spPr>
          <a:xfrm>
            <a:off x="16220335" y="8652891"/>
            <a:ext cx="7844985" cy="3170099"/>
          </a:xfrm>
          <a:prstGeom prst="rect">
            <a:avLst/>
          </a:prstGeom>
        </p:spPr>
        <p:txBody>
          <a:bodyPr wrap="square">
            <a:spAutoFit/>
          </a:bodyPr>
          <a:lstStyle/>
          <a:p>
            <a:pPr algn="l">
              <a:spcBef>
                <a:spcPct val="0"/>
              </a:spcBef>
              <a:buClrTx/>
              <a:buFontTx/>
              <a:buNone/>
            </a:pPr>
            <a:r>
              <a:rPr lang="zh-TW" altLang="en-US" sz="4000" dirty="0">
                <a:solidFill>
                  <a:srgbClr val="FFFF00"/>
                </a:solidFill>
                <a:latin typeface="微軟正黑體" panose="020B0604030504040204" pitchFamily="34" charset="-120"/>
                <a:ea typeface="微軟正黑體" panose="020B0604030504040204" pitchFamily="34" charset="-120"/>
              </a:rPr>
              <a:t>經濟部或計畫辦公室皆未有推薦或委託任何民間機構或人員（例如企管顧問公司），進行計畫書撰寫及申請之輔導，各廠商如有疑義，可逕洽計畫專案辦公室釋疑。</a:t>
            </a:r>
          </a:p>
        </p:txBody>
      </p:sp>
      <p:pic>
        <p:nvPicPr>
          <p:cNvPr id="3" name="圖片 2"/>
          <p:cNvPicPr>
            <a:picLocks noChangeAspect="1"/>
          </p:cNvPicPr>
          <p:nvPr/>
        </p:nvPicPr>
        <p:blipFill>
          <a:blip r:embed="rId6">
            <a:extLst>
              <a:ext uri="{BEBA8EAE-BF5A-486C-A8C5-ECC9F3942E4B}">
                <a14:imgProps xmlns:a14="http://schemas.microsoft.com/office/drawing/2010/main">
                  <a14:imgLayer r:embed="rId7">
                    <a14:imgEffect>
                      <a14:backgroundRemoval t="2069" b="100000" l="3008" r="95489">
                        <a14:foregroundMark x1="76692" y1="51724" x2="76692" y2="51724"/>
                        <a14:foregroundMark x1="24812" y1="36552" x2="24812" y2="36552"/>
                        <a14:foregroundMark x1="27068" y1="26207" x2="27068" y2="26207"/>
                        <a14:backgroundMark x1="23308" y1="38621" x2="23308" y2="38621"/>
                        <a14:backgroundMark x1="23308" y1="37241" x2="23308" y2="37241"/>
                        <a14:backgroundMark x1="24060" y1="36552" x2="24060" y2="36552"/>
                        <a14:backgroundMark x1="28571" y1="26207" x2="28571" y2="26207"/>
                      </a14:backgroundRemoval>
                    </a14:imgEffect>
                  </a14:imgLayer>
                </a14:imgProps>
              </a:ext>
            </a:extLst>
          </a:blip>
          <a:stretch>
            <a:fillRect/>
          </a:stretch>
        </p:blipFill>
        <p:spPr>
          <a:xfrm rot="308544">
            <a:off x="11535312" y="4881461"/>
            <a:ext cx="3799019" cy="4141788"/>
          </a:xfrm>
          <a:prstGeom prst="rect">
            <a:avLst/>
          </a:prstGeom>
        </p:spPr>
      </p:pic>
      <p:sp>
        <p:nvSpPr>
          <p:cNvPr id="4" name="投影片編號版面配置區 3">
            <a:extLst>
              <a:ext uri="{FF2B5EF4-FFF2-40B4-BE49-F238E27FC236}">
                <a16:creationId xmlns:a16="http://schemas.microsoft.com/office/drawing/2014/main" id="{ECC02877-07C0-4ACF-B801-7F5E462ECC1A}"/>
              </a:ext>
            </a:extLst>
          </p:cNvPr>
          <p:cNvSpPr>
            <a:spLocks noGrp="1"/>
          </p:cNvSpPr>
          <p:nvPr>
            <p:ph type="sldNum" sz="quarter" idx="2"/>
          </p:nvPr>
        </p:nvSpPr>
        <p:spPr/>
        <p:txBody>
          <a:bodyPr/>
          <a:lstStyle/>
          <a:p>
            <a:fld id="{86CB4B4D-7CA3-9044-876B-883B54F8677D}" type="slidenum">
              <a:rPr lang="en-US" altLang="zh-TW" smtClean="0"/>
              <a:t>48</a:t>
            </a:fld>
            <a:endParaRPr lang="zh-TW" altLang="en-US"/>
          </a:p>
        </p:txBody>
      </p:sp>
      <p:pic>
        <p:nvPicPr>
          <p:cNvPr id="6" name="圖片 5" descr="一張含有 樣式, 正方形, 像素, 設計 的圖片">
            <a:extLst>
              <a:ext uri="{FF2B5EF4-FFF2-40B4-BE49-F238E27FC236}">
                <a16:creationId xmlns:a16="http://schemas.microsoft.com/office/drawing/2014/main" id="{C1EE11A5-B917-ABBB-88D2-7FD989EAEF5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7511871" y="2978597"/>
            <a:ext cx="5253926" cy="5253926"/>
          </a:xfrm>
          <a:prstGeom prst="rect">
            <a:avLst/>
          </a:prstGeom>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5527867"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參</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個案計畫作業流程</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grpSp>
        <p:nvGrpSpPr>
          <p:cNvPr id="79" name="群組 29"/>
          <p:cNvGrpSpPr>
            <a:grpSpLocks/>
          </p:cNvGrpSpPr>
          <p:nvPr/>
        </p:nvGrpSpPr>
        <p:grpSpPr bwMode="auto">
          <a:xfrm>
            <a:off x="3092309" y="2464658"/>
            <a:ext cx="17711115" cy="9792907"/>
            <a:chOff x="-68861" y="1493838"/>
            <a:chExt cx="9343036" cy="4965700"/>
          </a:xfrm>
        </p:grpSpPr>
        <p:sp>
          <p:nvSpPr>
            <p:cNvPr id="80" name="AutoShape 19" descr="紙草"/>
            <p:cNvSpPr>
              <a:spLocks noChangeArrowheads="1"/>
            </p:cNvSpPr>
            <p:nvPr/>
          </p:nvSpPr>
          <p:spPr bwMode="auto">
            <a:xfrm>
              <a:off x="452438" y="5880100"/>
              <a:ext cx="2671762" cy="579438"/>
            </a:xfrm>
            <a:prstGeom prst="roundRect">
              <a:avLst>
                <a:gd name="adj" fmla="val 16667"/>
              </a:avLst>
            </a:prstGeom>
            <a:blipFill dpi="0" rotWithShape="1">
              <a:blip r:embed="rId4"/>
              <a:srcRect/>
              <a:tile tx="0" ty="0" sx="100000" sy="100000" flip="none" algn="tl"/>
            </a:blipFill>
            <a:ln w="9525" algn="ctr">
              <a:solidFill>
                <a:schemeClr val="tx1"/>
              </a:solidFill>
              <a:round/>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a:latin typeface="Times New Roman" panose="02020603050405020304" pitchFamily="18" charset="0"/>
                  <a:ea typeface="微軟正黑體" panose="020B0604030504040204" pitchFamily="34" charset="-120"/>
                  <a:cs typeface="Times New Roman" panose="02020603050405020304" pitchFamily="18" charset="0"/>
                </a:rPr>
                <a:t>結案撥付尾款</a:t>
              </a:r>
            </a:p>
          </p:txBody>
        </p:sp>
        <p:grpSp>
          <p:nvGrpSpPr>
            <p:cNvPr id="81" name="群組 34"/>
            <p:cNvGrpSpPr>
              <a:grpSpLocks/>
            </p:cNvGrpSpPr>
            <p:nvPr/>
          </p:nvGrpSpPr>
          <p:grpSpPr bwMode="auto">
            <a:xfrm>
              <a:off x="-68861" y="1493838"/>
              <a:ext cx="9343036" cy="4965700"/>
              <a:chOff x="-68861" y="1493838"/>
              <a:chExt cx="9343036" cy="4965700"/>
            </a:xfrm>
          </p:grpSpPr>
          <p:sp>
            <p:nvSpPr>
              <p:cNvPr id="82" name="AutoShape 4" descr="畫布"/>
              <p:cNvSpPr>
                <a:spLocks noChangeArrowheads="1"/>
              </p:cNvSpPr>
              <p:nvPr/>
            </p:nvSpPr>
            <p:spPr bwMode="auto">
              <a:xfrm>
                <a:off x="3417888" y="1493838"/>
                <a:ext cx="2671762" cy="579437"/>
              </a:xfrm>
              <a:prstGeom prst="roundRect">
                <a:avLst>
                  <a:gd name="adj" fmla="val 16667"/>
                </a:avLst>
              </a:prstGeom>
              <a:blipFill dpi="0" rotWithShape="1">
                <a:blip r:embed="rId5"/>
                <a:srcRect/>
                <a:tile tx="0" ty="0" sx="100000" sy="100000" flip="none" algn="tl"/>
              </a:blipFill>
              <a:ln w="9525" algn="ctr">
                <a:solidFill>
                  <a:schemeClr val="tx1"/>
                </a:solidFill>
                <a:round/>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獲補助簽約之個案</a:t>
                </a:r>
              </a:p>
            </p:txBody>
          </p:sp>
          <p:sp>
            <p:nvSpPr>
              <p:cNvPr id="83" name="AutoShape 5" descr="羊皮紙"/>
              <p:cNvSpPr>
                <a:spLocks noChangeArrowheads="1"/>
              </p:cNvSpPr>
              <p:nvPr/>
            </p:nvSpPr>
            <p:spPr bwMode="auto">
              <a:xfrm>
                <a:off x="3417888" y="2284413"/>
                <a:ext cx="2671762" cy="577850"/>
              </a:xfrm>
              <a:prstGeom prst="roundRect">
                <a:avLst>
                  <a:gd name="adj" fmla="val 16667"/>
                </a:avLst>
              </a:prstGeom>
              <a:blipFill dpi="0" rotWithShape="1">
                <a:blip r:embed="rId6"/>
                <a:srcRect/>
                <a:tile tx="0" ty="0" sx="100000" sy="100000" flip="none" algn="tl"/>
              </a:blipFill>
              <a:ln w="9525" algn="ctr">
                <a:solidFill>
                  <a:schemeClr val="tx1"/>
                </a:solidFill>
                <a:round/>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期末查核之籌備</a:t>
                </a:r>
              </a:p>
            </p:txBody>
          </p:sp>
          <p:sp>
            <p:nvSpPr>
              <p:cNvPr id="84" name="AutoShape 6" descr="新聞紙"/>
              <p:cNvSpPr>
                <a:spLocks noChangeArrowheads="1"/>
              </p:cNvSpPr>
              <p:nvPr/>
            </p:nvSpPr>
            <p:spPr bwMode="auto">
              <a:xfrm>
                <a:off x="4014788" y="3068638"/>
                <a:ext cx="1466850" cy="793750"/>
              </a:xfrm>
              <a:prstGeom prst="diamond">
                <a:avLst/>
              </a:prstGeom>
              <a:blipFill dpi="0" rotWithShape="1">
                <a:blip r:embed="rId7"/>
                <a:srcRect/>
                <a:tile tx="0" ty="0" sx="100000" sy="100000" flip="none" algn="tl"/>
              </a:blipFill>
              <a:ln w="9525" algn="ctr">
                <a:solidFill>
                  <a:schemeClr val="tx1"/>
                </a:solidFill>
                <a:miter lim="800000"/>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a:latin typeface="Times New Roman" panose="02020603050405020304" pitchFamily="18" charset="0"/>
                    <a:ea typeface="微軟正黑體" panose="020B0604030504040204" pitchFamily="34" charset="-120"/>
                    <a:cs typeface="Times New Roman" panose="02020603050405020304" pitchFamily="18" charset="0"/>
                  </a:rPr>
                  <a:t>查核進行</a:t>
                </a:r>
                <a:endParaRPr lang="en-US" altLang="zh-TW" sz="4000" b="1">
                  <a:latin typeface="Times New Roman" panose="02020603050405020304" pitchFamily="18" charset="0"/>
                  <a:ea typeface="微軟正黑體" panose="020B0604030504040204" pitchFamily="34" charset="-120"/>
                  <a:cs typeface="Times New Roman" panose="02020603050405020304" pitchFamily="18" charset="0"/>
                </a:endParaRPr>
              </a:p>
            </p:txBody>
          </p:sp>
          <p:cxnSp>
            <p:nvCxnSpPr>
              <p:cNvPr id="85" name="AutoShape 7"/>
              <p:cNvCxnSpPr>
                <a:cxnSpLocks noChangeShapeType="1"/>
                <a:stCxn id="82" idx="2"/>
                <a:endCxn id="83" idx="0"/>
              </p:cNvCxnSpPr>
              <p:nvPr/>
            </p:nvCxnSpPr>
            <p:spPr bwMode="auto">
              <a:xfrm>
                <a:off x="4754563" y="2073275"/>
                <a:ext cx="0" cy="21113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6" name="AutoShape 8"/>
              <p:cNvCxnSpPr>
                <a:cxnSpLocks noChangeShapeType="1"/>
                <a:stCxn id="83" idx="2"/>
                <a:endCxn id="84" idx="0"/>
              </p:cNvCxnSpPr>
              <p:nvPr/>
            </p:nvCxnSpPr>
            <p:spPr bwMode="auto">
              <a:xfrm flipH="1">
                <a:off x="4748213" y="2862263"/>
                <a:ext cx="6350" cy="2063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7" name="AutoShape 9" descr="粉紅色面紙"/>
              <p:cNvSpPr>
                <a:spLocks noChangeArrowheads="1"/>
              </p:cNvSpPr>
              <p:nvPr/>
            </p:nvSpPr>
            <p:spPr bwMode="auto">
              <a:xfrm>
                <a:off x="5589588" y="3684588"/>
                <a:ext cx="2671762" cy="577850"/>
              </a:xfrm>
              <a:prstGeom prst="roundRect">
                <a:avLst>
                  <a:gd name="adj" fmla="val 16667"/>
                </a:avLst>
              </a:prstGeom>
              <a:blipFill dpi="0" rotWithShape="1">
                <a:blip r:embed="rId8"/>
                <a:srcRect/>
                <a:tile tx="0" ty="0" sx="100000" sy="100000" flip="none" algn="tl"/>
              </a:blipFill>
              <a:ln w="9525" algn="ctr">
                <a:solidFill>
                  <a:schemeClr val="tx1"/>
                </a:solidFill>
                <a:round/>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a:latin typeface="Times New Roman" panose="02020603050405020304" pitchFamily="18" charset="0"/>
                    <a:ea typeface="微軟正黑體" panose="020B0604030504040204" pitchFamily="34" charset="-120"/>
                    <a:cs typeface="Times New Roman" panose="02020603050405020304" pitchFamily="18" charset="0"/>
                  </a:rPr>
                  <a:t>業者提異常處理報告</a:t>
                </a:r>
              </a:p>
            </p:txBody>
          </p:sp>
          <p:sp>
            <p:nvSpPr>
              <p:cNvPr id="88" name="AutoShape 10" descr="新聞紙"/>
              <p:cNvSpPr>
                <a:spLocks noChangeArrowheads="1"/>
              </p:cNvSpPr>
              <p:nvPr/>
            </p:nvSpPr>
            <p:spPr bwMode="auto">
              <a:xfrm>
                <a:off x="6192838" y="4447381"/>
                <a:ext cx="1466850" cy="792162"/>
              </a:xfrm>
              <a:prstGeom prst="diamond">
                <a:avLst/>
              </a:prstGeom>
              <a:blipFill dpi="0" rotWithShape="1">
                <a:blip r:embed="rId7"/>
                <a:srcRect/>
                <a:tile tx="0" ty="0" sx="100000" sy="100000" flip="none" algn="tl"/>
              </a:blipFill>
              <a:ln w="9525" algn="ctr">
                <a:solidFill>
                  <a:schemeClr val="tx1"/>
                </a:solidFill>
                <a:miter lim="800000"/>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a:latin typeface="Times New Roman" panose="02020603050405020304" pitchFamily="18" charset="0"/>
                    <a:ea typeface="微軟正黑體" panose="020B0604030504040204" pitchFamily="34" charset="-120"/>
                    <a:cs typeface="Times New Roman" panose="02020603050405020304" pitchFamily="18" charset="0"/>
                  </a:rPr>
                  <a:t>審議會議</a:t>
                </a:r>
              </a:p>
            </p:txBody>
          </p:sp>
          <p:cxnSp>
            <p:nvCxnSpPr>
              <p:cNvPr id="89" name="AutoShape 11"/>
              <p:cNvCxnSpPr>
                <a:cxnSpLocks noChangeShapeType="1"/>
                <a:stCxn id="84" idx="3"/>
                <a:endCxn id="87" idx="0"/>
              </p:cNvCxnSpPr>
              <p:nvPr/>
            </p:nvCxnSpPr>
            <p:spPr bwMode="auto">
              <a:xfrm>
                <a:off x="5481638" y="3465513"/>
                <a:ext cx="1444625" cy="21907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0" name="AutoShape 12"/>
              <p:cNvCxnSpPr>
                <a:cxnSpLocks noChangeShapeType="1"/>
                <a:stCxn id="87" idx="2"/>
                <a:endCxn id="88" idx="0"/>
              </p:cNvCxnSpPr>
              <p:nvPr/>
            </p:nvCxnSpPr>
            <p:spPr bwMode="auto">
              <a:xfrm>
                <a:off x="6925469" y="4262438"/>
                <a:ext cx="794" cy="18494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2" name="AutoShape 14" descr="粉紅色面紙"/>
              <p:cNvSpPr>
                <a:spLocks noChangeArrowheads="1"/>
              </p:cNvSpPr>
              <p:nvPr/>
            </p:nvSpPr>
            <p:spPr bwMode="auto">
              <a:xfrm>
                <a:off x="7678738" y="5133975"/>
                <a:ext cx="1595437" cy="579438"/>
              </a:xfrm>
              <a:prstGeom prst="roundRect">
                <a:avLst>
                  <a:gd name="adj" fmla="val 16667"/>
                </a:avLst>
              </a:prstGeom>
              <a:blipFill dpi="0" rotWithShape="1">
                <a:blip r:embed="rId8"/>
                <a:srcRect/>
                <a:tile tx="0" ty="0" sx="100000" sy="100000" flip="none" algn="tl"/>
              </a:blipFill>
              <a:ln w="9525" algn="ctr">
                <a:solidFill>
                  <a:schemeClr val="tx1"/>
                </a:solidFill>
                <a:round/>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a:latin typeface="Times New Roman" panose="02020603050405020304" pitchFamily="18" charset="0"/>
                    <a:ea typeface="微軟正黑體" panose="020B0604030504040204" pitchFamily="34" charset="-120"/>
                    <a:cs typeface="Times New Roman" panose="02020603050405020304" pitchFamily="18" charset="0"/>
                  </a:rPr>
                  <a:t>異常管理</a:t>
                </a:r>
              </a:p>
            </p:txBody>
          </p:sp>
          <p:cxnSp>
            <p:nvCxnSpPr>
              <p:cNvPr id="93" name="AutoShape 15"/>
              <p:cNvCxnSpPr>
                <a:cxnSpLocks noChangeShapeType="1"/>
                <a:stCxn id="88" idx="3"/>
                <a:endCxn id="92" idx="0"/>
              </p:cNvCxnSpPr>
              <p:nvPr/>
            </p:nvCxnSpPr>
            <p:spPr bwMode="auto">
              <a:xfrm>
                <a:off x="7659688" y="4843462"/>
                <a:ext cx="816769" cy="290513"/>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94" name="AutoShape 16"/>
              <p:cNvCxnSpPr>
                <a:cxnSpLocks noChangeShapeType="1"/>
                <a:stCxn id="88" idx="2"/>
              </p:cNvCxnSpPr>
              <p:nvPr/>
            </p:nvCxnSpPr>
            <p:spPr bwMode="auto">
              <a:xfrm rot="5400000">
                <a:off x="5745429" y="4223277"/>
                <a:ext cx="164568" cy="21971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95" name="AutoShape 17" descr="紙草"/>
              <p:cNvSpPr>
                <a:spLocks noChangeArrowheads="1"/>
              </p:cNvSpPr>
              <p:nvPr/>
            </p:nvSpPr>
            <p:spPr bwMode="auto">
              <a:xfrm>
                <a:off x="3417888" y="5880100"/>
                <a:ext cx="2671762" cy="579438"/>
              </a:xfrm>
              <a:prstGeom prst="roundRect">
                <a:avLst>
                  <a:gd name="adj" fmla="val 16667"/>
                </a:avLst>
              </a:prstGeom>
              <a:blipFill dpi="0" rotWithShape="1">
                <a:blip r:embed="rId4"/>
                <a:srcRect/>
                <a:tile tx="0" ty="0" sx="100000" sy="100000" flip="none" algn="tl"/>
              </a:blipFill>
              <a:ln w="9525" algn="ctr">
                <a:solidFill>
                  <a:schemeClr val="tx1"/>
                </a:solidFill>
                <a:round/>
                <a:headEnd/>
                <a:tailEnd/>
              </a:ln>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完成結案會議審查及</a:t>
                </a:r>
                <a:br>
                  <a:rPr lang="en-US" altLang="zh-TW" sz="4000" b="1" dirty="0">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結案報告</a:t>
                </a:r>
              </a:p>
            </p:txBody>
          </p:sp>
          <p:cxnSp>
            <p:nvCxnSpPr>
              <p:cNvPr id="96" name="AutoShape 21"/>
              <p:cNvCxnSpPr>
                <a:cxnSpLocks noChangeShapeType="1"/>
                <a:stCxn id="95" idx="1"/>
                <a:endCxn id="80" idx="3"/>
              </p:cNvCxnSpPr>
              <p:nvPr/>
            </p:nvCxnSpPr>
            <p:spPr bwMode="auto">
              <a:xfrm flipH="1">
                <a:off x="3124200" y="6170613"/>
                <a:ext cx="293688"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97" name="AutoShape 22"/>
              <p:cNvCxnSpPr>
                <a:cxnSpLocks noChangeShapeType="1"/>
                <a:stCxn id="84" idx="2"/>
                <a:endCxn id="95" idx="0"/>
              </p:cNvCxnSpPr>
              <p:nvPr/>
            </p:nvCxnSpPr>
            <p:spPr bwMode="auto">
              <a:xfrm>
                <a:off x="4748213" y="3862388"/>
                <a:ext cx="5556" cy="201771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8" name="AutoShape 24"/>
              <p:cNvSpPr>
                <a:spLocks noChangeArrowheads="1"/>
              </p:cNvSpPr>
              <p:nvPr/>
            </p:nvSpPr>
            <p:spPr bwMode="auto">
              <a:xfrm>
                <a:off x="4083050" y="4252913"/>
                <a:ext cx="665163" cy="306387"/>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eaLnBrk="1" hangingPunct="1">
                  <a:spcBef>
                    <a:spcPct val="0"/>
                  </a:spcBef>
                  <a:buClrTx/>
                  <a:buFontTx/>
                  <a:buNone/>
                </a:pPr>
                <a:r>
                  <a:rPr lang="zh-TW" altLang="en-US" sz="4000" b="1">
                    <a:solidFill>
                      <a:srgbClr val="800000"/>
                    </a:solidFill>
                    <a:latin typeface="Times New Roman" panose="02020603050405020304" pitchFamily="18" charset="0"/>
                    <a:ea typeface="微軟正黑體" panose="020B0604030504040204" pitchFamily="34" charset="-120"/>
                    <a:cs typeface="Times New Roman" panose="02020603050405020304" pitchFamily="18" charset="0"/>
                  </a:rPr>
                  <a:t>合格</a:t>
                </a:r>
              </a:p>
            </p:txBody>
          </p:sp>
          <p:sp>
            <p:nvSpPr>
              <p:cNvPr id="99" name="AutoShape 25"/>
              <p:cNvSpPr>
                <a:spLocks noChangeArrowheads="1"/>
              </p:cNvSpPr>
              <p:nvPr/>
            </p:nvSpPr>
            <p:spPr bwMode="auto">
              <a:xfrm>
                <a:off x="5481638" y="3159125"/>
                <a:ext cx="1444625" cy="306388"/>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eaLnBrk="1" hangingPunct="1">
                  <a:spcBef>
                    <a:spcPct val="0"/>
                  </a:spcBef>
                  <a:buClrTx/>
                  <a:buFontTx/>
                  <a:buNone/>
                </a:pPr>
                <a:r>
                  <a:rPr lang="zh-TW" altLang="en-US" sz="4000" b="1">
                    <a:solidFill>
                      <a:srgbClr val="800000"/>
                    </a:solidFill>
                    <a:latin typeface="Times New Roman" panose="02020603050405020304" pitchFamily="18" charset="0"/>
                    <a:ea typeface="微軟正黑體" panose="020B0604030504040204" pitchFamily="34" charset="-120"/>
                    <a:cs typeface="Times New Roman" panose="02020603050405020304" pitchFamily="18" charset="0"/>
                  </a:rPr>
                  <a:t>未合格補正</a:t>
                </a:r>
              </a:p>
            </p:txBody>
          </p:sp>
          <p:sp>
            <p:nvSpPr>
              <p:cNvPr id="100" name="AutoShape 26"/>
              <p:cNvSpPr>
                <a:spLocks noChangeArrowheads="1"/>
              </p:cNvSpPr>
              <p:nvPr/>
            </p:nvSpPr>
            <p:spPr bwMode="auto">
              <a:xfrm>
                <a:off x="5712620" y="5430043"/>
                <a:ext cx="665162" cy="306388"/>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algn="ctr" eaLnBrk="1" hangingPunct="1">
                  <a:spcBef>
                    <a:spcPct val="0"/>
                  </a:spcBef>
                  <a:buClrTx/>
                  <a:buFontTx/>
                  <a:buNone/>
                </a:pPr>
                <a:r>
                  <a:rPr lang="zh-TW" altLang="en-US" sz="4000" b="1" dirty="0">
                    <a:solidFill>
                      <a:srgbClr val="800000"/>
                    </a:solidFill>
                    <a:latin typeface="Times New Roman" panose="02020603050405020304" pitchFamily="18" charset="0"/>
                    <a:ea typeface="微軟正黑體" panose="020B0604030504040204" pitchFamily="34" charset="-120"/>
                    <a:cs typeface="Times New Roman" panose="02020603050405020304" pitchFamily="18" charset="0"/>
                  </a:rPr>
                  <a:t>通過</a:t>
                </a:r>
              </a:p>
            </p:txBody>
          </p:sp>
          <p:sp>
            <p:nvSpPr>
              <p:cNvPr id="101" name="AutoShape 27"/>
              <p:cNvSpPr>
                <a:spLocks noChangeArrowheads="1"/>
              </p:cNvSpPr>
              <p:nvPr/>
            </p:nvSpPr>
            <p:spPr bwMode="auto">
              <a:xfrm>
                <a:off x="7678738" y="4530725"/>
                <a:ext cx="798512" cy="303213"/>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eaLnBrk="1" hangingPunct="1">
                  <a:spcBef>
                    <a:spcPct val="0"/>
                  </a:spcBef>
                  <a:buClrTx/>
                  <a:buFontTx/>
                  <a:buNone/>
                </a:pPr>
                <a:r>
                  <a:rPr lang="zh-TW" altLang="en-US" sz="4000" b="1">
                    <a:solidFill>
                      <a:srgbClr val="800000"/>
                    </a:solidFill>
                    <a:latin typeface="Times New Roman" panose="02020603050405020304" pitchFamily="18" charset="0"/>
                    <a:ea typeface="微軟正黑體" panose="020B0604030504040204" pitchFamily="34" charset="-120"/>
                    <a:cs typeface="Times New Roman" panose="02020603050405020304" pitchFamily="18" charset="0"/>
                  </a:rPr>
                  <a:t>未通過</a:t>
                </a:r>
              </a:p>
            </p:txBody>
          </p:sp>
          <p:sp>
            <p:nvSpPr>
              <p:cNvPr id="102" name="AutoShape 25"/>
              <p:cNvSpPr>
                <a:spLocks noChangeArrowheads="1"/>
              </p:cNvSpPr>
              <p:nvPr/>
            </p:nvSpPr>
            <p:spPr bwMode="auto">
              <a:xfrm>
                <a:off x="-68861" y="3473735"/>
                <a:ext cx="3254775" cy="1373421"/>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lIns="0" tIns="0" rIns="0" bIns="0" anchor="ctr"/>
              <a:lstStyle>
                <a:lvl1pPr>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eaLnBrk="1" hangingPunct="1">
                  <a:spcBef>
                    <a:spcPts val="600"/>
                  </a:spcBef>
                  <a:buClrTx/>
                  <a:buNone/>
                </a:pPr>
                <a:endParaRPr lang="en-US" altLang="zh-TW"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a:p>
                <a:pPr eaLnBrk="1" hangingPunct="1">
                  <a:spcBef>
                    <a:spcPts val="600"/>
                  </a:spcBef>
                  <a:buClrTx/>
                  <a:buFont typeface="Wingdings" panose="05000000000000000000" pitchFamily="2" charset="2"/>
                  <a:buChar char="u"/>
                </a:pPr>
                <a:r>
                  <a:rPr lang="zh-TW" altLang="en-US"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不定期實地查核</a:t>
                </a:r>
                <a:endParaRPr lang="en-US" altLang="zh-TW"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a:p>
                <a:pPr eaLnBrk="1" hangingPunct="1">
                  <a:spcBef>
                    <a:spcPts val="600"/>
                  </a:spcBef>
                  <a:buClrTx/>
                  <a:buFont typeface="Wingdings" panose="05000000000000000000" pitchFamily="2" charset="2"/>
                  <a:buChar char="u"/>
                </a:pPr>
                <a:r>
                  <a:rPr lang="zh-TW" altLang="en-US"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期末採實地查核</a:t>
                </a:r>
                <a:endParaRPr lang="en-US" altLang="zh-TW"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grpSp>
      </p:grpSp>
      <p:sp>
        <p:nvSpPr>
          <p:cNvPr id="104" name="Text Box 28"/>
          <p:cNvSpPr txBox="1">
            <a:spLocks noChangeArrowheads="1"/>
          </p:cNvSpPr>
          <p:nvPr/>
        </p:nvSpPr>
        <p:spPr bwMode="auto">
          <a:xfrm>
            <a:off x="249249" y="3827254"/>
            <a:ext cx="9889066" cy="2534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tIns="36000" rIns="36000" bIns="36000">
            <a:spAutoFit/>
          </a:bodyPr>
          <a:lstStyle>
            <a:lvl1pPr marL="273050" indent="-273050">
              <a:spcBef>
                <a:spcPts val="300"/>
              </a:spcBef>
              <a:buClr>
                <a:srgbClr val="A04DA3"/>
              </a:buClr>
              <a:buFont typeface="Georgia" panose="02040502050405020303" pitchFamily="18" charset="0"/>
              <a:buChar char="•"/>
              <a:defRPr sz="2800">
                <a:solidFill>
                  <a:schemeClr val="tx1"/>
                </a:solidFill>
                <a:latin typeface="Calibri" panose="020F0502020204030204" pitchFamily="34" charset="0"/>
                <a:ea typeface="新細明體" panose="02020500000000000000" pitchFamily="18" charset="-12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Calibri" panose="020F0502020204030204" pitchFamily="34" charset="0"/>
                <a:ea typeface="新細明體" panose="02020500000000000000" pitchFamily="18" charset="-12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Calibri" panose="020F0502020204030204" pitchFamily="34" charset="0"/>
                <a:ea typeface="新細明體" panose="02020500000000000000" pitchFamily="18" charset="-12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Calibri" panose="020F0502020204030204" pitchFamily="34" charset="0"/>
                <a:ea typeface="新細明體" panose="02020500000000000000" pitchFamily="18" charset="-120"/>
              </a:defRPr>
            </a:lvl4pPr>
            <a:lvl5pPr marL="2057400" indent="-228600">
              <a:spcBef>
                <a:spcPts val="300"/>
              </a:spcBef>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Calibri" panose="020F0502020204030204" pitchFamily="34" charset="0"/>
                <a:ea typeface="新細明體" panose="02020500000000000000" pitchFamily="18" charset="-120"/>
              </a:defRPr>
            </a:lvl9pPr>
          </a:lstStyle>
          <a:p>
            <a:pPr marL="0" indent="0" algn="l">
              <a:spcBef>
                <a:spcPct val="0"/>
              </a:spcBef>
              <a:buClrTx/>
              <a:buNone/>
            </a:pPr>
            <a:r>
              <a:rPr lang="en-US" altLang="zh-TW" sz="4000" dirty="0">
                <a:latin typeface="Times New Roman" panose="02020603050405020304" pitchFamily="18" charset="0"/>
                <a:ea typeface="微軟正黑體" panose="020B0604030504040204" pitchFamily="34" charset="-120"/>
                <a:cs typeface="Times New Roman" panose="02020603050405020304" pitchFamily="18" charset="0"/>
              </a:rPr>
              <a:t>HEAT2.0</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計畫政府補助款分</a:t>
            </a:r>
            <a:r>
              <a:rPr lang="en-US" altLang="zh-TW" sz="4000" dirty="0">
                <a:latin typeface="Times New Roman" panose="02020603050405020304" pitchFamily="18" charset="0"/>
                <a:ea typeface="微軟正黑體" panose="020B0604030504040204" pitchFamily="34" charset="-120"/>
                <a:cs typeface="Times New Roman" panose="02020603050405020304" pitchFamily="18" charset="0"/>
              </a:rPr>
              <a:t>2</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次撥付，</a:t>
            </a:r>
            <a:endParaRPr lang="en-US" altLang="zh-TW" sz="4000" b="1" dirty="0">
              <a:latin typeface="Times New Roman" panose="02020603050405020304" pitchFamily="18" charset="0"/>
              <a:ea typeface="微軟正黑體" panose="020B0604030504040204" pitchFamily="34" charset="-120"/>
              <a:cs typeface="Times New Roman" panose="02020603050405020304" pitchFamily="18" charset="0"/>
            </a:endParaRPr>
          </a:p>
          <a:p>
            <a:pPr algn="l">
              <a:spcBef>
                <a:spcPct val="0"/>
              </a:spcBef>
              <a:buClrTx/>
              <a:buFont typeface="Wingdings" panose="05000000000000000000" pitchFamily="2" charset="2"/>
              <a:buChar char="u"/>
            </a:pP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第</a:t>
            </a:r>
            <a:r>
              <a:rPr lang="zh-TW" altLang="en-US"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頭</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期款於</a:t>
            </a:r>
            <a:r>
              <a:rPr lang="zh-TW" altLang="en-US"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簽約後</a:t>
            </a:r>
            <a:r>
              <a:rPr lang="zh-TW" altLang="en-US" sz="4000" dirty="0">
                <a:latin typeface="Times New Roman" panose="02020603050405020304" pitchFamily="18" charset="0"/>
                <a:ea typeface="微軟正黑體" panose="020B0604030504040204" pitchFamily="34" charset="-120"/>
                <a:cs typeface="Times New Roman" panose="02020603050405020304" pitchFamily="18" charset="0"/>
              </a:rPr>
              <a:t>撥付政府</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補助</a:t>
            </a:r>
            <a:r>
              <a:rPr lang="zh-TW" altLang="en-US" sz="4000" dirty="0">
                <a:latin typeface="Times New Roman" panose="02020603050405020304" pitchFamily="18" charset="0"/>
                <a:ea typeface="微軟正黑體" panose="020B0604030504040204" pitchFamily="34" charset="-120"/>
                <a:cs typeface="Times New Roman" panose="02020603050405020304" pitchFamily="18" charset="0"/>
              </a:rPr>
              <a:t>款。</a:t>
            </a:r>
            <a:endParaRPr lang="en-US" altLang="zh-TW" sz="4000" dirty="0">
              <a:latin typeface="Times New Roman" panose="02020603050405020304" pitchFamily="18" charset="0"/>
              <a:ea typeface="微軟正黑體" panose="020B0604030504040204" pitchFamily="34" charset="-120"/>
              <a:cs typeface="Times New Roman" panose="02020603050405020304" pitchFamily="18" charset="0"/>
            </a:endParaRPr>
          </a:p>
          <a:p>
            <a:pPr algn="l">
              <a:spcBef>
                <a:spcPct val="0"/>
              </a:spcBef>
              <a:buClrTx/>
              <a:buFont typeface="Wingdings" panose="05000000000000000000" pitchFamily="2" charset="2"/>
              <a:buChar char="u"/>
            </a:pP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第</a:t>
            </a:r>
            <a:r>
              <a:rPr lang="zh-TW" altLang="en-US" sz="400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尾</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期款於</a:t>
            </a:r>
            <a:r>
              <a:rPr lang="zh-TW" altLang="en-US" sz="400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結案後</a:t>
            </a:r>
            <a:r>
              <a:rPr lang="zh-TW" altLang="en-US" sz="4000" b="1" dirty="0">
                <a:latin typeface="Times New Roman" panose="02020603050405020304" pitchFamily="18" charset="0"/>
                <a:ea typeface="微軟正黑體" panose="020B0604030504040204" pitchFamily="34" charset="-120"/>
                <a:cs typeface="Times New Roman" panose="02020603050405020304" pitchFamily="18" charset="0"/>
              </a:rPr>
              <a:t>撥付政府補助款。</a:t>
            </a:r>
            <a:endParaRPr lang="en-US" altLang="zh-TW" sz="4000" b="1" dirty="0">
              <a:latin typeface="Times New Roman" panose="02020603050405020304" pitchFamily="18" charset="0"/>
              <a:ea typeface="微軟正黑體" panose="020B0604030504040204" pitchFamily="34" charset="-120"/>
              <a:cs typeface="Times New Roman" panose="02020603050405020304" pitchFamily="18" charset="0"/>
            </a:endParaRPr>
          </a:p>
          <a:p>
            <a:pPr marL="0" indent="0" algn="l">
              <a:spcBef>
                <a:spcPct val="0"/>
              </a:spcBef>
              <a:buClrTx/>
              <a:buNone/>
            </a:pPr>
            <a:endParaRPr lang="zh-TW" altLang="en-US" sz="4000" b="1"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2" name="圖片 1"/>
          <p:cNvPicPr>
            <a:picLocks noChangeAspect="1"/>
          </p:cNvPicPr>
          <p:nvPr/>
        </p:nvPicPr>
        <p:blipFill>
          <a:blip r:embed="rId9">
            <a:extLst>
              <a:ext uri="{BEBA8EAE-BF5A-486C-A8C5-ECC9F3942E4B}">
                <a14:imgProps xmlns:a14="http://schemas.microsoft.com/office/drawing/2010/main">
                  <a14:imgLayer r:embed="rId10">
                    <a14:imgEffect>
                      <a14:backgroundRemoval t="4375" b="93125" l="2000" r="97500">
                        <a14:foregroundMark x1="22500" y1="39375" x2="22500" y2="39375"/>
                        <a14:foregroundMark x1="21000" y1="24375" x2="21000" y2="24375"/>
                        <a14:foregroundMark x1="51500" y1="23750" x2="51500" y2="23750"/>
                        <a14:foregroundMark x1="31500" y1="39375" x2="31500" y2="39375"/>
                        <a14:foregroundMark x1="81500" y1="39375" x2="81500" y2="39375"/>
                        <a14:foregroundMark x1="81500" y1="25625" x2="81500" y2="25625"/>
                      </a14:backgroundRemoval>
                    </a14:imgEffect>
                  </a14:imgLayer>
                </a14:imgProps>
              </a:ext>
            </a:extLst>
          </a:blip>
          <a:stretch>
            <a:fillRect/>
          </a:stretch>
        </p:blipFill>
        <p:spPr>
          <a:xfrm>
            <a:off x="19320520" y="10764496"/>
            <a:ext cx="4730401" cy="3784321"/>
          </a:xfrm>
          <a:prstGeom prst="rect">
            <a:avLst/>
          </a:prstGeom>
        </p:spPr>
      </p:pic>
      <p:sp>
        <p:nvSpPr>
          <p:cNvPr id="3" name="投影片編號版面配置區 2">
            <a:extLst>
              <a:ext uri="{FF2B5EF4-FFF2-40B4-BE49-F238E27FC236}">
                <a16:creationId xmlns:a16="http://schemas.microsoft.com/office/drawing/2014/main" id="{B4E3D818-0EAD-4F1A-93A3-E6F2E1A60EF7}"/>
              </a:ext>
            </a:extLst>
          </p:cNvPr>
          <p:cNvSpPr>
            <a:spLocks noGrp="1"/>
          </p:cNvSpPr>
          <p:nvPr>
            <p:ph type="sldNum" sz="quarter" idx="2"/>
          </p:nvPr>
        </p:nvSpPr>
        <p:spPr/>
        <p:txBody>
          <a:bodyPr/>
          <a:lstStyle/>
          <a:p>
            <a:fld id="{86CB4B4D-7CA3-9044-876B-883B54F8677D}" type="slidenum">
              <a:rPr lang="en-US" altLang="zh-TW" smtClean="0"/>
              <a:t>5</a:t>
            </a:fld>
            <a:endParaRPr lang="zh-TW" altLang="en-US"/>
          </a:p>
        </p:txBody>
      </p:sp>
    </p:spTree>
    <p:extLst>
      <p:ext uri="{BB962C8B-B14F-4D97-AF65-F5344CB8AC3E}">
        <p14:creationId xmlns:p14="http://schemas.microsoft.com/office/powerpoint/2010/main" val="45294428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107333"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一</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計畫書修訂重點</a:t>
            </a:r>
            <a:endParaRPr lang="en-US" altLang="zh-TW" sz="4800" b="1" dirty="0">
              <a:latin typeface="微軟正黑體" panose="020B0604030504040204" pitchFamily="34" charset="-120"/>
              <a:ea typeface="微軟正黑體" panose="020B0604030504040204" pitchFamily="34" charset="-120"/>
              <a:cs typeface="+mn-ea"/>
              <a:sym typeface="+mn-lt"/>
            </a:endParaRPr>
          </a:p>
        </p:txBody>
      </p:sp>
      <p:sp>
        <p:nvSpPr>
          <p:cNvPr id="8" name="內容版面配置區 2"/>
          <p:cNvSpPr txBox="1">
            <a:spLocks/>
          </p:cNvSpPr>
          <p:nvPr/>
        </p:nvSpPr>
        <p:spPr>
          <a:xfrm>
            <a:off x="1219200" y="4127458"/>
            <a:ext cx="21725467" cy="7946009"/>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623888" indent="-514350" algn="l">
              <a:lnSpc>
                <a:spcPct val="150000"/>
              </a:lnSpc>
              <a:spcAft>
                <a:spcPts val="1200"/>
              </a:spcAft>
              <a:buClr>
                <a:schemeClr val="tx1"/>
              </a:buClr>
              <a:buFont typeface="Calibri" panose="020F0502020204030204" pitchFamily="34" charset="0"/>
              <a:buAutoNum type="arabicPeriod"/>
            </a:pPr>
            <a:r>
              <a:rPr lang="zh-TW" altLang="en-US" sz="4800" b="1" dirty="0">
                <a:latin typeface="微軟正黑體" panose="020B0604030504040204" pitchFamily="34" charset="-120"/>
                <a:ea typeface="微軟正黑體" panose="020B0604030504040204" pitchFamily="34" charset="-120"/>
              </a:rPr>
              <a:t>務必</a:t>
            </a:r>
            <a:r>
              <a:rPr lang="zh-TW" altLang="en-US" sz="4800" dirty="0">
                <a:latin typeface="微軟正黑體" panose="020B0604030504040204" pitchFamily="34" charset="-120"/>
                <a:ea typeface="微軟正黑體" panose="020B0604030504040204" pitchFamily="34" charset="-120"/>
              </a:rPr>
              <a:t>依據委員意見內容修正計畫書</a:t>
            </a:r>
            <a:r>
              <a:rPr lang="zh-TW" altLang="en-US" sz="4800" b="1" dirty="0">
                <a:latin typeface="微軟正黑體" panose="020B0604030504040204" pitchFamily="34" charset="-120"/>
                <a:ea typeface="微軟正黑體" panose="020B0604030504040204" pitchFamily="34" charset="-120"/>
              </a:rPr>
              <a:t>，其中</a:t>
            </a:r>
            <a:r>
              <a:rPr lang="zh-TW" altLang="en-US" sz="4800" u="sng" dirty="0">
                <a:solidFill>
                  <a:srgbClr val="FF0000"/>
                </a:solidFill>
                <a:latin typeface="微軟正黑體" panose="020B0604030504040204" pitchFamily="34" charset="-120"/>
                <a:ea typeface="微軟正黑體" panose="020B0604030504040204" pitchFamily="34" charset="-120"/>
              </a:rPr>
              <a:t>規格及查核點之量化指標尤須明訂</a:t>
            </a:r>
            <a:r>
              <a:rPr lang="zh-TW" altLang="en-US" sz="4800" b="1"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俾利</a:t>
            </a:r>
            <a:r>
              <a:rPr lang="zh-TW" altLang="en-US" sz="4800" b="1" dirty="0">
                <a:latin typeface="微軟正黑體" panose="020B0604030504040204" pitchFamily="34" charset="-120"/>
                <a:ea typeface="微軟正黑體" panose="020B0604030504040204" pitchFamily="34" charset="-120"/>
              </a:rPr>
              <a:t>簽約作業、不定期實地查核及期末訪查工作</a:t>
            </a:r>
          </a:p>
          <a:p>
            <a:pPr marL="623888" indent="-514350" algn="l">
              <a:lnSpc>
                <a:spcPct val="150000"/>
              </a:lnSpc>
              <a:spcAft>
                <a:spcPts val="1200"/>
              </a:spcAft>
              <a:buClr>
                <a:schemeClr val="tx1"/>
              </a:buClr>
              <a:buFont typeface="Calibri" panose="020F0502020204030204" pitchFamily="34" charset="0"/>
              <a:buAutoNum type="arabicPeriod"/>
            </a:pPr>
            <a:r>
              <a:rPr lang="zh-TW" altLang="en-US" sz="4800" b="1" dirty="0">
                <a:latin typeface="微軟正黑體" panose="020B0604030504040204" pitchFamily="34" charset="-120"/>
                <a:ea typeface="微軟正黑體" panose="020B0604030504040204" pitchFamily="34" charset="-120"/>
              </a:rPr>
              <a:t>計畫目標得依技術審查會議之決議變更（將請委員確認），</a:t>
            </a:r>
            <a:r>
              <a:rPr lang="zh-TW" altLang="en-US" sz="4800" b="1" u="sng" dirty="0">
                <a:solidFill>
                  <a:srgbClr val="FF0000"/>
                </a:solidFill>
                <a:latin typeface="微軟正黑體" panose="020B0604030504040204" pitchFamily="34" charset="-120"/>
                <a:ea typeface="微軟正黑體" panose="020B0604030504040204" pitchFamily="34" charset="-120"/>
              </a:rPr>
              <a:t>但不可因經費改變而調減</a:t>
            </a:r>
            <a:endParaRPr lang="zh-TW" altLang="en-US" sz="4800" b="1" dirty="0">
              <a:solidFill>
                <a:srgbClr val="FF0000"/>
              </a:solidFill>
              <a:latin typeface="微軟正黑體" panose="020B0604030504040204" pitchFamily="34" charset="-120"/>
              <a:ea typeface="微軟正黑體" panose="020B0604030504040204" pitchFamily="34" charset="-120"/>
            </a:endParaRPr>
          </a:p>
          <a:p>
            <a:pPr marL="623888" indent="-514350" algn="l">
              <a:lnSpc>
                <a:spcPct val="150000"/>
              </a:lnSpc>
              <a:spcAft>
                <a:spcPts val="1200"/>
              </a:spcAft>
              <a:buClr>
                <a:schemeClr val="tx1"/>
              </a:buClr>
              <a:buFont typeface="Calibri" panose="020F0502020204030204" pitchFamily="34" charset="0"/>
              <a:buAutoNum type="arabicPeriod"/>
            </a:pPr>
            <a:r>
              <a:rPr lang="zh-TW" altLang="en-US" sz="4800" b="1" dirty="0">
                <a:latin typeface="微軟正黑體" panose="020B0604030504040204" pitchFamily="34" charset="-120"/>
                <a:ea typeface="微軟正黑體" panose="020B0604030504040204" pitchFamily="34" charset="-120"/>
              </a:rPr>
              <a:t>計畫書請</a:t>
            </a:r>
            <a:r>
              <a:rPr lang="zh-TW" altLang="en-US" sz="4800" b="1" u="sng" dirty="0">
                <a:solidFill>
                  <a:srgbClr val="FF0000"/>
                </a:solidFill>
                <a:latin typeface="微軟正黑體" panose="020B0604030504040204" pitchFamily="34" charset="-120"/>
                <a:ea typeface="微軟正黑體" panose="020B0604030504040204" pitchFamily="34" charset="-120"/>
              </a:rPr>
              <a:t>依據計畫書格式規定撰寫</a:t>
            </a:r>
            <a:r>
              <a:rPr lang="zh-TW" altLang="en-US" sz="4800" b="1" dirty="0">
                <a:latin typeface="微軟正黑體" panose="020B0604030504040204" pitchFamily="34" charset="-120"/>
                <a:ea typeface="微軟正黑體" panose="020B0604030504040204" pitchFamily="34" charset="-120"/>
              </a:rPr>
              <a:t>並請依序編列頁碼，</a:t>
            </a:r>
            <a:r>
              <a:rPr lang="zh-TW" altLang="en-US" sz="4800" dirty="0">
                <a:latin typeface="微軟正黑體" panose="020B0604030504040204" pitchFamily="34" charset="-120"/>
                <a:ea typeface="微軟正黑體" panose="020B0604030504040204" pitchFamily="34" charset="-120"/>
              </a:rPr>
              <a:t>俾利查核</a:t>
            </a:r>
            <a:endParaRPr lang="en-US" altLang="zh-TW" sz="4800" b="1" dirty="0">
              <a:latin typeface="微軟正黑體" panose="020B0604030504040204" pitchFamily="34" charset="-120"/>
              <a:ea typeface="微軟正黑體" panose="020B0604030504040204" pitchFamily="34" charset="-120"/>
            </a:endParaRPr>
          </a:p>
          <a:p>
            <a:pPr marL="623888" indent="-514350" algn="l">
              <a:lnSpc>
                <a:spcPct val="150000"/>
              </a:lnSpc>
              <a:spcAft>
                <a:spcPts val="1200"/>
              </a:spcAft>
              <a:buClr>
                <a:schemeClr val="tx1"/>
              </a:buClr>
              <a:buFont typeface="Calibri" panose="020F0502020204030204" pitchFamily="34" charset="0"/>
              <a:buAutoNum type="arabicPeriod"/>
            </a:pPr>
            <a:r>
              <a:rPr lang="zh-TW" altLang="en-US" sz="4800" b="1" dirty="0">
                <a:latin typeface="微軟正黑體" panose="020B0604030504040204" pitchFamily="34" charset="-120"/>
                <a:ea typeface="微軟正黑體" panose="020B0604030504040204" pitchFamily="34" charset="-120"/>
              </a:rPr>
              <a:t>計畫書及契約書合訂成冊，請於各附件間附加</a:t>
            </a:r>
            <a:r>
              <a:rPr lang="zh-TW" altLang="en-US" sz="4800" b="1" u="sng" dirty="0">
                <a:solidFill>
                  <a:srgbClr val="FF0000"/>
                </a:solidFill>
                <a:latin typeface="微軟正黑體" panose="020B0604030504040204" pitchFamily="34" charset="-120"/>
                <a:ea typeface="微軟正黑體" panose="020B0604030504040204" pitchFamily="34" charset="-120"/>
              </a:rPr>
              <a:t>彩色隔頁</a:t>
            </a:r>
            <a:r>
              <a:rPr lang="en-US" altLang="zh-TW" sz="4800" dirty="0">
                <a:latin typeface="微軟正黑體" panose="020B0604030504040204" pitchFamily="34" charset="-120"/>
                <a:ea typeface="微軟正黑體" panose="020B0604030504040204" pitchFamily="34" charset="-120"/>
              </a:rPr>
              <a:t>(</a:t>
            </a:r>
            <a:r>
              <a:rPr lang="zh-TW" altLang="en-US" sz="4800" dirty="0">
                <a:latin typeface="微軟正黑體" panose="020B0604030504040204" pitchFamily="34" charset="-120"/>
                <a:ea typeface="微軟正黑體" panose="020B0604030504040204" pitchFamily="34" charset="-120"/>
              </a:rPr>
              <a:t>除白色以外皆可</a:t>
            </a:r>
            <a:r>
              <a:rPr lang="en-US" altLang="zh-TW" sz="4800" dirty="0">
                <a:latin typeface="微軟正黑體" panose="020B0604030504040204" pitchFamily="34" charset="-120"/>
                <a:ea typeface="微軟正黑體" panose="020B0604030504040204" pitchFamily="34" charset="-120"/>
              </a:rPr>
              <a:t>)</a:t>
            </a:r>
            <a:r>
              <a:rPr lang="zh-TW" altLang="en-US" sz="4800" b="1" dirty="0">
                <a:latin typeface="微軟正黑體" panose="020B0604030504040204" pitchFamily="34" charset="-120"/>
                <a:ea typeface="微軟正黑體" panose="020B0604030504040204" pitchFamily="34" charset="-120"/>
              </a:rPr>
              <a:t>                                       </a:t>
            </a:r>
            <a:endParaRPr lang="en-US" altLang="zh-TW" sz="4800" b="1" dirty="0">
              <a:latin typeface="微軟正黑體" panose="020B0604030504040204" pitchFamily="34" charset="-120"/>
              <a:ea typeface="微軟正黑體" panose="020B0604030504040204" pitchFamily="34" charset="-120"/>
            </a:endParaRPr>
          </a:p>
          <a:p>
            <a:pPr marL="623888" indent="-514350" algn="r">
              <a:lnSpc>
                <a:spcPct val="100000"/>
              </a:lnSpc>
              <a:spcAft>
                <a:spcPts val="600"/>
              </a:spcAft>
              <a:buClr>
                <a:schemeClr val="tx1"/>
              </a:buClr>
              <a:buFont typeface="Georgia" panose="02040502050405020303" pitchFamily="18" charset="0"/>
              <a:buNone/>
            </a:pPr>
            <a:endParaRPr lang="en-US" altLang="zh-TW" sz="4800" b="1" dirty="0">
              <a:solidFill>
                <a:srgbClr val="C00000"/>
              </a:solidFill>
              <a:latin typeface="微軟正黑體" panose="020B0604030504040204" pitchFamily="34" charset="-120"/>
              <a:ea typeface="微軟正黑體" panose="020B0604030504040204" pitchFamily="34" charset="-120"/>
            </a:endParaRPr>
          </a:p>
          <a:p>
            <a:pPr marL="623888" indent="-514350" algn="r">
              <a:lnSpc>
                <a:spcPct val="100000"/>
              </a:lnSpc>
              <a:spcAft>
                <a:spcPts val="600"/>
              </a:spcAft>
              <a:buClr>
                <a:schemeClr val="tx1"/>
              </a:buClr>
              <a:buFont typeface="Georgia" panose="02040502050405020303" pitchFamily="18" charset="0"/>
              <a:buNone/>
            </a:pPr>
            <a:r>
              <a:rPr lang="zh-TW" altLang="en-US" sz="4800" b="1" dirty="0">
                <a:solidFill>
                  <a:srgbClr val="C00000"/>
                </a:solidFill>
                <a:latin typeface="微軟正黑體" panose="020B0604030504040204" pitchFamily="34" charset="-120"/>
                <a:ea typeface="微軟正黑體" panose="020B0604030504040204" pitchFamily="34" charset="-120"/>
              </a:rPr>
              <a:t>  </a:t>
            </a:r>
            <a:r>
              <a:rPr lang="en-US" altLang="zh-TW" sz="4800" b="1" dirty="0">
                <a:latin typeface="微軟正黑體" panose="020B0604030504040204" pitchFamily="34" charset="-120"/>
                <a:ea typeface="微軟正黑體" panose="020B0604030504040204" pitchFamily="34" charset="-120"/>
              </a:rPr>
              <a:t>(</a:t>
            </a:r>
            <a:r>
              <a:rPr lang="zh-TW" altLang="en-US" sz="4800" b="1" dirty="0">
                <a:latin typeface="微軟正黑體" panose="020B0604030504040204" pitchFamily="34" charset="-120"/>
                <a:ea typeface="微軟正黑體" panose="020B0604030504040204" pitchFamily="34" charset="-120"/>
              </a:rPr>
              <a:t>請由本計畫網站下載最新版本</a:t>
            </a:r>
            <a:r>
              <a:rPr lang="en-US" altLang="zh-TW" sz="4800" b="1" dirty="0">
                <a:latin typeface="微軟正黑體" panose="020B0604030504040204" pitchFamily="34" charset="-120"/>
                <a:ea typeface="微軟正黑體" panose="020B0604030504040204" pitchFamily="34" charset="-120"/>
              </a:rPr>
              <a:t>)</a:t>
            </a:r>
            <a:endParaRPr lang="zh-TW" altLang="en-US" sz="4800" b="1" dirty="0">
              <a:latin typeface="微軟正黑體" panose="020B0604030504040204" pitchFamily="34" charset="-120"/>
              <a:ea typeface="微軟正黑體" panose="020B0604030504040204" pitchFamily="34" charset="-120"/>
            </a:endParaRPr>
          </a:p>
        </p:txBody>
      </p:sp>
      <p:sp>
        <p:nvSpPr>
          <p:cNvPr id="2" name="投影片編號版面配置區 1">
            <a:extLst>
              <a:ext uri="{FF2B5EF4-FFF2-40B4-BE49-F238E27FC236}">
                <a16:creationId xmlns:a16="http://schemas.microsoft.com/office/drawing/2014/main" id="{93376AC9-266C-43F1-8778-CFC017035A6F}"/>
              </a:ext>
            </a:extLst>
          </p:cNvPr>
          <p:cNvSpPr>
            <a:spLocks noGrp="1"/>
          </p:cNvSpPr>
          <p:nvPr>
            <p:ph type="sldNum" sz="quarter" idx="2"/>
          </p:nvPr>
        </p:nvSpPr>
        <p:spPr/>
        <p:txBody>
          <a:bodyPr/>
          <a:lstStyle/>
          <a:p>
            <a:fld id="{86CB4B4D-7CA3-9044-876B-883B54F8677D}" type="slidenum">
              <a:rPr lang="en-US" altLang="zh-TW" smtClean="0"/>
              <a:t>6</a:t>
            </a:fld>
            <a:endParaRPr lang="zh-TW" altLang="en-US"/>
          </a:p>
        </p:txBody>
      </p:sp>
    </p:spTree>
    <p:extLst>
      <p:ext uri="{BB962C8B-B14F-4D97-AF65-F5344CB8AC3E}">
        <p14:creationId xmlns:p14="http://schemas.microsoft.com/office/powerpoint/2010/main" val="116408731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107333"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一</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計畫書修訂重點</a:t>
            </a:r>
            <a:endParaRPr lang="en-US" altLang="zh-TW" sz="4800" b="1" dirty="0">
              <a:latin typeface="微軟正黑體" panose="020B0604030504040204" pitchFamily="34" charset="-120"/>
              <a:ea typeface="微軟正黑體" panose="020B0604030504040204" pitchFamily="34" charset="-120"/>
              <a:cs typeface="+mn-ea"/>
              <a:sym typeface="+mn-lt"/>
            </a:endParaRPr>
          </a:p>
        </p:txBody>
      </p:sp>
      <p:sp>
        <p:nvSpPr>
          <p:cNvPr id="9" name="內容版面配置區 2"/>
          <p:cNvSpPr txBox="1">
            <a:spLocks/>
          </p:cNvSpPr>
          <p:nvPr/>
        </p:nvSpPr>
        <p:spPr>
          <a:xfrm>
            <a:off x="825468" y="3859159"/>
            <a:ext cx="22733062" cy="507257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633413" indent="-523875" algn="just">
              <a:lnSpc>
                <a:spcPct val="170000"/>
              </a:lnSpc>
              <a:buFont typeface="+mj-lt"/>
              <a:buAutoNum type="arabicPeriod" startAt="5"/>
              <a:defRPr/>
            </a:pPr>
            <a:r>
              <a:rPr lang="zh-TW" altLang="en-US" sz="4000" b="1" dirty="0">
                <a:latin typeface="微軟正黑體" panose="020B0604030504040204" pitchFamily="34" charset="-120"/>
                <a:ea typeface="微軟正黑體" panose="020B0604030504040204" pitchFamily="34" charset="-120"/>
              </a:rPr>
              <a:t>計畫開始日為</a:t>
            </a:r>
            <a:r>
              <a:rPr lang="en-US" altLang="zh-TW" sz="4000" b="1" dirty="0">
                <a:solidFill>
                  <a:srgbClr val="FF0000"/>
                </a:solidFill>
                <a:latin typeface="微軟正黑體" panose="020B0604030504040204" pitchFamily="34" charset="-120"/>
                <a:ea typeface="微軟正黑體" panose="020B0604030504040204" pitchFamily="34" charset="-120"/>
              </a:rPr>
              <a:t>113</a:t>
            </a:r>
            <a:r>
              <a:rPr lang="zh-TW" altLang="en-US" sz="4000" b="1" dirty="0">
                <a:solidFill>
                  <a:srgbClr val="FF0000"/>
                </a:solidFill>
                <a:latin typeface="微軟正黑體" panose="020B0604030504040204" pitchFamily="34" charset="-120"/>
                <a:ea typeface="微軟正黑體" panose="020B0604030504040204" pitchFamily="34" charset="-120"/>
              </a:rPr>
              <a:t>年</a:t>
            </a:r>
            <a:r>
              <a:rPr lang="en-US" altLang="zh-TW" sz="4000" dirty="0">
                <a:solidFill>
                  <a:srgbClr val="FF0000"/>
                </a:solidFill>
                <a:latin typeface="微軟正黑體" panose="020B0604030504040204" pitchFamily="34" charset="-120"/>
                <a:ea typeface="微軟正黑體" panose="020B0604030504040204" pitchFamily="34" charset="-120"/>
              </a:rPr>
              <a:t>3</a:t>
            </a:r>
            <a:r>
              <a:rPr lang="zh-TW" altLang="en-US" sz="4000" b="1" dirty="0">
                <a:solidFill>
                  <a:srgbClr val="FF0000"/>
                </a:solidFill>
                <a:latin typeface="微軟正黑體" panose="020B0604030504040204" pitchFamily="34" charset="-120"/>
                <a:ea typeface="微軟正黑體" panose="020B0604030504040204" pitchFamily="34" charset="-120"/>
              </a:rPr>
              <a:t>月</a:t>
            </a:r>
            <a:r>
              <a:rPr lang="en-US" altLang="zh-TW" sz="4000" dirty="0">
                <a:solidFill>
                  <a:srgbClr val="FF0000"/>
                </a:solidFill>
                <a:latin typeface="微軟正黑體" panose="020B0604030504040204" pitchFamily="34" charset="-120"/>
                <a:ea typeface="微軟正黑體" panose="020B0604030504040204" pitchFamily="34" charset="-120"/>
              </a:rPr>
              <a:t>6</a:t>
            </a:r>
            <a:r>
              <a:rPr lang="zh-TW" altLang="en-US" sz="4000" b="1" dirty="0">
                <a:solidFill>
                  <a:srgbClr val="FF0000"/>
                </a:solidFill>
                <a:latin typeface="微軟正黑體" panose="020B0604030504040204" pitchFamily="34" charset="-120"/>
                <a:ea typeface="微軟正黑體" panose="020B0604030504040204" pitchFamily="34" charset="-120"/>
              </a:rPr>
              <a:t>日</a:t>
            </a:r>
            <a:r>
              <a:rPr lang="zh-TW" altLang="en-US" sz="4000" b="1" dirty="0">
                <a:latin typeface="微軟正黑體" panose="020B0604030504040204" pitchFamily="34" charset="-120"/>
                <a:ea typeface="微軟正黑體" panose="020B0604030504040204" pitchFamily="34" charset="-120"/>
              </a:rPr>
              <a:t>，結案日期依照計畫申請表填寫</a:t>
            </a:r>
            <a:r>
              <a:rPr lang="zh-TW" altLang="en-US" sz="4000" dirty="0">
                <a:latin typeface="微軟正黑體" panose="020B0604030504040204" pitchFamily="34" charset="-120"/>
                <a:ea typeface="微軟正黑體" panose="020B0604030504040204" pitchFamily="34" charset="-120"/>
              </a:rPr>
              <a:t>，</a:t>
            </a:r>
            <a:r>
              <a:rPr lang="zh-TW" altLang="en-US" sz="4000" dirty="0">
                <a:solidFill>
                  <a:srgbClr val="FF0000"/>
                </a:solidFill>
                <a:latin typeface="微軟正黑體" panose="020B0604030504040204" pitchFamily="34" charset="-120"/>
                <a:ea typeface="微軟正黑體" panose="020B0604030504040204" pitchFamily="34" charset="-120"/>
              </a:rPr>
              <a:t>開發時程請參照獲補助公文</a:t>
            </a:r>
            <a:r>
              <a:rPr lang="zh-TW" altLang="en-US" sz="4000" dirty="0">
                <a:latin typeface="微軟正黑體" panose="020B0604030504040204" pitchFamily="34" charset="-120"/>
                <a:ea typeface="微軟正黑體" panose="020B0604030504040204" pitchFamily="34" charset="-120"/>
              </a:rPr>
              <a:t>。</a:t>
            </a:r>
            <a:endParaRPr lang="en-US" altLang="zh-TW" sz="4000" dirty="0">
              <a:latin typeface="微軟正黑體" panose="020B0604030504040204" pitchFamily="34" charset="-120"/>
              <a:ea typeface="微軟正黑體" panose="020B0604030504040204" pitchFamily="34" charset="-120"/>
            </a:endParaRPr>
          </a:p>
          <a:p>
            <a:pPr marL="633413" indent="-523875" algn="just">
              <a:lnSpc>
                <a:spcPct val="170000"/>
              </a:lnSpc>
              <a:buFont typeface="+mj-lt"/>
              <a:buAutoNum type="arabicPeriod" startAt="5"/>
              <a:defRPr/>
            </a:pPr>
            <a:r>
              <a:rPr lang="zh-TW" altLang="en-US" sz="4000" b="1" dirty="0">
                <a:latin typeface="微軟正黑體" panose="020B0604030504040204" pitchFamily="34" charset="-120"/>
                <a:ea typeface="微軟正黑體" panose="020B0604030504040204" pitchFamily="34" charset="-120"/>
              </a:rPr>
              <a:t>補助款契約書，第</a:t>
            </a:r>
            <a:r>
              <a:rPr lang="en-US" altLang="zh-TW" sz="4000" b="1" dirty="0">
                <a:latin typeface="微軟正黑體" panose="020B0604030504040204" pitchFamily="34" charset="-120"/>
                <a:ea typeface="微軟正黑體" panose="020B0604030504040204" pitchFamily="34" charset="-120"/>
              </a:rPr>
              <a:t>4</a:t>
            </a:r>
            <a:r>
              <a:rPr lang="zh-TW" altLang="en-US" sz="4000" b="1" dirty="0">
                <a:latin typeface="微軟正黑體" panose="020B0604030504040204" pitchFamily="34" charset="-120"/>
                <a:ea typeface="微軟正黑體" panose="020B0604030504040204" pitchFamily="34" charset="-120"/>
              </a:rPr>
              <a:t>條計畫經費額度之填寫：</a:t>
            </a:r>
          </a:p>
        </p:txBody>
      </p:sp>
      <p:sp>
        <p:nvSpPr>
          <p:cNvPr id="10" name="矩形 9"/>
          <p:cNvSpPr/>
          <p:nvPr/>
        </p:nvSpPr>
        <p:spPr>
          <a:xfrm>
            <a:off x="1236204" y="9395682"/>
            <a:ext cx="22322326" cy="1323439"/>
          </a:xfrm>
          <a:prstGeom prst="rect">
            <a:avLst/>
          </a:prstGeom>
          <a:ln>
            <a:solidFill>
              <a:srgbClr val="FF0000"/>
            </a:solidFill>
          </a:ln>
        </p:spPr>
        <p:style>
          <a:lnRef idx="2">
            <a:schemeClr val="accent3"/>
          </a:lnRef>
          <a:fillRef idx="1">
            <a:schemeClr val="lt1"/>
          </a:fillRef>
          <a:effectRef idx="0">
            <a:schemeClr val="accent3"/>
          </a:effectRef>
          <a:fontRef idx="minor">
            <a:schemeClr val="dk1"/>
          </a:fontRef>
        </p:style>
        <p:txBody>
          <a:bodyPr wrap="square">
            <a:spAutoFit/>
          </a:bodyPr>
          <a:lstStyle/>
          <a:p>
            <a:pPr algn="just" eaLnBrk="1" fontAlgn="auto" hangingPunct="1">
              <a:spcBef>
                <a:spcPts val="0"/>
              </a:spcBef>
              <a:spcAft>
                <a:spcPts val="0"/>
              </a:spcAft>
              <a:defRPr/>
            </a:pPr>
            <a:r>
              <a:rPr kumimoji="0" lang="zh-TW" altLang="en-US" sz="4000" b="1" dirty="0">
                <a:latin typeface="微軟正黑體" panose="020B0604030504040204" pitchFamily="34" charset="-120"/>
                <a:ea typeface="微軟正黑體" panose="020B0604030504040204" pitchFamily="34" charset="-120"/>
              </a:rPr>
              <a:t>本個案計畫所需經費如經</a:t>
            </a:r>
            <a:r>
              <a:rPr kumimoji="0" lang="zh-TW" altLang="en-US" sz="4000" b="1" dirty="0">
                <a:solidFill>
                  <a:srgbClr val="A50021"/>
                </a:solidFill>
                <a:latin typeface="微軟正黑體" panose="020B0604030504040204" pitchFamily="34" charset="-120"/>
                <a:ea typeface="微軟正黑體" panose="020B0604030504040204" pitchFamily="34" charset="-120"/>
              </a:rPr>
              <a:t>立法院凍結或刪除，</a:t>
            </a:r>
            <a:r>
              <a:rPr kumimoji="0" lang="zh-TW" altLang="en-US" sz="4000" b="1" dirty="0">
                <a:latin typeface="微軟正黑體" panose="020B0604030504040204" pitchFamily="34" charset="-120"/>
                <a:ea typeface="微軟正黑體" panose="020B0604030504040204" pitchFamily="34" charset="-120"/>
              </a:rPr>
              <a:t>致無法足額支應本計畫經費時，中國生產力中心得依立法院刪減或凍結之經費比率核撥補助款</a:t>
            </a:r>
          </a:p>
        </p:txBody>
      </p:sp>
      <p:sp>
        <p:nvSpPr>
          <p:cNvPr id="11" name="矩形 10"/>
          <p:cNvSpPr/>
          <p:nvPr/>
        </p:nvSpPr>
        <p:spPr>
          <a:xfrm>
            <a:off x="1236204" y="6550163"/>
            <a:ext cx="22322326" cy="2241383"/>
          </a:xfrm>
          <a:prstGeom prst="rect">
            <a:avLst/>
          </a:prstGeom>
          <a:ln>
            <a:solidFill>
              <a:srgbClr val="FF0000"/>
            </a:solidFill>
            <a:prstDash val="lgDash"/>
          </a:ln>
        </p:spPr>
        <p:style>
          <a:lnRef idx="2">
            <a:schemeClr val="dk1"/>
          </a:lnRef>
          <a:fillRef idx="1">
            <a:schemeClr val="lt1"/>
          </a:fillRef>
          <a:effectRef idx="0">
            <a:schemeClr val="dk1"/>
          </a:effectRef>
          <a:fontRef idx="minor">
            <a:schemeClr val="dk1"/>
          </a:fontRef>
        </p:style>
        <p:txBody>
          <a:bodyPr wrap="square">
            <a:spAutoFit/>
          </a:bodyPr>
          <a:lstStyle/>
          <a:p>
            <a:pPr algn="just" eaLnBrk="1" fontAlgn="auto" hangingPunct="1">
              <a:lnSpc>
                <a:spcPct val="120000"/>
              </a:lnSpc>
              <a:spcBef>
                <a:spcPct val="30000"/>
              </a:spcBef>
              <a:spcAft>
                <a:spcPts val="0"/>
              </a:spcAft>
              <a:buClr>
                <a:schemeClr val="tx1"/>
              </a:buClr>
              <a:defRPr/>
            </a:pPr>
            <a:r>
              <a:rPr kumimoji="0" lang="zh-TW" altLang="en-US" sz="4000" b="1" dirty="0">
                <a:effectLst>
                  <a:outerShdw blurRad="38100" dist="38100" dir="2700000" algn="tl">
                    <a:srgbClr val="FFFFFF"/>
                  </a:outerShdw>
                </a:effectLst>
                <a:latin typeface="微軟正黑體" panose="020B0604030504040204" pitchFamily="34" charset="-120"/>
                <a:ea typeface="微軟正黑體" panose="020B0604030504040204" pitchFamily="34" charset="-120"/>
              </a:rPr>
              <a:t>本個案計畫全程總經費共計新台幣</a:t>
            </a:r>
            <a:r>
              <a:rPr kumimoji="0" lang="zh-TW" altLang="en-US" sz="4000" b="1" dirty="0">
                <a:solidFill>
                  <a:srgbClr val="C0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仟</a:t>
            </a:r>
            <a:r>
              <a:rPr kumimoji="0" lang="zh-TW" altLang="en-US" sz="4000" b="1" dirty="0">
                <a:solidFill>
                  <a:srgbClr val="C0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參</a:t>
            </a:r>
            <a:r>
              <a:rPr kumimoji="0" lang="zh-TW" altLang="en-US" sz="4000" b="1" dirty="0">
                <a:latin typeface="微軟正黑體" panose="020B0604030504040204" pitchFamily="34" charset="-120"/>
                <a:ea typeface="微軟正黑體" panose="020B0604030504040204" pitchFamily="34" charset="-120"/>
              </a:rPr>
              <a:t>佰</a:t>
            </a:r>
            <a:r>
              <a:rPr kumimoji="0" lang="zh-TW" altLang="en-US" sz="4000" b="1" dirty="0">
                <a:solidFill>
                  <a:srgbClr val="C0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拾</a:t>
            </a:r>
            <a:r>
              <a:rPr kumimoji="0" lang="zh-TW" altLang="en-US" sz="4000" b="1" dirty="0">
                <a:solidFill>
                  <a:srgbClr val="C0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萬</a:t>
            </a:r>
            <a:r>
              <a:rPr kumimoji="0" lang="zh-TW" altLang="en-US" sz="4000" b="1" dirty="0">
                <a:solidFill>
                  <a:srgbClr val="C0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仟</a:t>
            </a:r>
            <a:r>
              <a:rPr kumimoji="0" lang="zh-TW" altLang="en-US" sz="4000" b="1" dirty="0">
                <a:solidFill>
                  <a:srgbClr val="C0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佰</a:t>
            </a:r>
            <a:r>
              <a:rPr kumimoji="0" lang="zh-TW" altLang="en-US" sz="4000" b="1" dirty="0">
                <a:solidFill>
                  <a:srgbClr val="C0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拾</a:t>
            </a:r>
            <a:r>
              <a:rPr kumimoji="0" lang="zh-TW" altLang="en-US" sz="4000" b="1" dirty="0">
                <a:solidFill>
                  <a:srgbClr val="C0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元整，其中</a:t>
            </a:r>
            <a:r>
              <a:rPr kumimoji="0" lang="zh-TW" altLang="en-US" sz="4000" b="1" dirty="0">
                <a:solidFill>
                  <a:srgbClr val="A50021"/>
                </a:solidFill>
                <a:latin typeface="微軟正黑體" panose="020B0604030504040204" pitchFamily="34" charset="-120"/>
                <a:ea typeface="微軟正黑體" panose="020B0604030504040204" pitchFamily="34" charset="-120"/>
              </a:rPr>
              <a:t>政府補助款</a:t>
            </a:r>
            <a:r>
              <a:rPr kumimoji="0" lang="zh-TW" altLang="en-US" sz="4000" b="1" dirty="0">
                <a:latin typeface="微軟正黑體" panose="020B0604030504040204" pitchFamily="34" charset="-120"/>
                <a:ea typeface="微軟正黑體" panose="020B0604030504040204" pitchFamily="34" charset="-120"/>
              </a:rPr>
              <a:t>計新台幣</a:t>
            </a:r>
            <a:r>
              <a:rPr kumimoji="0" lang="zh-TW" altLang="en-US" sz="4000" b="1" dirty="0">
                <a:solidFill>
                  <a:srgbClr val="C00000"/>
                </a:solidFill>
                <a:effectLst>
                  <a:outerShdw blurRad="38100" dist="38100" dir="2700000" algn="tl">
                    <a:srgbClr val="FFFFFF"/>
                  </a:outerShdw>
                </a:effectLst>
                <a:latin typeface="微軟正黑體" panose="020B0604030504040204" pitchFamily="34" charset="-120"/>
                <a:ea typeface="微軟正黑體" panose="020B0604030504040204" pitchFamily="34" charset="-120"/>
              </a:rPr>
              <a:t>壹</a:t>
            </a:r>
            <a:r>
              <a:rPr kumimoji="0" lang="zh-TW" altLang="en-US" sz="4000" b="1" dirty="0">
                <a:latin typeface="微軟正黑體" panose="020B0604030504040204" pitchFamily="34" charset="-120"/>
                <a:ea typeface="微軟正黑體" panose="020B0604030504040204" pitchFamily="34" charset="-120"/>
              </a:rPr>
              <a:t>佰</a:t>
            </a:r>
            <a:r>
              <a:rPr kumimoji="0" lang="zh-TW" altLang="en-US" sz="4000" b="1" dirty="0">
                <a:solidFill>
                  <a:srgbClr val="C00000"/>
                </a:solidFill>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拾</a:t>
            </a:r>
            <a:r>
              <a:rPr kumimoji="0" lang="zh-TW" altLang="en-US" sz="4000" b="1" dirty="0">
                <a:solidFill>
                  <a:srgbClr val="C00000"/>
                </a:solidFill>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萬</a:t>
            </a:r>
            <a:r>
              <a:rPr kumimoji="0" lang="zh-TW" altLang="en-US" sz="4000" b="1" dirty="0">
                <a:solidFill>
                  <a:srgbClr val="C00000"/>
                </a:solidFill>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仟</a:t>
            </a:r>
            <a:r>
              <a:rPr kumimoji="0" lang="zh-TW" altLang="en-US" sz="4000" b="1" dirty="0">
                <a:solidFill>
                  <a:srgbClr val="C00000"/>
                </a:solidFill>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佰</a:t>
            </a:r>
            <a:r>
              <a:rPr kumimoji="0" lang="zh-TW" altLang="en-US" sz="4000" b="1" dirty="0">
                <a:solidFill>
                  <a:srgbClr val="C00000"/>
                </a:solidFill>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拾</a:t>
            </a:r>
            <a:r>
              <a:rPr kumimoji="0" lang="zh-TW" altLang="en-US" sz="4000" b="1" dirty="0">
                <a:solidFill>
                  <a:srgbClr val="C00000"/>
                </a:solidFill>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元整，乙方</a:t>
            </a:r>
            <a:r>
              <a:rPr kumimoji="0" lang="zh-TW" altLang="en-US" sz="4000" b="1" dirty="0">
                <a:solidFill>
                  <a:srgbClr val="A50021"/>
                </a:solidFill>
                <a:latin typeface="微軟正黑體" panose="020B0604030504040204" pitchFamily="34" charset="-120"/>
                <a:ea typeface="微軟正黑體" panose="020B0604030504040204" pitchFamily="34" charset="-120"/>
              </a:rPr>
              <a:t>自籌款</a:t>
            </a:r>
            <a:r>
              <a:rPr kumimoji="0" lang="zh-TW" altLang="en-US" sz="4000" b="1" dirty="0">
                <a:latin typeface="微軟正黑體" panose="020B0604030504040204" pitchFamily="34" charset="-120"/>
                <a:ea typeface="微軟正黑體" panose="020B0604030504040204" pitchFamily="34" charset="-120"/>
              </a:rPr>
              <a:t>新台幣</a:t>
            </a:r>
            <a:r>
              <a:rPr kumimoji="0" lang="zh-TW" altLang="en-US" sz="4000" b="1" dirty="0">
                <a:solidFill>
                  <a:srgbClr val="C00000"/>
                </a:solidFill>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仟</a:t>
            </a:r>
            <a:r>
              <a:rPr kumimoji="0" lang="zh-TW" altLang="en-US" sz="4000" b="1" dirty="0">
                <a:solidFill>
                  <a:srgbClr val="C00000"/>
                </a:solidFill>
                <a:latin typeface="微軟正黑體" panose="020B0604030504040204" pitchFamily="34" charset="-120"/>
                <a:ea typeface="微軟正黑體" panose="020B0604030504040204" pitchFamily="34" charset="-120"/>
              </a:rPr>
              <a:t>貳</a:t>
            </a:r>
            <a:r>
              <a:rPr kumimoji="0" lang="zh-TW" altLang="en-US" sz="4000" b="1" dirty="0">
                <a:latin typeface="微軟正黑體" panose="020B0604030504040204" pitchFamily="34" charset="-120"/>
                <a:ea typeface="微軟正黑體" panose="020B0604030504040204" pitchFamily="34" charset="-120"/>
              </a:rPr>
              <a:t>佰</a:t>
            </a:r>
            <a:r>
              <a:rPr kumimoji="0" lang="zh-TW" altLang="en-US" sz="4000" b="1" dirty="0">
                <a:solidFill>
                  <a:srgbClr val="C00000"/>
                </a:solidFill>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拾</a:t>
            </a:r>
            <a:r>
              <a:rPr kumimoji="0" lang="zh-TW" altLang="en-US" sz="4000" b="1" dirty="0">
                <a:solidFill>
                  <a:srgbClr val="C00000"/>
                </a:solidFill>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萬</a:t>
            </a:r>
            <a:r>
              <a:rPr kumimoji="0" lang="zh-TW" altLang="en-US" sz="4000" b="1" dirty="0">
                <a:solidFill>
                  <a:srgbClr val="C00000"/>
                </a:solidFill>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仟</a:t>
            </a:r>
            <a:r>
              <a:rPr kumimoji="0" lang="zh-TW" altLang="en-US" sz="4000" b="1" dirty="0">
                <a:solidFill>
                  <a:srgbClr val="C00000"/>
                </a:solidFill>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佰</a:t>
            </a:r>
            <a:r>
              <a:rPr kumimoji="0" lang="zh-TW" altLang="en-US" sz="4000" b="1" dirty="0">
                <a:solidFill>
                  <a:srgbClr val="C00000"/>
                </a:solidFill>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拾</a:t>
            </a:r>
            <a:r>
              <a:rPr kumimoji="0" lang="zh-TW" altLang="en-US" sz="4000" b="1" dirty="0">
                <a:solidFill>
                  <a:srgbClr val="C00000"/>
                </a:solidFill>
                <a:latin typeface="微軟正黑體" panose="020B0604030504040204" pitchFamily="34" charset="-120"/>
                <a:ea typeface="微軟正黑體" panose="020B0604030504040204" pitchFamily="34" charset="-120"/>
              </a:rPr>
              <a:t>零</a:t>
            </a:r>
            <a:r>
              <a:rPr kumimoji="0" lang="zh-TW" altLang="en-US" sz="4000" b="1" dirty="0">
                <a:latin typeface="微軟正黑體" panose="020B0604030504040204" pitchFamily="34" charset="-120"/>
                <a:ea typeface="微軟正黑體" panose="020B0604030504040204" pitchFamily="34" charset="-120"/>
              </a:rPr>
              <a:t>元整                              </a:t>
            </a:r>
            <a:r>
              <a:rPr kumimoji="0" lang="en-US" altLang="zh-TW" sz="4000" b="1" spc="6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kumimoji="0" lang="zh-TW" altLang="en-US" sz="4000" b="1" spc="6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此為範例</a:t>
            </a:r>
            <a:r>
              <a:rPr kumimoji="0" lang="en-US" altLang="zh-TW" sz="4000" b="1" spc="6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p>
        </p:txBody>
      </p:sp>
      <p:sp>
        <p:nvSpPr>
          <p:cNvPr id="2" name="投影片編號版面配置區 1">
            <a:extLst>
              <a:ext uri="{FF2B5EF4-FFF2-40B4-BE49-F238E27FC236}">
                <a16:creationId xmlns:a16="http://schemas.microsoft.com/office/drawing/2014/main" id="{68AD0034-D73E-4D0C-B5A6-3D2DDBC54350}"/>
              </a:ext>
            </a:extLst>
          </p:cNvPr>
          <p:cNvSpPr>
            <a:spLocks noGrp="1"/>
          </p:cNvSpPr>
          <p:nvPr>
            <p:ph type="sldNum" sz="quarter" idx="2"/>
          </p:nvPr>
        </p:nvSpPr>
        <p:spPr/>
        <p:txBody>
          <a:bodyPr/>
          <a:lstStyle/>
          <a:p>
            <a:fld id="{86CB4B4D-7CA3-9044-876B-883B54F8677D}" type="slidenum">
              <a:rPr lang="en-US" altLang="zh-TW" smtClean="0"/>
              <a:t>7</a:t>
            </a:fld>
            <a:endParaRPr lang="zh-TW" altLang="en-US"/>
          </a:p>
        </p:txBody>
      </p:sp>
    </p:spTree>
    <p:extLst>
      <p:ext uri="{BB962C8B-B14F-4D97-AF65-F5344CB8AC3E}">
        <p14:creationId xmlns:p14="http://schemas.microsoft.com/office/powerpoint/2010/main" val="122494022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2107333"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graphicFrame>
        <p:nvGraphicFramePr>
          <p:cNvPr id="12" name="表格 11"/>
          <p:cNvGraphicFramePr>
            <a:graphicFrameLocks noGrp="1"/>
          </p:cNvGraphicFramePr>
          <p:nvPr>
            <p:extLst>
              <p:ext uri="{D42A27DB-BD31-4B8C-83A1-F6EECF244321}">
                <p14:modId xmlns:p14="http://schemas.microsoft.com/office/powerpoint/2010/main" val="1760131"/>
              </p:ext>
            </p:extLst>
          </p:nvPr>
        </p:nvGraphicFramePr>
        <p:xfrm>
          <a:off x="450678" y="3712718"/>
          <a:ext cx="23365756" cy="9630984"/>
        </p:xfrm>
        <a:graphic>
          <a:graphicData uri="http://schemas.openxmlformats.org/drawingml/2006/table">
            <a:tbl>
              <a:tblPr firstRow="1" bandRow="1">
                <a:tableStyleId>{8799B23B-EC83-4686-B30A-512413B5E67A}</a:tableStyleId>
              </a:tblPr>
              <a:tblGrid>
                <a:gridCol w="1863504">
                  <a:extLst>
                    <a:ext uri="{9D8B030D-6E8A-4147-A177-3AD203B41FA5}">
                      <a16:colId xmlns:a16="http://schemas.microsoft.com/office/drawing/2014/main" val="20000"/>
                    </a:ext>
                  </a:extLst>
                </a:gridCol>
                <a:gridCol w="9563204">
                  <a:extLst>
                    <a:ext uri="{9D8B030D-6E8A-4147-A177-3AD203B41FA5}">
                      <a16:colId xmlns:a16="http://schemas.microsoft.com/office/drawing/2014/main" val="20001"/>
                    </a:ext>
                  </a:extLst>
                </a:gridCol>
                <a:gridCol w="11939048">
                  <a:extLst>
                    <a:ext uri="{9D8B030D-6E8A-4147-A177-3AD203B41FA5}">
                      <a16:colId xmlns:a16="http://schemas.microsoft.com/office/drawing/2014/main" val="3834499260"/>
                    </a:ext>
                  </a:extLst>
                </a:gridCol>
              </a:tblGrid>
              <a:tr h="1812165">
                <a:tc>
                  <a:txBody>
                    <a:bodyPr/>
                    <a:lstStyle/>
                    <a:p>
                      <a:pPr algn="ctr">
                        <a:lnSpc>
                          <a:spcPct val="100000"/>
                        </a:lnSpc>
                        <a:spcBef>
                          <a:spcPts val="0"/>
                        </a:spcBef>
                      </a:pPr>
                      <a:r>
                        <a:rPr kumimoji="0" lang="zh-TW" altLang="en-US" sz="3200" b="1" kern="1200" dirty="0"/>
                        <a:t>計畫書</a:t>
                      </a:r>
                      <a:endParaRPr kumimoji="0" lang="en-US" altLang="zh-TW" sz="3200" b="1" kern="1200" dirty="0"/>
                    </a:p>
                    <a:p>
                      <a:pPr algn="ctr">
                        <a:lnSpc>
                          <a:spcPct val="100000"/>
                        </a:lnSpc>
                        <a:spcBef>
                          <a:spcPts val="0"/>
                        </a:spcBef>
                      </a:pPr>
                      <a:r>
                        <a:rPr kumimoji="0" lang="zh-TW" altLang="en-US" sz="3200" b="1" kern="1200" dirty="0"/>
                        <a:t>內容</a:t>
                      </a:r>
                      <a:endParaRPr kumimoji="0" lang="zh-TW" altLang="en-US" sz="3200" b="1" kern="120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marL="91438" marR="91438" marT="45633" marB="45633" anchor="ctr" anchorCtr="1"/>
                </a:tc>
                <a:tc gridSpan="2">
                  <a:txBody>
                    <a:bodyPr/>
                    <a:lstStyle/>
                    <a:p>
                      <a:pPr marL="514350" indent="-514350" algn="just" rtl="0" eaLnBrk="1" fontAlgn="auto" latinLnBrk="0" hangingPunct="1">
                        <a:lnSpc>
                          <a:spcPct val="100000"/>
                        </a:lnSpc>
                        <a:spcBef>
                          <a:spcPts val="0"/>
                        </a:spcBef>
                        <a:spcAft>
                          <a:spcPts val="0"/>
                        </a:spcAft>
                        <a:buClrTx/>
                        <a:buFont typeface="+mj-lt"/>
                        <a:buAutoNum type="arabicPeriod"/>
                        <a:defRPr/>
                      </a:pPr>
                      <a:r>
                        <a:rPr kumimoji="0" lang="zh-TW" altLang="en-US" sz="3200" b="1" u="none" kern="1200" dirty="0"/>
                        <a:t>計畫申請表</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大小章</a:t>
                      </a:r>
                      <a:r>
                        <a:rPr kumimoji="0" lang="en-US" altLang="zh-TW" sz="3200" b="1" u="none" kern="1200" dirty="0">
                          <a:solidFill>
                            <a:srgbClr val="FF0000"/>
                          </a:solidFill>
                          <a:highlight>
                            <a:srgbClr val="FFFF00"/>
                          </a:highlight>
                        </a:rPr>
                        <a:t>)</a:t>
                      </a:r>
                    </a:p>
                    <a:p>
                      <a:pPr marL="514350" indent="-514350" algn="just" rtl="0" eaLnBrk="1" fontAlgn="auto" latinLnBrk="0" hangingPunct="1">
                        <a:lnSpc>
                          <a:spcPct val="100000"/>
                        </a:lnSpc>
                        <a:spcBef>
                          <a:spcPts val="0"/>
                        </a:spcBef>
                        <a:spcAft>
                          <a:spcPts val="0"/>
                        </a:spcAft>
                        <a:buClrTx/>
                        <a:buFont typeface="+mj-lt"/>
                        <a:buAutoNum type="arabicPeriod"/>
                        <a:defRPr/>
                      </a:pPr>
                      <a:r>
                        <a:rPr kumimoji="0" lang="zh-TW" altLang="en-US" sz="3200" b="1" u="none" kern="1200" dirty="0"/>
                        <a:t>計畫書摘要表</a:t>
                      </a:r>
                      <a:endParaRPr kumimoji="0" lang="en-US" altLang="zh-TW" sz="3200" b="1" u="none" kern="1200" dirty="0"/>
                    </a:p>
                    <a:p>
                      <a:pPr marL="514350" marR="0" indent="-514350" algn="just" defTabSz="914400" rtl="0" eaLnBrk="1" fontAlgn="auto" latinLnBrk="0" hangingPunct="1">
                        <a:lnSpc>
                          <a:spcPct val="100000"/>
                        </a:lnSpc>
                        <a:spcBef>
                          <a:spcPts val="0"/>
                        </a:spcBef>
                        <a:spcAft>
                          <a:spcPts val="0"/>
                        </a:spcAft>
                        <a:buClrTx/>
                        <a:buSzTx/>
                        <a:buFont typeface="+mj-lt"/>
                        <a:buAutoNum type="arabicPeriod"/>
                        <a:tabLst/>
                        <a:defRPr/>
                      </a:pPr>
                      <a:r>
                        <a:rPr kumimoji="0" lang="zh-TW" altLang="en-US" sz="3200" b="1" u="none" kern="1200" dirty="0"/>
                        <a:t>計畫審查意見及回覆說明</a:t>
                      </a:r>
                      <a:endParaRPr kumimoji="0" lang="en-US" altLang="zh-TW" sz="3200" b="1" u="none" kern="1200" dirty="0"/>
                    </a:p>
                    <a:p>
                      <a:pPr marL="514350" indent="-514350" algn="just" rtl="0" eaLnBrk="1" fontAlgn="auto" latinLnBrk="0" hangingPunct="1">
                        <a:lnSpc>
                          <a:spcPct val="100000"/>
                        </a:lnSpc>
                        <a:spcBef>
                          <a:spcPts val="0"/>
                        </a:spcBef>
                        <a:spcAft>
                          <a:spcPts val="0"/>
                        </a:spcAft>
                        <a:buClrTx/>
                        <a:buFont typeface="+mj-lt"/>
                        <a:buAutoNum type="arabicPeriod"/>
                        <a:defRPr/>
                      </a:pPr>
                      <a:r>
                        <a:rPr kumimoji="0" lang="zh-TW" altLang="en-US" sz="3200" b="1" u="none" kern="1200" dirty="0"/>
                        <a:t>計畫書目錄、計畫書內容</a:t>
                      </a:r>
                      <a:endParaRPr kumimoji="0" lang="zh-TW" altLang="en-US" sz="3200" b="1" u="none" kern="120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marL="91438" marR="91438" marT="45633" marB="45633" anchor="ctr"/>
                </a:tc>
                <a:tc hMerge="1">
                  <a:txBody>
                    <a:bodyPr/>
                    <a:lstStyle/>
                    <a:p>
                      <a:pPr marL="88900" indent="-88900" algn="just" rtl="0" eaLnBrk="1" fontAlgn="auto" latinLnBrk="0" hangingPunct="1">
                        <a:lnSpc>
                          <a:spcPct val="100000"/>
                        </a:lnSpc>
                        <a:spcBef>
                          <a:spcPts val="0"/>
                        </a:spcBef>
                        <a:spcAft>
                          <a:spcPts val="0"/>
                        </a:spcAft>
                        <a:buClr>
                          <a:schemeClr val="accent3"/>
                        </a:buClr>
                        <a:buFont typeface="Arial" panose="020B0604020202020204" pitchFamily="34" charset="0"/>
                        <a:buChar char="•"/>
                        <a:defRPr/>
                      </a:pPr>
                      <a:endParaRPr kumimoji="0" lang="zh-TW" altLang="en-US" sz="3200" b="1" u="none" kern="1200" dirty="0">
                        <a:solidFill>
                          <a:schemeClr val="tx1"/>
                        </a:solidFill>
                        <a:latin typeface="微軟正黑體" panose="020B0604030504040204" pitchFamily="34" charset="-120"/>
                        <a:ea typeface="微軟正黑體" panose="020B0604030504040204" pitchFamily="34" charset="-120"/>
                        <a:cs typeface="+mn-cs"/>
                      </a:endParaRPr>
                    </a:p>
                  </a:txBody>
                  <a:tcPr marL="91438" marR="91438" marT="45633" marB="45633" anchor="ctr"/>
                </a:tc>
                <a:extLst>
                  <a:ext uri="{0D108BD9-81ED-4DB2-BD59-A6C34878D82A}">
                    <a16:rowId xmlns:a16="http://schemas.microsoft.com/office/drawing/2014/main" val="10001"/>
                  </a:ext>
                </a:extLst>
              </a:tr>
              <a:tr h="4587650">
                <a:tc>
                  <a:txBody>
                    <a:bodyPr/>
                    <a:lstStyle/>
                    <a:p>
                      <a:pPr algn="ctr">
                        <a:lnSpc>
                          <a:spcPct val="100000"/>
                        </a:lnSpc>
                        <a:spcBef>
                          <a:spcPts val="0"/>
                        </a:spcBef>
                      </a:pPr>
                      <a:r>
                        <a:rPr kumimoji="0" lang="zh-TW" altLang="en-US" sz="3200" b="1" kern="1200" dirty="0"/>
                        <a:t>附計畫書</a:t>
                      </a:r>
                      <a:endParaRPr kumimoji="0" lang="en-US" altLang="zh-TW" sz="3200" b="1" kern="1200" dirty="0"/>
                    </a:p>
                    <a:p>
                      <a:pPr algn="ctr">
                        <a:lnSpc>
                          <a:spcPct val="100000"/>
                        </a:lnSpc>
                        <a:spcBef>
                          <a:spcPts val="0"/>
                        </a:spcBef>
                      </a:pPr>
                      <a:r>
                        <a:rPr kumimoji="0" lang="zh-TW" altLang="en-US" sz="3200" b="1" kern="1200" dirty="0"/>
                        <a:t>附件</a:t>
                      </a:r>
                      <a:endParaRPr kumimoji="0" lang="zh-TW" altLang="en-US" sz="3200" b="1" kern="120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marL="91438" marR="91438" marT="45633" marB="45633" anchor="ctr" anchorCtr="1"/>
                </a:tc>
                <a:tc>
                  <a:txBody>
                    <a:bodyPr/>
                    <a:lstStyle/>
                    <a:p>
                      <a:pPr marL="514350" marR="0" lvl="0" indent="-514350" algn="just" defTabSz="825500" rtl="0" eaLnBrk="1" fontAlgn="auto" latinLnBrk="0" hangingPunct="1">
                        <a:lnSpc>
                          <a:spcPct val="100000"/>
                        </a:lnSpc>
                        <a:spcBef>
                          <a:spcPts val="0"/>
                        </a:spcBef>
                        <a:spcAft>
                          <a:spcPts val="0"/>
                        </a:spcAft>
                        <a:buClrTx/>
                        <a:buSzTx/>
                        <a:buFont typeface="+mj-lt"/>
                        <a:buAutoNum type="arabicPeriod" startAt="5"/>
                        <a:tabLst/>
                        <a:defRPr/>
                      </a:pPr>
                      <a:r>
                        <a:rPr kumimoji="0" lang="zh-TW" altLang="zh-TW" sz="3200" b="1" u="none" kern="1200" baseline="0" dirty="0"/>
                        <a:t>公司登記證</a:t>
                      </a:r>
                      <a:r>
                        <a:rPr kumimoji="0" lang="en-US" altLang="zh-TW" sz="3200" b="1" u="none" kern="1200" baseline="0" dirty="0"/>
                        <a:t>(</a:t>
                      </a:r>
                      <a:r>
                        <a:rPr kumimoji="0" lang="zh-TW" altLang="en-US" sz="3200" b="1" u="none" kern="1200" baseline="0" dirty="0"/>
                        <a:t>變更登記表</a:t>
                      </a:r>
                      <a:r>
                        <a:rPr kumimoji="0" lang="en-US" altLang="zh-TW" sz="3200" b="1" u="none" kern="1200" baseline="0" dirty="0"/>
                        <a:t>)</a:t>
                      </a:r>
                      <a:r>
                        <a:rPr kumimoji="0" lang="zh-TW" altLang="zh-TW" sz="3200" b="1" u="none" kern="1200" baseline="0" dirty="0"/>
                        <a:t>、營利事業登記證、工廠登記證</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正本相符章</a:t>
                      </a:r>
                      <a:r>
                        <a:rPr kumimoji="0" lang="en-US" altLang="zh-TW" sz="3200" b="1" u="none" kern="1200" dirty="0">
                          <a:solidFill>
                            <a:srgbClr val="FF0000"/>
                          </a:solidFill>
                          <a:highlight>
                            <a:srgbClr val="FFFF00"/>
                          </a:highlight>
                        </a:rPr>
                        <a:t>)</a:t>
                      </a:r>
                      <a:endParaRPr kumimoji="0" lang="en-US" altLang="zh-TW" sz="3200" b="1" u="none" kern="1200" baseline="0" dirty="0">
                        <a:solidFill>
                          <a:srgbClr val="FF0000"/>
                        </a:solidFill>
                      </a:endParaRPr>
                    </a:p>
                    <a:p>
                      <a:pPr marL="514350" marR="0" lvl="0" indent="-514350" algn="just" defTabSz="825500" rtl="0" eaLnBrk="1" fontAlgn="auto" latinLnBrk="0" hangingPunct="1">
                        <a:lnSpc>
                          <a:spcPct val="100000"/>
                        </a:lnSpc>
                        <a:spcBef>
                          <a:spcPts val="0"/>
                        </a:spcBef>
                        <a:spcAft>
                          <a:spcPts val="0"/>
                        </a:spcAft>
                        <a:buClrTx/>
                        <a:buSzTx/>
                        <a:buFont typeface="+mj-lt"/>
                        <a:buAutoNum type="arabicPeriod" startAt="5"/>
                        <a:tabLst/>
                        <a:defRPr/>
                      </a:pPr>
                      <a:r>
                        <a:rPr kumimoji="0" lang="zh-TW" altLang="zh-TW" sz="3200" b="1" u="none" kern="1200" baseline="0" dirty="0"/>
                        <a:t>蒐集個人資料告知事項暨個人資料提供同意書</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正本相符章</a:t>
                      </a:r>
                      <a:r>
                        <a:rPr kumimoji="0" lang="en-US" altLang="zh-TW" sz="3200" b="1" u="none" kern="1200" dirty="0">
                          <a:solidFill>
                            <a:srgbClr val="FF0000"/>
                          </a:solidFill>
                          <a:highlight>
                            <a:srgbClr val="FFFF00"/>
                          </a:highlight>
                        </a:rPr>
                        <a:t>)</a:t>
                      </a:r>
                      <a:endParaRPr kumimoji="0" lang="en-US" altLang="zh-TW" sz="3200" b="1" u="none" kern="1200" baseline="0" dirty="0">
                        <a:solidFill>
                          <a:srgbClr val="FF0000"/>
                        </a:solidFill>
                      </a:endParaRPr>
                    </a:p>
                    <a:p>
                      <a:pPr marL="514350" marR="0" lvl="0" indent="-514350" algn="just" defTabSz="825500" rtl="0" eaLnBrk="1" fontAlgn="auto" latinLnBrk="0" hangingPunct="1">
                        <a:lnSpc>
                          <a:spcPct val="100000"/>
                        </a:lnSpc>
                        <a:spcBef>
                          <a:spcPts val="0"/>
                        </a:spcBef>
                        <a:spcAft>
                          <a:spcPts val="0"/>
                        </a:spcAft>
                        <a:buClrTx/>
                        <a:buSzTx/>
                        <a:buFont typeface="+mj-lt"/>
                        <a:buAutoNum type="arabicPeriod" startAt="5"/>
                        <a:tabLst/>
                        <a:defRPr/>
                      </a:pPr>
                      <a:r>
                        <a:rPr kumimoji="0" lang="zh-TW" altLang="zh-TW" sz="3200" b="1" u="none" kern="1200" baseline="0" dirty="0"/>
                        <a:t>行業別查詢結果頁面</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正本相符章</a:t>
                      </a:r>
                      <a:r>
                        <a:rPr kumimoji="0" lang="en-US" altLang="zh-TW" sz="3200" b="1" u="none" kern="1200" dirty="0">
                          <a:solidFill>
                            <a:srgbClr val="FF0000"/>
                          </a:solidFill>
                          <a:highlight>
                            <a:srgbClr val="FFFF00"/>
                          </a:highlight>
                        </a:rPr>
                        <a:t>)</a:t>
                      </a:r>
                      <a:endParaRPr kumimoji="0" lang="en-US" altLang="zh-TW" sz="3200" b="1" u="none" kern="1200" baseline="0" dirty="0">
                        <a:solidFill>
                          <a:srgbClr val="FF0000"/>
                        </a:solidFill>
                      </a:endParaRPr>
                    </a:p>
                    <a:p>
                      <a:pPr marL="514350" marR="0" lvl="0" indent="-514350" algn="just" defTabSz="825500" rtl="0" eaLnBrk="1" fontAlgn="auto" latinLnBrk="0" hangingPunct="1">
                        <a:lnSpc>
                          <a:spcPct val="100000"/>
                        </a:lnSpc>
                        <a:spcBef>
                          <a:spcPts val="0"/>
                        </a:spcBef>
                        <a:spcAft>
                          <a:spcPts val="0"/>
                        </a:spcAft>
                        <a:buClrTx/>
                        <a:buSzTx/>
                        <a:buFont typeface="+mj-lt"/>
                        <a:buAutoNum type="arabicPeriod" startAt="5"/>
                        <a:tabLst/>
                        <a:defRPr/>
                      </a:pPr>
                      <a:r>
                        <a:rPr kumimoji="0" lang="zh-TW" altLang="zh-TW" sz="3200" b="1" u="none" kern="1200" baseline="0" dirty="0"/>
                        <a:t>建議迴避之人員清單</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大小章</a:t>
                      </a:r>
                      <a:r>
                        <a:rPr kumimoji="0" lang="en-US" altLang="zh-TW" sz="3200" b="1" u="none" kern="1200" dirty="0">
                          <a:solidFill>
                            <a:srgbClr val="FF0000"/>
                          </a:solidFill>
                          <a:highlight>
                            <a:srgbClr val="FFFF00"/>
                          </a:highlight>
                        </a:rPr>
                        <a:t>)</a:t>
                      </a:r>
                      <a:endParaRPr kumimoji="0" lang="en-US" altLang="zh-TW" sz="3200" b="1" u="none" kern="1200" baseline="0" dirty="0">
                        <a:solidFill>
                          <a:srgbClr val="FF0000"/>
                        </a:solidFill>
                      </a:endParaRPr>
                    </a:p>
                    <a:p>
                      <a:pPr marL="514350" marR="0" lvl="0" indent="-514350" algn="just" defTabSz="825500" rtl="0" eaLnBrk="1" fontAlgn="auto" latinLnBrk="0" hangingPunct="1">
                        <a:lnSpc>
                          <a:spcPct val="100000"/>
                        </a:lnSpc>
                        <a:spcBef>
                          <a:spcPts val="0"/>
                        </a:spcBef>
                        <a:spcAft>
                          <a:spcPts val="0"/>
                        </a:spcAft>
                        <a:buClrTx/>
                        <a:buSzTx/>
                        <a:buFont typeface="+mj-lt"/>
                        <a:buAutoNum type="arabicPeriod" startAt="5"/>
                        <a:tabLst/>
                        <a:defRPr/>
                      </a:pPr>
                      <a:r>
                        <a:rPr kumimoji="0" lang="zh-TW" altLang="zh-TW" sz="3200" b="1" u="none" kern="1200" baseline="0" dirty="0"/>
                        <a:t>聲明書</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大小章</a:t>
                      </a:r>
                      <a:r>
                        <a:rPr kumimoji="0" lang="en-US" altLang="zh-TW" sz="3200" b="1" u="none" kern="1200" dirty="0">
                          <a:solidFill>
                            <a:srgbClr val="FF0000"/>
                          </a:solidFill>
                          <a:highlight>
                            <a:srgbClr val="FFFF00"/>
                          </a:highlight>
                        </a:rPr>
                        <a:t>)</a:t>
                      </a:r>
                    </a:p>
                    <a:p>
                      <a:pPr marL="514350" marR="0" lvl="0" indent="-514350" algn="just" defTabSz="825500" rtl="0" eaLnBrk="1" fontAlgn="auto" latinLnBrk="0" hangingPunct="1">
                        <a:lnSpc>
                          <a:spcPct val="100000"/>
                        </a:lnSpc>
                        <a:spcBef>
                          <a:spcPts val="0"/>
                        </a:spcBef>
                        <a:spcAft>
                          <a:spcPts val="0"/>
                        </a:spcAft>
                        <a:buClrTx/>
                        <a:buSzTx/>
                        <a:buFont typeface="+mj-lt"/>
                        <a:buAutoNum type="arabicPeriod" startAt="5"/>
                        <a:tabLst/>
                        <a:defRPr/>
                      </a:pPr>
                      <a:r>
                        <a:rPr kumimoji="0" lang="zh-TW" altLang="zh-TW" sz="3200" b="1" u="none" kern="1200" baseline="0" dirty="0"/>
                        <a:t>公職人員及關係人身分關係揭露表</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大小章</a:t>
                      </a:r>
                      <a:r>
                        <a:rPr kumimoji="0" lang="en-US" altLang="zh-TW" sz="3200" b="1" u="none" kern="1200" dirty="0">
                          <a:solidFill>
                            <a:srgbClr val="FF0000"/>
                          </a:solidFill>
                          <a:highlight>
                            <a:srgbClr val="FFFF00"/>
                          </a:highlight>
                        </a:rPr>
                        <a:t>)</a:t>
                      </a:r>
                    </a:p>
                    <a:p>
                      <a:pPr marL="514350" marR="0" lvl="0" indent="-514350" algn="just" defTabSz="825500" rtl="0" eaLnBrk="1" fontAlgn="auto" latinLnBrk="0" hangingPunct="1">
                        <a:lnSpc>
                          <a:spcPct val="100000"/>
                        </a:lnSpc>
                        <a:spcBef>
                          <a:spcPts val="0"/>
                        </a:spcBef>
                        <a:spcAft>
                          <a:spcPts val="0"/>
                        </a:spcAft>
                        <a:buClrTx/>
                        <a:buSzTx/>
                        <a:buFont typeface="+mj-lt"/>
                        <a:buAutoNum type="arabicPeriod" startAt="5"/>
                        <a:tabLst/>
                        <a:defRPr/>
                      </a:pPr>
                      <a:r>
                        <a:rPr kumimoji="0" lang="zh-TW" altLang="en-US" sz="3200" b="1" u="none" kern="1200" baseline="0" dirty="0"/>
                        <a:t>「相同或類似計畫重複申請」切結書</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大小章</a:t>
                      </a:r>
                      <a:r>
                        <a:rPr kumimoji="0" lang="en-US" altLang="zh-TW" sz="3200" b="1" u="none" kern="1200" dirty="0">
                          <a:solidFill>
                            <a:srgbClr val="FF0000"/>
                          </a:solidFill>
                          <a:highlight>
                            <a:srgbClr val="FFFF00"/>
                          </a:highlight>
                        </a:rPr>
                        <a:t>)</a:t>
                      </a:r>
                    </a:p>
                    <a:p>
                      <a:pPr marL="514350" marR="0" lvl="0" indent="-514350" algn="just" defTabSz="825500" rtl="0" eaLnBrk="1" fontAlgn="auto" latinLnBrk="0" hangingPunct="1">
                        <a:lnSpc>
                          <a:spcPct val="100000"/>
                        </a:lnSpc>
                        <a:spcBef>
                          <a:spcPts val="0"/>
                        </a:spcBef>
                        <a:spcAft>
                          <a:spcPts val="0"/>
                        </a:spcAft>
                        <a:buClrTx/>
                        <a:buSzTx/>
                        <a:buFont typeface="+mj-lt"/>
                        <a:buAutoNum type="arabicPeriod" startAt="5"/>
                        <a:tabLst/>
                        <a:defRPr/>
                      </a:pPr>
                      <a:r>
                        <a:rPr kumimoji="0" lang="zh-TW" altLang="en-US" sz="3200" b="1" u="none" kern="1200" baseline="0" dirty="0"/>
                        <a:t>雙方權利義務聲明書</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大小章</a:t>
                      </a:r>
                      <a:r>
                        <a:rPr kumimoji="0" lang="en-US" altLang="zh-TW" sz="3200" b="1" u="none" kern="1200" dirty="0">
                          <a:solidFill>
                            <a:srgbClr val="FF0000"/>
                          </a:solidFill>
                          <a:highlight>
                            <a:srgbClr val="FFFF00"/>
                          </a:highlight>
                        </a:rPr>
                        <a:t>)</a:t>
                      </a:r>
                      <a:endParaRPr kumimoji="0" lang="en-US" altLang="zh-TW" sz="3200" b="1" u="none" kern="1200" baseline="0" dirty="0">
                        <a:solidFill>
                          <a:srgbClr val="FF0000"/>
                        </a:solidFill>
                        <a:highlight>
                          <a:srgbClr val="FFFF00"/>
                        </a:highlight>
                        <a:latin typeface="Times New Roman" panose="02020603050405020304" pitchFamily="18" charset="0"/>
                        <a:ea typeface="微軟正黑體" panose="020B0604030504040204" pitchFamily="34" charset="-120"/>
                        <a:cs typeface="Times New Roman" panose="02020603050405020304" pitchFamily="18" charset="0"/>
                      </a:endParaRPr>
                    </a:p>
                  </a:txBody>
                  <a:tcPr marL="91438" marR="91438" marT="45633" marB="45633" anchor="ctr"/>
                </a:tc>
                <a:tc>
                  <a:txBody>
                    <a:bodyPr/>
                    <a:lstStyle/>
                    <a:p>
                      <a:pPr marL="514350" marR="0" lvl="0" indent="-514350" algn="just" defTabSz="825500" rtl="0" eaLnBrk="1" fontAlgn="auto" latinLnBrk="0" hangingPunct="1">
                        <a:lnSpc>
                          <a:spcPct val="100000"/>
                        </a:lnSpc>
                        <a:spcBef>
                          <a:spcPts val="0"/>
                        </a:spcBef>
                        <a:spcAft>
                          <a:spcPts val="0"/>
                        </a:spcAft>
                        <a:buClrTx/>
                        <a:buSzTx/>
                        <a:buFont typeface="+mj-lt"/>
                        <a:buAutoNum type="arabicPeriod" startAt="13"/>
                        <a:tabLst/>
                        <a:defRPr/>
                      </a:pPr>
                      <a:r>
                        <a:rPr kumimoji="0" lang="zh-TW" altLang="zh-TW" sz="3200" b="1" u="none" kern="1200" baseline="0" dirty="0"/>
                        <a:t>票據信用查覆單</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正本相符章</a:t>
                      </a:r>
                      <a:r>
                        <a:rPr kumimoji="0" lang="en-US" altLang="zh-TW" sz="3200" b="1" u="none" kern="1200" dirty="0">
                          <a:solidFill>
                            <a:srgbClr val="FF0000"/>
                          </a:solidFill>
                          <a:highlight>
                            <a:srgbClr val="FFFF00"/>
                          </a:highlight>
                        </a:rPr>
                        <a:t>)</a:t>
                      </a:r>
                      <a:endParaRPr kumimoji="0" lang="en-US" altLang="zh-TW" sz="3200" b="1" u="none" kern="1200" baseline="0" dirty="0">
                        <a:solidFill>
                          <a:srgbClr val="FF0000"/>
                        </a:solidFill>
                      </a:endParaRPr>
                    </a:p>
                    <a:p>
                      <a:pPr marL="514350" marR="0" lvl="0" indent="-514350" algn="just" defTabSz="825500" rtl="0" eaLnBrk="1" fontAlgn="auto" latinLnBrk="0" hangingPunct="1">
                        <a:lnSpc>
                          <a:spcPct val="100000"/>
                        </a:lnSpc>
                        <a:spcBef>
                          <a:spcPts val="0"/>
                        </a:spcBef>
                        <a:spcAft>
                          <a:spcPts val="0"/>
                        </a:spcAft>
                        <a:buClrTx/>
                        <a:buSzTx/>
                        <a:buFont typeface="+mj-lt"/>
                        <a:buAutoNum type="arabicPeriod" startAt="13"/>
                        <a:tabLst/>
                        <a:defRPr/>
                      </a:pPr>
                      <a:r>
                        <a:rPr kumimoji="0" lang="zh-TW" altLang="zh-TW" sz="3200" b="1" u="none" kern="1200" baseline="0" dirty="0"/>
                        <a:t>會計師財務簽證查核報告書</a:t>
                      </a:r>
                      <a:r>
                        <a:rPr kumimoji="0" lang="en-US" altLang="zh-TW" sz="3200" b="1" u="none" kern="1200" baseline="0" dirty="0"/>
                        <a:t>(</a:t>
                      </a:r>
                      <a:r>
                        <a:rPr kumimoji="0" lang="zh-TW" altLang="zh-TW" sz="3200" b="1" u="none" kern="1200" baseline="0" dirty="0"/>
                        <a:t>或營利事業所得稅結算申報書</a:t>
                      </a:r>
                      <a:r>
                        <a:rPr kumimoji="0" lang="en-US" altLang="zh-TW" sz="3200" b="1" u="none" kern="1200" baseline="0" dirty="0"/>
                        <a:t>)</a:t>
                      </a:r>
                      <a:r>
                        <a:rPr kumimoji="0" lang="en-US" altLang="zh-TW" sz="3200" b="1" u="none" kern="1200" dirty="0">
                          <a:highlight>
                            <a:srgbClr val="FFFF00"/>
                          </a:highlight>
                        </a:rPr>
                        <a:t> </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正本相符章</a:t>
                      </a:r>
                      <a:r>
                        <a:rPr kumimoji="0" lang="en-US" altLang="zh-TW" sz="3200" b="1" u="none" kern="1200" dirty="0">
                          <a:solidFill>
                            <a:srgbClr val="FF0000"/>
                          </a:solidFill>
                          <a:highlight>
                            <a:srgbClr val="FFFF00"/>
                          </a:highlight>
                        </a:rPr>
                        <a:t>)</a:t>
                      </a:r>
                      <a:endParaRPr kumimoji="0" lang="en-US" altLang="zh-TW" sz="3200" b="1" u="none" kern="1200" baseline="0" dirty="0">
                        <a:solidFill>
                          <a:srgbClr val="FF0000"/>
                        </a:solidFill>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startAt="13"/>
                        <a:tabLst/>
                        <a:defRPr/>
                      </a:pPr>
                      <a:r>
                        <a:rPr kumimoji="0" lang="zh-TW" altLang="en-US" sz="3200" b="1" u="none" kern="1200" dirty="0"/>
                        <a:t>技術移轉合約、委託勞務</a:t>
                      </a:r>
                      <a:r>
                        <a:rPr kumimoji="0" lang="en-US" altLang="zh-TW" sz="3200" b="1" u="none" kern="1200" dirty="0"/>
                        <a:t>(</a:t>
                      </a:r>
                      <a:r>
                        <a:rPr kumimoji="0" lang="zh-TW" altLang="en-US" sz="3200" b="1" u="none" kern="1200" dirty="0"/>
                        <a:t>雙方合約</a:t>
                      </a:r>
                      <a:r>
                        <a:rPr kumimoji="0" lang="en-US" altLang="zh-TW" sz="3200" b="1" u="none" kern="1200" dirty="0">
                          <a:solidFill>
                            <a:srgbClr val="FF0000"/>
                          </a:solidFill>
                        </a:rPr>
                        <a:t>)</a:t>
                      </a:r>
                      <a:r>
                        <a:rPr kumimoji="0" lang="en-US" altLang="zh-TW" sz="3200" b="1" u="none" kern="1200" dirty="0">
                          <a:solidFill>
                            <a:srgbClr val="FF0000"/>
                          </a:solidFill>
                          <a:highlight>
                            <a:srgbClr val="FFFF00"/>
                          </a:highlight>
                        </a:rPr>
                        <a:t> (</a:t>
                      </a:r>
                      <a:r>
                        <a:rPr kumimoji="0" lang="zh-TW" altLang="en-US" sz="3200" b="1" u="none" kern="1200" dirty="0">
                          <a:solidFill>
                            <a:srgbClr val="FF0000"/>
                          </a:solidFill>
                          <a:highlight>
                            <a:srgbClr val="FFFF00"/>
                          </a:highlight>
                        </a:rPr>
                        <a:t>正本相符章</a:t>
                      </a:r>
                      <a:r>
                        <a:rPr kumimoji="0" lang="en-US" altLang="zh-TW" sz="3200" b="1" u="none" kern="1200" dirty="0">
                          <a:solidFill>
                            <a:srgbClr val="FF0000"/>
                          </a:solidFill>
                          <a:highlight>
                            <a:srgbClr val="FFFF00"/>
                          </a:highlight>
                        </a:rPr>
                        <a:t>)</a:t>
                      </a:r>
                      <a:endParaRPr kumimoji="0" lang="en-US" altLang="zh-TW" sz="3200" b="1" u="none" kern="1200" dirty="0">
                        <a:solidFill>
                          <a:srgbClr val="FF0000"/>
                        </a:solidFill>
                      </a:endParaRPr>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startAt="13"/>
                        <a:tabLst/>
                        <a:defRPr/>
                      </a:pPr>
                      <a:r>
                        <a:rPr kumimoji="0" lang="zh-TW" altLang="en-US" sz="3200" b="1" u="none" kern="1200" dirty="0"/>
                        <a:t>聘任顧問者請附其任職單位同意函及聘書</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正本相符章</a:t>
                      </a:r>
                      <a:r>
                        <a:rPr kumimoji="0" lang="en-US" altLang="zh-TW" sz="3200" b="1" u="none" kern="1200" dirty="0">
                          <a:solidFill>
                            <a:srgbClr val="FF0000"/>
                          </a:solidFill>
                          <a:highlight>
                            <a:srgbClr val="FFFF00"/>
                          </a:highlight>
                        </a:rPr>
                        <a:t>)</a:t>
                      </a:r>
                    </a:p>
                    <a:p>
                      <a:pPr marL="514350" indent="-514350" algn="just" rtl="0" eaLnBrk="1" fontAlgn="auto" latinLnBrk="0" hangingPunct="1">
                        <a:lnSpc>
                          <a:spcPct val="100000"/>
                        </a:lnSpc>
                        <a:spcBef>
                          <a:spcPts val="0"/>
                        </a:spcBef>
                        <a:spcAft>
                          <a:spcPts val="0"/>
                        </a:spcAft>
                        <a:buClrTx/>
                        <a:buFont typeface="+mj-lt"/>
                        <a:buAutoNum type="arabicPeriod" startAt="13"/>
                        <a:defRPr/>
                      </a:pPr>
                      <a:r>
                        <a:rPr kumimoji="0" lang="zh-TW" altLang="en-US" sz="3200" b="1" u="none" kern="1200" dirty="0"/>
                        <a:t>其他審查優先補助參考證明文件及佐證資料</a:t>
                      </a:r>
                      <a:r>
                        <a:rPr kumimoji="0" lang="en-US" altLang="zh-TW" sz="3200" b="1" u="none" kern="1200" dirty="0"/>
                        <a:t>(</a:t>
                      </a:r>
                      <a:r>
                        <a:rPr kumimoji="0" lang="zh-TW" altLang="en-US" sz="3200" b="1" u="none" kern="1200" dirty="0"/>
                        <a:t>如：專利證書</a:t>
                      </a:r>
                      <a:r>
                        <a:rPr kumimoji="0" lang="en-US" altLang="zh-TW" sz="3200" b="1" u="none" kern="1200" dirty="0"/>
                        <a:t>)</a:t>
                      </a:r>
                    </a:p>
                    <a:p>
                      <a:pPr marL="514350" marR="0" lvl="0" indent="-514350" algn="just" defTabSz="825500" rtl="0" eaLnBrk="1" fontAlgn="auto" latinLnBrk="0" hangingPunct="1">
                        <a:lnSpc>
                          <a:spcPct val="100000"/>
                        </a:lnSpc>
                        <a:spcBef>
                          <a:spcPts val="0"/>
                        </a:spcBef>
                        <a:spcAft>
                          <a:spcPts val="0"/>
                        </a:spcAft>
                        <a:buClrTx/>
                        <a:buSzTx/>
                        <a:buFont typeface="+mj-lt"/>
                        <a:buAutoNum type="arabicPeriod" startAt="13"/>
                        <a:tabLst/>
                        <a:defRPr/>
                      </a:pPr>
                      <a:r>
                        <a:rPr kumimoji="0" lang="zh-TW" altLang="en-US" sz="3200" b="1" u="none" kern="1200" dirty="0"/>
                        <a:t>差異說明資料</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大小章</a:t>
                      </a:r>
                      <a:r>
                        <a:rPr kumimoji="0" lang="en-US" altLang="zh-TW" sz="3200" b="1" u="none" kern="1200" dirty="0">
                          <a:solidFill>
                            <a:srgbClr val="FF0000"/>
                          </a:solidFill>
                          <a:highlight>
                            <a:srgbClr val="FFFF00"/>
                          </a:highlight>
                        </a:rPr>
                        <a:t>)</a:t>
                      </a:r>
                      <a:endParaRPr kumimoji="0" lang="en-US" altLang="zh-TW" sz="3200" b="1" u="none" kern="1200" baseline="0" dirty="0">
                        <a:solidFill>
                          <a:srgbClr val="FF0000"/>
                        </a:solidFill>
                      </a:endParaRPr>
                    </a:p>
                  </a:txBody>
                  <a:tcPr marL="91438" marR="91438" marT="45633" marB="45633" anchor="ctr"/>
                </a:tc>
                <a:extLst>
                  <a:ext uri="{0D108BD9-81ED-4DB2-BD59-A6C34878D82A}">
                    <a16:rowId xmlns:a16="http://schemas.microsoft.com/office/drawing/2014/main" val="10002"/>
                  </a:ext>
                </a:extLst>
              </a:tr>
              <a:tr h="946580">
                <a:tc>
                  <a:txBody>
                    <a:bodyPr/>
                    <a:lstStyle/>
                    <a:p>
                      <a:pPr algn="ctr">
                        <a:lnSpc>
                          <a:spcPct val="100000"/>
                        </a:lnSpc>
                        <a:spcBef>
                          <a:spcPts val="0"/>
                        </a:spcBef>
                      </a:pPr>
                      <a:r>
                        <a:rPr kumimoji="0" lang="zh-TW" altLang="en-US" sz="3200" b="1" kern="1200" dirty="0"/>
                        <a:t>契約書</a:t>
                      </a:r>
                      <a:endParaRPr kumimoji="0" lang="zh-TW" altLang="en-US" sz="3200" b="1" kern="120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marL="91438" marR="91438" marT="45633" marB="45633" anchor="ctr" anchorCtr="1"/>
                </a:tc>
                <a:tc gridSpan="2">
                  <a:txBody>
                    <a:bodyPr/>
                    <a:lstStyle/>
                    <a:p>
                      <a:pPr marL="514350" marR="0" lvl="0" indent="-514350" algn="l" defTabSz="914400" rtl="0" eaLnBrk="1" fontAlgn="auto" latinLnBrk="0" hangingPunct="1">
                        <a:lnSpc>
                          <a:spcPct val="100000"/>
                        </a:lnSpc>
                        <a:spcBef>
                          <a:spcPts val="0"/>
                        </a:spcBef>
                        <a:spcAft>
                          <a:spcPts val="0"/>
                        </a:spcAft>
                        <a:buClrTx/>
                        <a:buSzTx/>
                        <a:buFont typeface="+mj-lt"/>
                        <a:buAutoNum type="arabicPeriod" startAt="22"/>
                        <a:tabLst/>
                        <a:defRPr/>
                      </a:pPr>
                      <a:r>
                        <a:rPr kumimoji="0" lang="zh-TW" altLang="en-US" sz="3200" b="1" u="none" kern="1200" dirty="0"/>
                        <a:t>補助款契約書</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大小章</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騎縫章</a:t>
                      </a:r>
                      <a:r>
                        <a:rPr kumimoji="0" lang="en-US" altLang="zh-TW" sz="3200" b="1" u="none" kern="1200" dirty="0">
                          <a:solidFill>
                            <a:srgbClr val="FF0000"/>
                          </a:solidFill>
                          <a:highlight>
                            <a:srgbClr val="FFFF00"/>
                          </a:highlight>
                        </a:rPr>
                        <a:t>)</a:t>
                      </a:r>
                      <a:endParaRPr kumimoji="0" lang="en-US" altLang="zh-TW" sz="3200" b="1" u="none" kern="1200" dirty="0">
                        <a:solidFill>
                          <a:srgbClr val="FF0000"/>
                        </a:solidFill>
                      </a:endParaRPr>
                    </a:p>
                    <a:p>
                      <a:pPr marL="514350" marR="0" lvl="0" indent="-514350" algn="l" defTabSz="914400" rtl="0" eaLnBrk="1" fontAlgn="auto" latinLnBrk="0" hangingPunct="1">
                        <a:lnSpc>
                          <a:spcPct val="100000"/>
                        </a:lnSpc>
                        <a:spcBef>
                          <a:spcPts val="0"/>
                        </a:spcBef>
                        <a:spcAft>
                          <a:spcPts val="0"/>
                        </a:spcAft>
                        <a:buClrTx/>
                        <a:buSzTx/>
                        <a:buFont typeface="+mj-lt"/>
                        <a:buAutoNum type="arabicPeriod" startAt="22"/>
                        <a:tabLst/>
                        <a:defRPr/>
                      </a:pPr>
                      <a:r>
                        <a:rPr kumimoji="0" lang="zh-TW" altLang="en-US" sz="3200" b="1" u="none" kern="1200" dirty="0"/>
                        <a:t>補助款存摺影本</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正本相符章</a:t>
                      </a:r>
                      <a:r>
                        <a:rPr kumimoji="0" lang="en-US" altLang="zh-TW" sz="3200" b="1" u="none" kern="1200" dirty="0">
                          <a:solidFill>
                            <a:srgbClr val="FF0000"/>
                          </a:solidFill>
                          <a:highlight>
                            <a:srgbClr val="FFFF00"/>
                          </a:highlight>
                        </a:rPr>
                        <a:t>)</a:t>
                      </a:r>
                      <a:endParaRPr kumimoji="0" lang="en-US" altLang="zh-TW" sz="3200" b="1" u="none" kern="1200" baseline="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marL="91438" marR="91438" marT="45633" marB="45633" anchor="ctr"/>
                </a:tc>
                <a:tc hMerge="1">
                  <a:txBody>
                    <a:bodyPr/>
                    <a:lstStyle/>
                    <a:p>
                      <a:pPr marL="88900" marR="0" indent="-88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zh-TW" sz="3200" b="1" u="none" kern="1200" dirty="0">
                        <a:solidFill>
                          <a:schemeClr val="tx1"/>
                        </a:solidFill>
                        <a:latin typeface="微軟正黑體" panose="020B0604030504040204" pitchFamily="34" charset="-120"/>
                        <a:ea typeface="微軟正黑體" panose="020B0604030504040204" pitchFamily="34" charset="-120"/>
                        <a:cs typeface="+mn-cs"/>
                      </a:endParaRPr>
                    </a:p>
                  </a:txBody>
                  <a:tcPr marL="91438" marR="91438" marT="45633" marB="45633" anchor="ctr"/>
                </a:tc>
                <a:extLst>
                  <a:ext uri="{0D108BD9-81ED-4DB2-BD59-A6C34878D82A}">
                    <a16:rowId xmlns:a16="http://schemas.microsoft.com/office/drawing/2014/main" val="10003"/>
                  </a:ext>
                </a:extLst>
              </a:tr>
              <a:tr h="1379373">
                <a:tc>
                  <a:txBody>
                    <a:bodyPr/>
                    <a:lstStyle/>
                    <a:p>
                      <a:pPr algn="ctr">
                        <a:lnSpc>
                          <a:spcPct val="100000"/>
                        </a:lnSpc>
                        <a:spcBef>
                          <a:spcPts val="0"/>
                        </a:spcBef>
                      </a:pPr>
                      <a:r>
                        <a:rPr kumimoji="0" lang="zh-TW" altLang="en-US" sz="3200" b="1" kern="1200" dirty="0"/>
                        <a:t>契約書</a:t>
                      </a:r>
                      <a:endParaRPr kumimoji="0" lang="en-US" altLang="zh-TW" sz="3200" b="1" kern="1200" dirty="0"/>
                    </a:p>
                    <a:p>
                      <a:pPr algn="ctr">
                        <a:lnSpc>
                          <a:spcPct val="100000"/>
                        </a:lnSpc>
                        <a:spcBef>
                          <a:spcPts val="0"/>
                        </a:spcBef>
                      </a:pPr>
                      <a:r>
                        <a:rPr kumimoji="0" lang="zh-TW" altLang="en-US" sz="3200" b="1" kern="1200" dirty="0"/>
                        <a:t>附件</a:t>
                      </a:r>
                      <a:endParaRPr kumimoji="0" lang="zh-TW" altLang="en-US" sz="3200" b="1" kern="1200" dirty="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marL="91438" marR="91438" marT="45633" marB="45633" anchor="ctr" anchorCtr="1"/>
                </a:tc>
                <a:tc gridSpan="2">
                  <a:txBody>
                    <a:bodyPr/>
                    <a:lstStyle/>
                    <a:p>
                      <a:pPr marL="514350" indent="-514350" algn="just" eaLnBrk="1" fontAlgn="auto" hangingPunct="1">
                        <a:lnSpc>
                          <a:spcPct val="100000"/>
                        </a:lnSpc>
                        <a:spcBef>
                          <a:spcPts val="0"/>
                        </a:spcBef>
                        <a:spcAft>
                          <a:spcPts val="0"/>
                        </a:spcAft>
                        <a:buClrTx/>
                        <a:buFont typeface="+mj-lt"/>
                        <a:buAutoNum type="arabicPeriod" startAt="24"/>
                        <a:defRPr/>
                      </a:pPr>
                      <a:r>
                        <a:rPr kumimoji="0" lang="zh-TW" altLang="en-US" sz="3200" b="1" u="none" kern="1200" dirty="0"/>
                        <a:t>產業發展署核准函（影本）</a:t>
                      </a:r>
                      <a:endParaRPr kumimoji="0" lang="en-US" altLang="zh-TW" sz="3200" b="1" u="none" kern="1200" dirty="0"/>
                    </a:p>
                    <a:p>
                      <a:pPr marL="514350" marR="0" lvl="0" indent="-514350" algn="just" defTabSz="914400" rtl="0" eaLnBrk="1" fontAlgn="auto" latinLnBrk="0" hangingPunct="1">
                        <a:lnSpc>
                          <a:spcPct val="100000"/>
                        </a:lnSpc>
                        <a:spcBef>
                          <a:spcPts val="0"/>
                        </a:spcBef>
                        <a:spcAft>
                          <a:spcPts val="0"/>
                        </a:spcAft>
                        <a:buClrTx/>
                        <a:buSzTx/>
                        <a:buFont typeface="+mj-lt"/>
                        <a:buAutoNum type="arabicPeriod" startAt="24"/>
                        <a:tabLst/>
                        <a:defRPr/>
                      </a:pPr>
                      <a:r>
                        <a:rPr kumimoji="0" lang="zh-TW" altLang="en-US" sz="3200" b="1" u="none" kern="1200" dirty="0"/>
                        <a:t>技術審查</a:t>
                      </a:r>
                      <a:r>
                        <a:rPr kumimoji="0" lang="zh-TW" altLang="zh-TW" sz="3200" b="1" u="none" kern="1200" dirty="0"/>
                        <a:t>委員</a:t>
                      </a:r>
                      <a:r>
                        <a:rPr kumimoji="0" lang="zh-TW" altLang="en-US" sz="3200" b="1" u="none" kern="1200" dirty="0"/>
                        <a:t>、決審會議委員</a:t>
                      </a:r>
                      <a:r>
                        <a:rPr kumimoji="0" lang="zh-TW" altLang="zh-TW" sz="3200" b="1" u="none" kern="1200" dirty="0"/>
                        <a:t>意見彙總表</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正本相符章</a:t>
                      </a:r>
                      <a:r>
                        <a:rPr kumimoji="0" lang="en-US" altLang="zh-TW" sz="3200" b="1" u="none" kern="1200" dirty="0">
                          <a:solidFill>
                            <a:srgbClr val="FF0000"/>
                          </a:solidFill>
                          <a:highlight>
                            <a:srgbClr val="FFFF00"/>
                          </a:highlight>
                        </a:rPr>
                        <a:t>)</a:t>
                      </a:r>
                      <a:endParaRPr kumimoji="0" lang="en-US" altLang="zh-TW" sz="3200" b="1" u="none" kern="1200" dirty="0">
                        <a:solidFill>
                          <a:srgbClr val="FF0000"/>
                        </a:solidFill>
                      </a:endParaRPr>
                    </a:p>
                    <a:p>
                      <a:pPr marL="514350" marR="0" lvl="0" indent="-514350" algn="just" defTabSz="825500" rtl="0" eaLnBrk="1" fontAlgn="auto" latinLnBrk="0" hangingPunct="1">
                        <a:lnSpc>
                          <a:spcPct val="100000"/>
                        </a:lnSpc>
                        <a:spcBef>
                          <a:spcPts val="0"/>
                        </a:spcBef>
                        <a:spcAft>
                          <a:spcPts val="0"/>
                        </a:spcAft>
                        <a:buClrTx/>
                        <a:buSzTx/>
                        <a:buFont typeface="+mj-lt"/>
                        <a:buAutoNum type="arabicPeriod" startAt="24"/>
                        <a:tabLst/>
                        <a:defRPr/>
                      </a:pPr>
                      <a:r>
                        <a:rPr kumimoji="0" lang="zh-TW" altLang="en-US" sz="3200" b="1" u="none" kern="1200" dirty="0"/>
                        <a:t>經費編列審查結果彙總表</a:t>
                      </a:r>
                      <a:r>
                        <a:rPr kumimoji="0" lang="en-US" altLang="zh-TW" sz="3200" b="1" u="none" kern="1200" dirty="0">
                          <a:solidFill>
                            <a:srgbClr val="FF0000"/>
                          </a:solidFill>
                          <a:highlight>
                            <a:srgbClr val="FFFF00"/>
                          </a:highlight>
                        </a:rPr>
                        <a:t>(</a:t>
                      </a:r>
                      <a:r>
                        <a:rPr kumimoji="0" lang="zh-TW" altLang="en-US" sz="3200" b="1" u="none" kern="1200" dirty="0">
                          <a:solidFill>
                            <a:srgbClr val="FF0000"/>
                          </a:solidFill>
                          <a:highlight>
                            <a:srgbClr val="FFFF00"/>
                          </a:highlight>
                        </a:rPr>
                        <a:t>正本相符章</a:t>
                      </a:r>
                      <a:r>
                        <a:rPr kumimoji="0" lang="en-US" altLang="zh-TW" sz="3200" b="1" u="none" kern="1200" dirty="0">
                          <a:solidFill>
                            <a:srgbClr val="FF0000"/>
                          </a:solidFill>
                          <a:highlight>
                            <a:srgbClr val="FFFF00"/>
                          </a:highlight>
                        </a:rPr>
                        <a:t>)</a:t>
                      </a:r>
                      <a:endParaRPr kumimoji="0" lang="en-US" altLang="zh-TW" sz="3200" b="1" u="none" kern="1200"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a:txBody>
                  <a:tcPr marL="91438" marR="91438" marT="45633" marB="45633" anchor="ctr"/>
                </a:tc>
                <a:tc hMerge="1">
                  <a:txBody>
                    <a:bodyPr/>
                    <a:lstStyle/>
                    <a:p>
                      <a:pPr marL="88900" indent="-88900" algn="just" eaLnBrk="1" fontAlgn="auto" hangingPunct="1">
                        <a:lnSpc>
                          <a:spcPct val="100000"/>
                        </a:lnSpc>
                        <a:spcBef>
                          <a:spcPts val="0"/>
                        </a:spcBef>
                        <a:spcAft>
                          <a:spcPts val="0"/>
                        </a:spcAft>
                        <a:buClr>
                          <a:schemeClr val="accent3"/>
                        </a:buClr>
                        <a:buFont typeface="Arial" panose="020B0604020202020204" pitchFamily="34" charset="0"/>
                        <a:buChar char="•"/>
                        <a:defRPr/>
                      </a:pPr>
                      <a:endParaRPr kumimoji="0" lang="en-US" altLang="zh-TW" sz="3200" b="1" u="none" kern="1200" dirty="0">
                        <a:solidFill>
                          <a:schemeClr val="tx1"/>
                        </a:solidFill>
                        <a:latin typeface="微軟正黑體" panose="020B0604030504040204" pitchFamily="34" charset="-120"/>
                        <a:ea typeface="微軟正黑體" panose="020B0604030504040204" pitchFamily="34" charset="-120"/>
                        <a:cs typeface="+mn-cs"/>
                      </a:endParaRPr>
                    </a:p>
                  </a:txBody>
                  <a:tcPr marL="91438" marR="91438" marT="45633" marB="45633" anchor="ctr"/>
                </a:tc>
                <a:extLst>
                  <a:ext uri="{0D108BD9-81ED-4DB2-BD59-A6C34878D82A}">
                    <a16:rowId xmlns:a16="http://schemas.microsoft.com/office/drawing/2014/main" val="10004"/>
                  </a:ext>
                </a:extLst>
              </a:tr>
            </a:tbl>
          </a:graphicData>
        </a:graphic>
      </p:graphicFrame>
      <p:cxnSp>
        <p:nvCxnSpPr>
          <p:cNvPr id="14" name="直線接點 13"/>
          <p:cNvCxnSpPr/>
          <p:nvPr/>
        </p:nvCxnSpPr>
        <p:spPr>
          <a:xfrm>
            <a:off x="18502778" y="5751561"/>
            <a:ext cx="2160588" cy="0"/>
          </a:xfrm>
          <a:prstGeom prst="line">
            <a:avLst/>
          </a:prstGeom>
          <a:ln w="571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20663366" y="5341960"/>
            <a:ext cx="3485213" cy="819203"/>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eaLnBrk="1" hangingPunct="1">
              <a:defRPr/>
            </a:pPr>
            <a:r>
              <a:rPr lang="zh-TW" altLang="zh-TW" sz="4000" b="1" dirty="0">
                <a:solidFill>
                  <a:srgbClr val="FF0000"/>
                </a:solidFill>
                <a:latin typeface="微軟正黑體" panose="020B0604030504040204" pitchFamily="34" charset="-120"/>
                <a:ea typeface="微軟正黑體" panose="020B0604030504040204" pitchFamily="34" charset="-120"/>
              </a:rPr>
              <a:t>隔頁色紙</a:t>
            </a:r>
          </a:p>
        </p:txBody>
      </p:sp>
      <p:cxnSp>
        <p:nvCxnSpPr>
          <p:cNvPr id="18" name="直線接點 17"/>
          <p:cNvCxnSpPr/>
          <p:nvPr/>
        </p:nvCxnSpPr>
        <p:spPr>
          <a:xfrm>
            <a:off x="18502778" y="10719268"/>
            <a:ext cx="2160588" cy="0"/>
          </a:xfrm>
          <a:prstGeom prst="line">
            <a:avLst/>
          </a:prstGeom>
          <a:ln w="571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20663366" y="10309667"/>
            <a:ext cx="3485213" cy="819203"/>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eaLnBrk="1" hangingPunct="1">
              <a:defRPr/>
            </a:pPr>
            <a:r>
              <a:rPr lang="zh-TW" altLang="zh-TW" sz="4000" b="1" dirty="0">
                <a:solidFill>
                  <a:srgbClr val="FF0000"/>
                </a:solidFill>
                <a:latin typeface="微軟正黑體" panose="020B0604030504040204" pitchFamily="34" charset="-120"/>
                <a:ea typeface="微軟正黑體" panose="020B0604030504040204" pitchFamily="34" charset="-120"/>
              </a:rPr>
              <a:t>隔頁色紙</a:t>
            </a:r>
          </a:p>
        </p:txBody>
      </p:sp>
      <p:cxnSp>
        <p:nvCxnSpPr>
          <p:cNvPr id="20" name="直線接點 19"/>
          <p:cNvCxnSpPr/>
          <p:nvPr/>
        </p:nvCxnSpPr>
        <p:spPr>
          <a:xfrm>
            <a:off x="18502778" y="11823174"/>
            <a:ext cx="2160588" cy="0"/>
          </a:xfrm>
          <a:prstGeom prst="line">
            <a:avLst/>
          </a:prstGeom>
          <a:ln w="571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20663366" y="11413573"/>
            <a:ext cx="3485213" cy="819203"/>
          </a:xfrm>
          <a:prstGeom prst="rect">
            <a:avLst/>
          </a:prstGeom>
        </p:spPr>
        <p:style>
          <a:lnRef idx="1">
            <a:schemeClr val="accent4"/>
          </a:lnRef>
          <a:fillRef idx="2">
            <a:schemeClr val="accent4"/>
          </a:fillRef>
          <a:effectRef idx="1">
            <a:schemeClr val="accent4"/>
          </a:effectRef>
          <a:fontRef idx="minor">
            <a:schemeClr val="dk1"/>
          </a:fontRef>
        </p:style>
        <p:txBody>
          <a:bodyPr anchor="ctr"/>
          <a:lstStyle/>
          <a:p>
            <a:pPr algn="ctr" eaLnBrk="1" hangingPunct="1">
              <a:defRPr/>
            </a:pPr>
            <a:r>
              <a:rPr lang="zh-TW" altLang="zh-TW" sz="4000" b="1" dirty="0">
                <a:solidFill>
                  <a:srgbClr val="FF0000"/>
                </a:solidFill>
                <a:latin typeface="微軟正黑體" panose="020B0604030504040204" pitchFamily="34" charset="-120"/>
                <a:ea typeface="微軟正黑體" panose="020B0604030504040204" pitchFamily="34" charset="-120"/>
              </a:rPr>
              <a:t>隔頁色紙</a:t>
            </a:r>
          </a:p>
        </p:txBody>
      </p:sp>
      <p:sp>
        <p:nvSpPr>
          <p:cNvPr id="2" name="投影片編號版面配置區 1">
            <a:extLst>
              <a:ext uri="{FF2B5EF4-FFF2-40B4-BE49-F238E27FC236}">
                <a16:creationId xmlns:a16="http://schemas.microsoft.com/office/drawing/2014/main" id="{3AB2079C-9F79-4605-8681-7BDF378B0DEC}"/>
              </a:ext>
            </a:extLst>
          </p:cNvPr>
          <p:cNvSpPr>
            <a:spLocks noGrp="1"/>
          </p:cNvSpPr>
          <p:nvPr>
            <p:ph type="sldNum" sz="quarter" idx="2"/>
          </p:nvPr>
        </p:nvSpPr>
        <p:spPr/>
        <p:txBody>
          <a:bodyPr/>
          <a:lstStyle/>
          <a:p>
            <a:fld id="{86CB4B4D-7CA3-9044-876B-883B54F8677D}" type="slidenum">
              <a:rPr lang="en-US" altLang="zh-TW" smtClean="0"/>
              <a:t>8</a:t>
            </a:fld>
            <a:endParaRPr lang="zh-TW" altLang="en-US"/>
          </a:p>
        </p:txBody>
      </p:sp>
      <p:sp>
        <p:nvSpPr>
          <p:cNvPr id="7" name="Rounded Rectangle 8">
            <a:extLst>
              <a:ext uri="{FF2B5EF4-FFF2-40B4-BE49-F238E27FC236}">
                <a16:creationId xmlns:a16="http://schemas.microsoft.com/office/drawing/2014/main" id="{D8EAF47D-A0EF-4CFA-9C7C-5C0BDCF6083C}"/>
              </a:ext>
            </a:extLst>
          </p:cNvPr>
          <p:cNvSpPr/>
          <p:nvPr/>
        </p:nvSpPr>
        <p:spPr>
          <a:xfrm>
            <a:off x="103218"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b="1" dirty="0">
                <a:latin typeface="微軟正黑體" panose="020B0604030504040204" pitchFamily="34" charset="-120"/>
                <a:ea typeface="微軟正黑體" panose="020B0604030504040204" pitchFamily="34" charset="-120"/>
                <a:cs typeface="+mn-ea"/>
                <a:sym typeface="+mn-lt"/>
              </a:rPr>
              <a:t>一</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計畫書修訂重點</a:t>
            </a:r>
            <a:endParaRPr lang="en-US" altLang="zh-TW" sz="4800" b="1" dirty="0">
              <a:latin typeface="微軟正黑體" panose="020B0604030504040204" pitchFamily="34" charset="-120"/>
              <a:ea typeface="微軟正黑體" panose="020B0604030504040204" pitchFamily="34" charset="-120"/>
              <a:cs typeface="+mn-ea"/>
              <a:sym typeface="+mn-lt"/>
            </a:endParaRPr>
          </a:p>
        </p:txBody>
      </p:sp>
      <p:sp>
        <p:nvSpPr>
          <p:cNvPr id="13" name="圓角矩形 12"/>
          <p:cNvSpPr/>
          <p:nvPr/>
        </p:nvSpPr>
        <p:spPr>
          <a:xfrm>
            <a:off x="15701366" y="3278586"/>
            <a:ext cx="8404696" cy="1320031"/>
          </a:xfrm>
          <a:prstGeom prst="roundRect">
            <a:avLst/>
          </a:prstGeom>
          <a:ln w="57150" cmpd="thickThin">
            <a:solidFill>
              <a:schemeClr val="tx1">
                <a:lumMod val="85000"/>
                <a:lumOff val="15000"/>
              </a:schemeClr>
            </a:solidFill>
          </a:ln>
        </p:spPr>
        <p:style>
          <a:lnRef idx="2">
            <a:schemeClr val="accent2"/>
          </a:lnRef>
          <a:fillRef idx="1">
            <a:schemeClr val="lt1"/>
          </a:fillRef>
          <a:effectRef idx="0">
            <a:schemeClr val="accent2"/>
          </a:effectRef>
          <a:fontRef idx="minor">
            <a:schemeClr val="dk1"/>
          </a:fontRef>
        </p:style>
        <p:txBody>
          <a:bodyPr anchor="ctr"/>
          <a:lstStyle/>
          <a:p>
            <a:pPr algn="l" eaLnBrk="1" hangingPunct="1">
              <a:defRPr/>
            </a:pPr>
            <a:endParaRPr lang="en-US" altLang="zh-TW" sz="4000" b="1" dirty="0">
              <a:solidFill>
                <a:schemeClr val="tx1"/>
              </a:solidFill>
              <a:latin typeface="微軟正黑體" panose="020B0604030504040204" pitchFamily="34" charset="-120"/>
              <a:ea typeface="微軟正黑體" panose="020B0604030504040204" pitchFamily="34" charset="-120"/>
            </a:endParaRPr>
          </a:p>
          <a:p>
            <a:pPr algn="l">
              <a:defRPr/>
            </a:pPr>
            <a:r>
              <a:rPr lang="zh-TW" altLang="en-US" sz="4000" b="1" dirty="0">
                <a:solidFill>
                  <a:schemeClr val="tx1"/>
                </a:solidFill>
                <a:latin typeface="微軟正黑體" panose="020B0604030504040204" pitchFamily="34" charset="-120"/>
                <a:ea typeface="微軟正黑體" panose="020B0604030504040204" pitchFamily="34" charset="-120"/>
              </a:rPr>
              <a:t>封面顏色：</a:t>
            </a:r>
            <a:r>
              <a:rPr lang="zh-TW" altLang="en-US" sz="4000" b="1" dirty="0">
                <a:solidFill>
                  <a:srgbClr val="FF0000"/>
                </a:solidFill>
                <a:latin typeface="微軟正黑體" panose="020B0604030504040204" pitchFamily="34" charset="-120"/>
                <a:ea typeface="微軟正黑體" panose="020B0604030504040204" pitchFamily="34" charset="-120"/>
              </a:rPr>
              <a:t>雲彩灰</a:t>
            </a:r>
            <a:endParaRPr lang="en-US" altLang="zh-TW" sz="4000" b="1" dirty="0">
              <a:solidFill>
                <a:schemeClr val="tx1"/>
              </a:solidFill>
              <a:latin typeface="微軟正黑體" panose="020B0604030504040204" pitchFamily="34" charset="-120"/>
              <a:ea typeface="微軟正黑體" panose="020B0604030504040204" pitchFamily="34" charset="-120"/>
            </a:endParaRPr>
          </a:p>
          <a:p>
            <a:pPr algn="l" eaLnBrk="1" hangingPunct="1">
              <a:defRPr/>
            </a:pPr>
            <a:r>
              <a:rPr lang="zh-TW" altLang="en-US" sz="4000" b="1" dirty="0">
                <a:solidFill>
                  <a:schemeClr val="tx1"/>
                </a:solidFill>
                <a:latin typeface="微軟正黑體" panose="020B0604030504040204" pitchFamily="34" charset="-120"/>
                <a:ea typeface="微軟正黑體" panose="020B0604030504040204" pitchFamily="34" charset="-120"/>
              </a:rPr>
              <a:t>契約編號：</a:t>
            </a:r>
            <a:r>
              <a:rPr lang="en-US" altLang="zh-TW" sz="4000" b="1" dirty="0">
                <a:solidFill>
                  <a:srgbClr val="C00000"/>
                </a:solidFill>
                <a:latin typeface="微軟正黑體" panose="020B0604030504040204" pitchFamily="34" charset="-120"/>
                <a:ea typeface="微軟正黑體" panose="020B0604030504040204" pitchFamily="34" charset="-120"/>
              </a:rPr>
              <a:t>E113000XXXXX - XXX</a:t>
            </a:r>
          </a:p>
          <a:p>
            <a:pPr algn="l" eaLnBrk="1" hangingPunct="1">
              <a:defRPr/>
            </a:pPr>
            <a:endParaRPr lang="en-US" altLang="zh-TW" sz="4000" b="1" dirty="0">
              <a:solidFill>
                <a:srgbClr val="FF00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467118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 name="影像" descr="影像"/>
          <p:cNvPicPr>
            <a:picLocks noChangeAspect="1"/>
          </p:cNvPicPr>
          <p:nvPr/>
        </p:nvPicPr>
        <p:blipFill>
          <a:blip r:embed="rId2"/>
          <a:stretch>
            <a:fillRect/>
          </a:stretch>
        </p:blipFill>
        <p:spPr>
          <a:xfrm>
            <a:off x="19896101" y="700689"/>
            <a:ext cx="4052536" cy="679439"/>
          </a:xfrm>
          <a:prstGeom prst="rect">
            <a:avLst/>
          </a:prstGeom>
          <a:ln w="12700">
            <a:miter lim="400000"/>
          </a:ln>
        </p:spPr>
      </p:pic>
      <p:sp>
        <p:nvSpPr>
          <p:cNvPr id="129" name="小標題"/>
          <p:cNvSpPr txBox="1"/>
          <p:nvPr/>
        </p:nvSpPr>
        <p:spPr>
          <a:xfrm>
            <a:off x="863600" y="529888"/>
            <a:ext cx="11081966" cy="13336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4900" b="0">
                <a:latin typeface="+mn-lt"/>
                <a:ea typeface="+mn-ea"/>
                <a:cs typeface="+mn-cs"/>
                <a:sym typeface="Helvetica Neue Medium"/>
              </a:defRPr>
            </a:lvl1pPr>
          </a:lstStyle>
          <a:p>
            <a:pPr algn="l"/>
            <a:r>
              <a:rPr lang="zh-TW" altLang="en-US" sz="8000" b="1" dirty="0">
                <a:latin typeface="微軟正黑體" panose="020B0604030504040204" pitchFamily="34" charset="-120"/>
                <a:ea typeface="微軟正黑體" panose="020B0604030504040204" pitchFamily="34" charset="-120"/>
              </a:rPr>
              <a:t>肆</a:t>
            </a:r>
            <a:r>
              <a:rPr lang="en-US" altLang="zh-TW" sz="8000" b="1" dirty="0">
                <a:latin typeface="微軟正黑體" panose="020B0604030504040204" pitchFamily="34" charset="-120"/>
                <a:ea typeface="微軟正黑體" panose="020B0604030504040204" pitchFamily="34" charset="-120"/>
              </a:rPr>
              <a:t>﹑</a:t>
            </a:r>
            <a:r>
              <a:rPr lang="zh-TW" altLang="en-US" sz="8000" b="1" dirty="0">
                <a:latin typeface="微軟正黑體" panose="020B0604030504040204" pitchFamily="34" charset="-120"/>
                <a:ea typeface="微軟正黑體" panose="020B0604030504040204" pitchFamily="34" charset="-120"/>
              </a:rPr>
              <a:t>計畫書修正重點</a:t>
            </a:r>
            <a:endParaRPr lang="en-US" altLang="zh-TW" sz="8000" b="1" dirty="0">
              <a:latin typeface="微軟正黑體" panose="020B0604030504040204" pitchFamily="34" charset="-120"/>
              <a:ea typeface="微軟正黑體" panose="020B0604030504040204" pitchFamily="34" charset="-120"/>
            </a:endParaRPr>
          </a:p>
        </p:txBody>
      </p:sp>
      <p:pic>
        <p:nvPicPr>
          <p:cNvPr id="130" name="影像" descr="影像"/>
          <p:cNvPicPr>
            <a:picLocks noChangeAspect="1"/>
          </p:cNvPicPr>
          <p:nvPr/>
        </p:nvPicPr>
        <p:blipFill>
          <a:blip r:embed="rId3"/>
          <a:srcRect t="85283"/>
          <a:stretch>
            <a:fillRect/>
          </a:stretch>
        </p:blipFill>
        <p:spPr>
          <a:xfrm>
            <a:off x="-11691" y="13336684"/>
            <a:ext cx="24407381" cy="386800"/>
          </a:xfrm>
          <a:prstGeom prst="rect">
            <a:avLst/>
          </a:prstGeom>
          <a:ln w="12700">
            <a:miter lim="400000"/>
          </a:ln>
        </p:spPr>
      </p:pic>
      <p:sp>
        <p:nvSpPr>
          <p:cNvPr id="131" name="文字方塊 2"/>
          <p:cNvSpPr txBox="1"/>
          <p:nvPr/>
        </p:nvSpPr>
        <p:spPr>
          <a:xfrm>
            <a:off x="5455891" y="12726225"/>
            <a:ext cx="13472218" cy="375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defTabSz="584200">
              <a:defRPr sz="2000" b="0">
                <a:solidFill>
                  <a:srgbClr val="7F7F7F"/>
                </a:solidFill>
                <a:latin typeface="Arial"/>
                <a:ea typeface="Arial"/>
                <a:cs typeface="Arial"/>
                <a:sym typeface="Arial"/>
              </a:defRPr>
            </a:lvl1pPr>
          </a:lstStyle>
          <a:p>
            <a:r>
              <a:t>Copyright © 2023 Industrial Development Administration,Ministry of Economic Affairs. All Rights Reserved.</a:t>
            </a:r>
          </a:p>
        </p:txBody>
      </p:sp>
      <p:sp>
        <p:nvSpPr>
          <p:cNvPr id="132" name="線條"/>
          <p:cNvSpPr/>
          <p:nvPr/>
        </p:nvSpPr>
        <p:spPr>
          <a:xfrm>
            <a:off x="863599" y="1981200"/>
            <a:ext cx="23164803" cy="0"/>
          </a:xfrm>
          <a:prstGeom prst="line">
            <a:avLst/>
          </a:prstGeom>
          <a:ln w="25400">
            <a:solidFill>
              <a:srgbClr val="A9A9A9"/>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7" name="Rounded Rectangle 8">
            <a:extLst>
              <a:ext uri="{FF2B5EF4-FFF2-40B4-BE49-F238E27FC236}">
                <a16:creationId xmlns:a16="http://schemas.microsoft.com/office/drawing/2014/main" id="{D8EAF47D-A0EF-4CFA-9C7C-5C0BDCF6083C}"/>
              </a:ext>
            </a:extLst>
          </p:cNvPr>
          <p:cNvSpPr/>
          <p:nvPr/>
        </p:nvSpPr>
        <p:spPr>
          <a:xfrm>
            <a:off x="118533" y="2216429"/>
            <a:ext cx="23830104" cy="1558186"/>
          </a:xfrm>
          <a:prstGeom prst="roundRect">
            <a:avLst>
              <a:gd name="adj" fmla="val 50000"/>
            </a:avLst>
          </a:prstGeom>
          <a:gradFill flip="none" rotWithShape="1">
            <a:gsLst>
              <a:gs pos="0">
                <a:srgbClr val="42A5BD">
                  <a:shade val="30000"/>
                  <a:satMod val="115000"/>
                </a:srgbClr>
              </a:gs>
              <a:gs pos="50000">
                <a:srgbClr val="42A5BD">
                  <a:shade val="67500"/>
                  <a:satMod val="115000"/>
                </a:srgbClr>
              </a:gs>
              <a:gs pos="100000">
                <a:srgbClr val="42A5BD">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0000" algn="just"/>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二</a:t>
            </a:r>
            <a:r>
              <a:rPr lang="en-US" altLang="zh-TW" sz="4800" b="1" dirty="0">
                <a:latin typeface="微軟正黑體" panose="020B0604030504040204" pitchFamily="34" charset="-120"/>
                <a:ea typeface="微軟正黑體" panose="020B0604030504040204" pitchFamily="34" charset="-120"/>
                <a:cs typeface="+mn-ea"/>
                <a:sym typeface="+mn-lt"/>
              </a:rPr>
              <a:t>)</a:t>
            </a:r>
            <a:r>
              <a:rPr lang="zh-TW" altLang="en-US" sz="4800" dirty="0">
                <a:latin typeface="微軟正黑體" panose="020B0604030504040204" pitchFamily="34" charset="-120"/>
                <a:ea typeface="微軟正黑體" panose="020B0604030504040204" pitchFamily="34" charset="-120"/>
                <a:cs typeface="+mn-ea"/>
                <a:sym typeface="+mn-lt"/>
              </a:rPr>
              <a:t>經費預算編列的重點 </a:t>
            </a:r>
            <a:endParaRPr lang="en-US" altLang="zh-TW" sz="4800" b="1" dirty="0">
              <a:latin typeface="微軟正黑體" panose="020B0604030504040204" pitchFamily="34" charset="-120"/>
              <a:ea typeface="微軟正黑體" panose="020B0604030504040204" pitchFamily="34" charset="-120"/>
              <a:cs typeface="+mn-ea"/>
              <a:sym typeface="+mn-lt"/>
            </a:endParaRPr>
          </a:p>
        </p:txBody>
      </p:sp>
      <p:sp>
        <p:nvSpPr>
          <p:cNvPr id="8" name="內容版面配置區 2"/>
          <p:cNvSpPr txBox="1">
            <a:spLocks/>
          </p:cNvSpPr>
          <p:nvPr/>
        </p:nvSpPr>
        <p:spPr>
          <a:xfrm>
            <a:off x="610680" y="4419085"/>
            <a:ext cx="23591737" cy="807191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844550" indent="-742950" algn="just">
              <a:lnSpc>
                <a:spcPct val="100000"/>
              </a:lnSpc>
              <a:spcBef>
                <a:spcPts val="1200"/>
              </a:spcBef>
              <a:spcAft>
                <a:spcPts val="1200"/>
              </a:spcAft>
              <a:buClr>
                <a:schemeClr val="tx1"/>
              </a:buClr>
              <a:buFont typeface="+mj-lt"/>
              <a:buAutoNum type="arabicPeriod"/>
              <a:defRPr/>
            </a:pPr>
            <a:r>
              <a:rPr lang="zh-TW" altLang="en-US" sz="4000" b="1" dirty="0">
                <a:latin typeface="微軟正黑體" panose="020B0604030504040204" pitchFamily="34" charset="-120"/>
                <a:ea typeface="微軟正黑體" panose="020B0604030504040204" pitchFamily="34" charset="-120"/>
              </a:rPr>
              <a:t>設置專戶：業者應在銀行開立</a:t>
            </a:r>
            <a:r>
              <a:rPr kumimoji="1" lang="zh-TW" altLang="en-US" sz="4000" b="1" u="sng" dirty="0">
                <a:solidFill>
                  <a:srgbClr val="FF0000"/>
                </a:solidFill>
                <a:latin typeface="微軟正黑體" panose="020B0604030504040204" pitchFamily="34" charset="-120"/>
                <a:ea typeface="微軟正黑體" panose="020B0604030504040204" pitchFamily="34" charset="-120"/>
              </a:rPr>
              <a:t>公司為戶名之乙存帳戶</a:t>
            </a:r>
            <a:endParaRPr lang="zh-TW" altLang="en-US" sz="4000" b="1" dirty="0">
              <a:solidFill>
                <a:srgbClr val="FF0000"/>
              </a:solidFill>
              <a:latin typeface="微軟正黑體" panose="020B0604030504040204" pitchFamily="34" charset="-120"/>
              <a:ea typeface="微軟正黑體" panose="020B0604030504040204" pitchFamily="34" charset="-120"/>
            </a:endParaRPr>
          </a:p>
          <a:p>
            <a:pPr marL="844550" indent="-742950" algn="just">
              <a:lnSpc>
                <a:spcPct val="100000"/>
              </a:lnSpc>
              <a:spcBef>
                <a:spcPts val="1200"/>
              </a:spcBef>
              <a:spcAft>
                <a:spcPts val="1200"/>
              </a:spcAft>
              <a:buClr>
                <a:schemeClr val="tx1"/>
              </a:buClr>
              <a:buFont typeface="+mj-lt"/>
              <a:buAutoNum type="arabicPeriod"/>
              <a:defRPr/>
            </a:pPr>
            <a:r>
              <a:rPr lang="zh-TW" altLang="en-US" sz="4000" b="1" dirty="0">
                <a:latin typeface="微軟正黑體" panose="020B0604030504040204" pitchFamily="34" charset="-120"/>
                <a:ea typeface="微軟正黑體" panose="020B0604030504040204" pitchFamily="34" charset="-120"/>
              </a:rPr>
              <a:t>本專戶係屬</a:t>
            </a:r>
            <a:r>
              <a:rPr kumimoji="1" lang="zh-TW" altLang="en-US" sz="4000" b="1" u="sng" dirty="0">
                <a:solidFill>
                  <a:srgbClr val="FF0000"/>
                </a:solidFill>
                <a:latin typeface="微軟正黑體" panose="020B0604030504040204" pitchFamily="34" charset="-120"/>
                <a:ea typeface="微軟正黑體" panose="020B0604030504040204" pitchFamily="34" charset="-120"/>
              </a:rPr>
              <a:t>專款專用</a:t>
            </a:r>
            <a:r>
              <a:rPr lang="zh-TW" altLang="en-US" sz="4000" b="1" dirty="0">
                <a:latin typeface="微軟正黑體" panose="020B0604030504040204" pitchFamily="34" charset="-120"/>
                <a:ea typeface="微軟正黑體" panose="020B0604030504040204" pitchFamily="34" charset="-120"/>
              </a:rPr>
              <a:t>，款項採先撥款後核銷方式支用</a:t>
            </a:r>
          </a:p>
          <a:p>
            <a:pPr marL="844550" indent="-742950" algn="just">
              <a:lnSpc>
                <a:spcPct val="100000"/>
              </a:lnSpc>
              <a:spcBef>
                <a:spcPts val="1200"/>
              </a:spcBef>
              <a:spcAft>
                <a:spcPts val="1200"/>
              </a:spcAft>
              <a:buClr>
                <a:schemeClr val="tx1"/>
              </a:buClr>
              <a:buFont typeface="+mj-lt"/>
              <a:buAutoNum type="arabicPeriod"/>
              <a:defRPr/>
            </a:pPr>
            <a:r>
              <a:rPr lang="zh-TW" altLang="en-US" sz="4000" b="1" dirty="0">
                <a:latin typeface="微軟正黑體" panose="020B0604030504040204" pitchFamily="34" charset="-120"/>
                <a:ea typeface="微軟正黑體" panose="020B0604030504040204" pitchFamily="34" charset="-120"/>
              </a:rPr>
              <a:t>會計科目之支出，應依年度預算之政府補助款及業者自籌款比例核銷，核銷費用</a:t>
            </a:r>
            <a:r>
              <a:rPr kumimoji="1" lang="zh-TW" altLang="en-US" sz="4000" b="1" u="sng" dirty="0">
                <a:solidFill>
                  <a:srgbClr val="FF0000"/>
                </a:solidFill>
                <a:latin typeface="微軟正黑體" panose="020B0604030504040204" pitchFamily="34" charset="-120"/>
                <a:ea typeface="微軟正黑體" panose="020B0604030504040204" pitchFamily="34" charset="-120"/>
              </a:rPr>
              <a:t>採未稅基礎，不含營業稅</a:t>
            </a:r>
            <a:endParaRPr lang="zh-TW" altLang="en-US" sz="4000" b="1" dirty="0">
              <a:solidFill>
                <a:srgbClr val="FF0000"/>
              </a:solidFill>
              <a:latin typeface="微軟正黑體" panose="020B0604030504040204" pitchFamily="34" charset="-120"/>
              <a:ea typeface="微軟正黑體" panose="020B0604030504040204" pitchFamily="34" charset="-120"/>
            </a:endParaRPr>
          </a:p>
          <a:p>
            <a:pPr marL="844550" indent="-742950" algn="just">
              <a:lnSpc>
                <a:spcPct val="100000"/>
              </a:lnSpc>
              <a:spcBef>
                <a:spcPts val="1200"/>
              </a:spcBef>
              <a:spcAft>
                <a:spcPts val="1200"/>
              </a:spcAft>
              <a:buClr>
                <a:schemeClr val="tx1"/>
              </a:buClr>
              <a:buFont typeface="+mj-lt"/>
              <a:buAutoNum type="arabicPeriod"/>
              <a:defRPr/>
            </a:pPr>
            <a:r>
              <a:rPr lang="zh-TW" altLang="en-US" sz="4000" b="1" dirty="0">
                <a:latin typeface="微軟正黑體" panose="020B0604030504040204" pitchFamily="34" charset="-120"/>
                <a:ea typeface="微軟正黑體" panose="020B0604030504040204" pitchFamily="34" charset="-120"/>
              </a:rPr>
              <a:t>各公司之</a:t>
            </a:r>
            <a:r>
              <a:rPr kumimoji="1" lang="zh-TW" altLang="en-US" sz="4000" b="1" u="sng" dirty="0">
                <a:solidFill>
                  <a:srgbClr val="FF0000"/>
                </a:solidFill>
                <a:latin typeface="微軟正黑體" panose="020B0604030504040204" pitchFamily="34" charset="-120"/>
                <a:ea typeface="微軟正黑體" panose="020B0604030504040204" pitchFamily="34" charset="-120"/>
              </a:rPr>
              <a:t>專戶金額提款</a:t>
            </a:r>
            <a:r>
              <a:rPr lang="zh-TW" altLang="en-US" sz="4000" b="1" dirty="0">
                <a:latin typeface="微軟正黑體" panose="020B0604030504040204" pitchFamily="34" charset="-120"/>
                <a:ea typeface="微軟正黑體" panose="020B0604030504040204" pitchFamily="34" charset="-120"/>
              </a:rPr>
              <a:t>，應於每月月底結帳後，依核銷金額次月由專戶內提領或轉帳</a:t>
            </a:r>
          </a:p>
          <a:p>
            <a:pPr marL="844550" indent="-742950" algn="just">
              <a:lnSpc>
                <a:spcPct val="100000"/>
              </a:lnSpc>
              <a:spcBef>
                <a:spcPts val="1200"/>
              </a:spcBef>
              <a:spcAft>
                <a:spcPts val="1200"/>
              </a:spcAft>
              <a:buClr>
                <a:schemeClr val="tx1"/>
              </a:buClr>
              <a:buFont typeface="+mj-lt"/>
              <a:buAutoNum type="arabicPeriod"/>
              <a:defRPr/>
            </a:pPr>
            <a:r>
              <a:rPr lang="zh-TW" altLang="en-US" sz="4000" b="1" dirty="0">
                <a:latin typeface="微軟正黑體" panose="020B0604030504040204" pitchFamily="34" charset="-120"/>
                <a:ea typeface="微軟正黑體" panose="020B0604030504040204" pitchFamily="34" charset="-120"/>
              </a:rPr>
              <a:t>各項經費支出之</a:t>
            </a:r>
            <a:r>
              <a:rPr kumimoji="1" lang="zh-TW" altLang="en-US" sz="4000" b="1" u="sng" dirty="0">
                <a:solidFill>
                  <a:srgbClr val="FF0000"/>
                </a:solidFill>
                <a:latin typeface="微軟正黑體" panose="020B0604030504040204" pitchFamily="34" charset="-120"/>
                <a:ea typeface="微軟正黑體" panose="020B0604030504040204" pitchFamily="34" charset="-120"/>
              </a:rPr>
              <a:t>憑證、發票</a:t>
            </a:r>
            <a:r>
              <a:rPr lang="zh-TW" altLang="en-US" sz="4000" b="1" dirty="0">
                <a:latin typeface="微軟正黑體" panose="020B0604030504040204" pitchFamily="34" charset="-120"/>
                <a:ea typeface="微軟正黑體" panose="020B0604030504040204" pitchFamily="34" charset="-120"/>
              </a:rPr>
              <a:t>等，</a:t>
            </a:r>
            <a:r>
              <a:rPr kumimoji="1" lang="zh-TW" altLang="en-US" sz="4000" b="1" u="sng" dirty="0">
                <a:solidFill>
                  <a:srgbClr val="FF0000"/>
                </a:solidFill>
                <a:latin typeface="微軟正黑體" panose="020B0604030504040204" pitchFamily="34" charset="-120"/>
                <a:ea typeface="微軟正黑體" panose="020B0604030504040204" pitchFamily="34" charset="-120"/>
              </a:rPr>
              <a:t>品名之填寫應完整，並與計畫書上所列一致</a:t>
            </a:r>
            <a:r>
              <a:rPr lang="zh-TW" altLang="en-US" sz="4000" b="1" dirty="0">
                <a:latin typeface="微軟正黑體" panose="020B0604030504040204" pitchFamily="34" charset="-120"/>
                <a:ea typeface="微軟正黑體" panose="020B0604030504040204" pitchFamily="34" charset="-120"/>
              </a:rPr>
              <a:t>，勿填列公司代號或簡稱</a:t>
            </a:r>
            <a:endParaRPr lang="en-US" altLang="zh-TW" sz="4000" b="1" dirty="0">
              <a:latin typeface="微軟正黑體" panose="020B0604030504040204" pitchFamily="34" charset="-120"/>
              <a:ea typeface="微軟正黑體" panose="020B0604030504040204" pitchFamily="34" charset="-120"/>
            </a:endParaRPr>
          </a:p>
          <a:p>
            <a:pPr marL="844550" indent="-742950" algn="just">
              <a:lnSpc>
                <a:spcPct val="100000"/>
              </a:lnSpc>
              <a:spcBef>
                <a:spcPts val="1200"/>
              </a:spcBef>
              <a:spcAft>
                <a:spcPts val="1200"/>
              </a:spcAft>
              <a:buClr>
                <a:schemeClr val="tx1"/>
              </a:buClr>
              <a:buFont typeface="+mj-lt"/>
              <a:buAutoNum type="arabicPeriod"/>
              <a:defRPr/>
            </a:pPr>
            <a:r>
              <a:rPr lang="zh-TW" altLang="en-US" sz="4000" dirty="0">
                <a:latin typeface="微軟正黑體" panose="020B0604030504040204" pitchFamily="34" charset="-120"/>
                <a:ea typeface="微軟正黑體" panose="020B0604030504040204" pitchFamily="34" charset="-120"/>
              </a:rPr>
              <a:t>專職或兼職開發人員之人事費，待聘人員不得超過總研發人數之</a:t>
            </a:r>
            <a:r>
              <a:rPr lang="en-US" altLang="zh-TW" sz="4000" dirty="0">
                <a:latin typeface="微軟正黑體" panose="020B0604030504040204" pitchFamily="34" charset="-120"/>
                <a:ea typeface="微軟正黑體" panose="020B0604030504040204" pitchFamily="34" charset="-120"/>
              </a:rPr>
              <a:t>30%</a:t>
            </a:r>
          </a:p>
          <a:p>
            <a:pPr marL="844550" indent="-742950" algn="just">
              <a:lnSpc>
                <a:spcPct val="100000"/>
              </a:lnSpc>
              <a:spcBef>
                <a:spcPts val="1200"/>
              </a:spcBef>
              <a:spcAft>
                <a:spcPts val="1200"/>
              </a:spcAft>
              <a:buClr>
                <a:schemeClr val="tx1"/>
              </a:buClr>
              <a:buFont typeface="+mj-lt"/>
              <a:buAutoNum type="arabicPeriod"/>
              <a:defRPr/>
            </a:pPr>
            <a:r>
              <a:rPr lang="zh-TW" altLang="en-US" sz="4000" dirty="0">
                <a:latin typeface="微軟正黑體" panose="020B0604030504040204" pitchFamily="34" charset="-120"/>
                <a:ea typeface="微軟正黑體" panose="020B0604030504040204" pitchFamily="34" charset="-120"/>
              </a:rPr>
              <a:t>政府補助款專戶所孳生之利息，一律繳交國庫</a:t>
            </a:r>
          </a:p>
          <a:p>
            <a:pPr marL="844550" indent="-742950" algn="just">
              <a:lnSpc>
                <a:spcPct val="100000"/>
              </a:lnSpc>
              <a:spcBef>
                <a:spcPts val="1200"/>
              </a:spcBef>
              <a:spcAft>
                <a:spcPts val="1200"/>
              </a:spcAft>
              <a:buClr>
                <a:schemeClr val="tx1"/>
              </a:buClr>
              <a:buFont typeface="+mj-lt"/>
              <a:buAutoNum type="arabicPeriod"/>
              <a:defRPr/>
            </a:pPr>
            <a:r>
              <a:rPr lang="zh-TW" altLang="en-US" sz="4000" dirty="0">
                <a:latin typeface="微軟正黑體" panose="020B0604030504040204" pitchFamily="34" charset="-120"/>
                <a:ea typeface="微軟正黑體" panose="020B0604030504040204" pitchFamily="34" charset="-120"/>
              </a:rPr>
              <a:t>計畫經費之會計科目、編列原則及查核準則應符合「會計科目、編列原則及查核準則」之規定</a:t>
            </a:r>
          </a:p>
        </p:txBody>
      </p:sp>
      <p:sp>
        <p:nvSpPr>
          <p:cNvPr id="2" name="投影片編號版面配置區 1">
            <a:extLst>
              <a:ext uri="{FF2B5EF4-FFF2-40B4-BE49-F238E27FC236}">
                <a16:creationId xmlns:a16="http://schemas.microsoft.com/office/drawing/2014/main" id="{29478D22-DA01-4830-971D-EEC42D46CED4}"/>
              </a:ext>
            </a:extLst>
          </p:cNvPr>
          <p:cNvSpPr>
            <a:spLocks noGrp="1"/>
          </p:cNvSpPr>
          <p:nvPr>
            <p:ph type="sldNum" sz="quarter" idx="2"/>
          </p:nvPr>
        </p:nvSpPr>
        <p:spPr/>
        <p:txBody>
          <a:bodyPr/>
          <a:lstStyle/>
          <a:p>
            <a:fld id="{86CB4B4D-7CA3-9044-876B-883B54F8677D}" type="slidenum">
              <a:rPr lang="en-US" altLang="zh-TW" smtClean="0"/>
              <a:t>9</a:t>
            </a:fld>
            <a:endParaRPr lang="zh-TW" altLang="en-US"/>
          </a:p>
        </p:txBody>
      </p:sp>
    </p:spTree>
    <p:extLst>
      <p:ext uri="{BB962C8B-B14F-4D97-AF65-F5344CB8AC3E}">
        <p14:creationId xmlns:p14="http://schemas.microsoft.com/office/powerpoint/2010/main" val="1839854825"/>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7936</TotalTime>
  <Words>6763</Words>
  <Application>Microsoft Office PowerPoint</Application>
  <PresentationFormat>自訂</PresentationFormat>
  <Paragraphs>595</Paragraphs>
  <Slides>48</Slides>
  <Notes>0</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48</vt:i4>
      </vt:variant>
    </vt:vector>
  </HeadingPairs>
  <TitlesOfParts>
    <vt:vector size="60" baseType="lpstr">
      <vt:lpstr>Helvetica Neue</vt:lpstr>
      <vt:lpstr>Helvetica Neue Light</vt:lpstr>
      <vt:lpstr>Helvetica Neue Medium</vt:lpstr>
      <vt:lpstr>細明體</vt:lpstr>
      <vt:lpstr>微軟正黑體</vt:lpstr>
      <vt:lpstr>標楷體</vt:lpstr>
      <vt:lpstr>Arial</vt:lpstr>
      <vt:lpstr>Calibri</vt:lpstr>
      <vt:lpstr>Georgia</vt:lpstr>
      <vt:lpstr>Times New Roman</vt:lpstr>
      <vt:lpstr>Wingdings</vt:lpstr>
      <vt:lpstr>White</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CPC</dc:creator>
  <cp:lastModifiedBy>03458陳品妤</cp:lastModifiedBy>
  <cp:revision>105</cp:revision>
  <dcterms:modified xsi:type="dcterms:W3CDTF">2024-06-26T06:00:27Z</dcterms:modified>
</cp:coreProperties>
</file>