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74" r:id="rId1"/>
  </p:sldMasterIdLst>
  <p:notesMasterIdLst>
    <p:notesMasterId r:id="rId23"/>
  </p:notesMasterIdLst>
  <p:handoutMasterIdLst>
    <p:handoutMasterId r:id="rId24"/>
  </p:handoutMasterIdLst>
  <p:sldIdLst>
    <p:sldId id="1191" r:id="rId2"/>
    <p:sldId id="1193" r:id="rId3"/>
    <p:sldId id="1075" r:id="rId4"/>
    <p:sldId id="1176" r:id="rId5"/>
    <p:sldId id="1139" r:id="rId6"/>
    <p:sldId id="1141" r:id="rId7"/>
    <p:sldId id="1194" r:id="rId8"/>
    <p:sldId id="1035" r:id="rId9"/>
    <p:sldId id="1178" r:id="rId10"/>
    <p:sldId id="1179" r:id="rId11"/>
    <p:sldId id="1180" r:id="rId12"/>
    <p:sldId id="1202" r:id="rId13"/>
    <p:sldId id="1145" r:id="rId14"/>
    <p:sldId id="1181" r:id="rId15"/>
    <p:sldId id="1195" r:id="rId16"/>
    <p:sldId id="1196" r:id="rId17"/>
    <p:sldId id="1200" r:id="rId18"/>
    <p:sldId id="1190" r:id="rId19"/>
    <p:sldId id="1189" r:id="rId20"/>
    <p:sldId id="1203" r:id="rId21"/>
    <p:sldId id="1032" r:id="rId22"/>
  </p:sldIdLst>
  <p:sldSz cx="9906000" cy="6858000" type="A4"/>
  <p:notesSz cx="9929813" cy="6797675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3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3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3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3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3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3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3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3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3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88" userDrawn="1">
          <p15:clr>
            <a:srgbClr val="A4A3A4"/>
          </p15:clr>
        </p15:guide>
        <p15:guide id="2" pos="5978" userDrawn="1">
          <p15:clr>
            <a:srgbClr val="A4A3A4"/>
          </p15:clr>
        </p15:guide>
        <p15:guide id="3" pos="126" userDrawn="1">
          <p15:clr>
            <a:srgbClr val="A4A3A4"/>
          </p15:clr>
        </p15:guide>
        <p15:guide id="4" orient="horz" pos="23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PCuser" initials="C" lastIdx="1" clrIdx="0">
    <p:extLst>
      <p:ext uri="{19B8F6BF-5375-455C-9EA6-DF929625EA0E}">
        <p15:presenceInfo xmlns:p15="http://schemas.microsoft.com/office/powerpoint/2012/main" userId="5d66eb3d93fbdb5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6BCB5"/>
    <a:srgbClr val="4A77AD"/>
    <a:srgbClr val="9BBB59"/>
    <a:srgbClr val="BD9B53"/>
    <a:srgbClr val="C0504D"/>
    <a:srgbClr val="195999"/>
    <a:srgbClr val="0066CC"/>
    <a:srgbClr val="8064A2"/>
    <a:srgbClr val="4BACC6"/>
    <a:srgbClr val="25B7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25E5076-3810-47DD-B79F-674D7AD40C01}" styleName="深色樣式 1 - 輔色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35" autoAdjust="0"/>
    <p:restoredTop sz="99226" autoAdjust="0"/>
  </p:normalViewPr>
  <p:slideViewPr>
    <p:cSldViewPr snapToGrid="0" snapToObjects="1">
      <p:cViewPr varScale="1">
        <p:scale>
          <a:sx n="101" d="100"/>
          <a:sy n="101" d="100"/>
        </p:scale>
        <p:origin x="1722" y="102"/>
      </p:cViewPr>
      <p:guideLst>
        <p:guide orient="horz" pos="4088"/>
        <p:guide pos="5978"/>
        <p:guide pos="126"/>
        <p:guide orient="horz" pos="232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工作表1!$B$1</c:f>
              <c:strCache>
                <c:ptCount val="1"/>
                <c:pt idx="0">
                  <c:v>銷售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03DD-4CE6-9777-1766A9B2146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03DD-4CE6-9777-1766A9B2146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03DD-4CE6-9777-1766A9B2146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03DD-4CE6-9777-1766A9B21466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工作表1!$A$2:$A$5</c:f>
              <c:strCache>
                <c:ptCount val="4"/>
                <c:pt idx="0">
                  <c:v>第一季</c:v>
                </c:pt>
                <c:pt idx="1">
                  <c:v>第二季</c:v>
                </c:pt>
                <c:pt idx="2">
                  <c:v>第三季</c:v>
                </c:pt>
                <c:pt idx="3">
                  <c:v>第四季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3DD-4CE6-9777-1766A9B21466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BC2A83-F64E-4FB3-AFC9-F9D3A7AAB98E}" type="doc">
      <dgm:prSet loTypeId="urn:microsoft.com/office/officeart/2005/8/layout/process2" loCatId="process" qsTypeId="urn:microsoft.com/office/officeart/2005/8/quickstyle/simple1" qsCatId="simple" csTypeId="urn:microsoft.com/office/officeart/2005/8/colors/colorful2" csCatId="colorful" phldr="1"/>
      <dgm:spPr/>
    </dgm:pt>
    <dgm:pt modelId="{DAAE9766-DF58-4481-A554-E8B6FE078518}">
      <dgm:prSet phldrT="[文字]" custT="1"/>
      <dgm:spPr/>
      <dgm:t>
        <a:bodyPr/>
        <a:lstStyle/>
        <a:p>
          <a:r>
            <a:rPr lang="zh-TW" altLang="en-US" sz="2400" b="1" dirty="0">
              <a:latin typeface="+mj-ea"/>
              <a:ea typeface="+mj-ea"/>
            </a:rPr>
            <a:t>書面審查</a:t>
          </a:r>
        </a:p>
      </dgm:t>
    </dgm:pt>
    <dgm:pt modelId="{621B99DD-6509-406F-BF0B-FC1F89CFA344}" type="parTrans" cxnId="{EF7A781D-8B19-4AF4-995B-46C1C00C846B}">
      <dgm:prSet/>
      <dgm:spPr/>
      <dgm:t>
        <a:bodyPr/>
        <a:lstStyle/>
        <a:p>
          <a:endParaRPr lang="zh-TW" altLang="en-US" b="1">
            <a:latin typeface="+mj-ea"/>
            <a:ea typeface="+mj-ea"/>
          </a:endParaRPr>
        </a:p>
      </dgm:t>
    </dgm:pt>
    <dgm:pt modelId="{54CB8312-511B-47CD-A2E4-E46E634BF69A}" type="sibTrans" cxnId="{EF7A781D-8B19-4AF4-995B-46C1C00C846B}">
      <dgm:prSet/>
      <dgm:spPr/>
      <dgm:t>
        <a:bodyPr/>
        <a:lstStyle/>
        <a:p>
          <a:endParaRPr lang="zh-TW" altLang="en-US" b="1">
            <a:latin typeface="+mj-ea"/>
            <a:ea typeface="+mj-ea"/>
          </a:endParaRPr>
        </a:p>
      </dgm:t>
    </dgm:pt>
    <dgm:pt modelId="{ACEC06CB-2C3C-44C9-B452-E6219FA03684}">
      <dgm:prSet phldrT="[文字]" custT="1"/>
      <dgm:spPr/>
      <dgm:t>
        <a:bodyPr/>
        <a:lstStyle/>
        <a:p>
          <a:r>
            <a:rPr lang="zh-TW" altLang="en-US" sz="2400" b="1" dirty="0">
              <a:latin typeface="+mj-ea"/>
              <a:ea typeface="+mj-ea"/>
              <a:sym typeface="Wingdings" pitchFamily="2" charset="2"/>
            </a:rPr>
            <a:t>審查委員審核</a:t>
          </a:r>
          <a:endParaRPr lang="zh-TW" altLang="en-US" sz="2400" b="1" dirty="0">
            <a:latin typeface="+mj-ea"/>
            <a:ea typeface="+mj-ea"/>
          </a:endParaRPr>
        </a:p>
      </dgm:t>
    </dgm:pt>
    <dgm:pt modelId="{F79C15C1-E387-46D1-93BC-D92D3EC56257}" type="parTrans" cxnId="{7DDBC3AC-60D2-4C22-8CA5-759357BC5730}">
      <dgm:prSet/>
      <dgm:spPr/>
      <dgm:t>
        <a:bodyPr/>
        <a:lstStyle/>
        <a:p>
          <a:endParaRPr lang="zh-TW" altLang="en-US" b="1">
            <a:latin typeface="+mj-ea"/>
            <a:ea typeface="+mj-ea"/>
          </a:endParaRPr>
        </a:p>
      </dgm:t>
    </dgm:pt>
    <dgm:pt modelId="{5FA962B4-C03E-481A-9558-888F2F05A1A2}" type="sibTrans" cxnId="{7DDBC3AC-60D2-4C22-8CA5-759357BC5730}">
      <dgm:prSet/>
      <dgm:spPr>
        <a:noFill/>
      </dgm:spPr>
      <dgm:t>
        <a:bodyPr/>
        <a:lstStyle/>
        <a:p>
          <a:endParaRPr lang="zh-TW" altLang="en-US" b="1">
            <a:latin typeface="+mj-ea"/>
            <a:ea typeface="+mj-ea"/>
          </a:endParaRPr>
        </a:p>
      </dgm:t>
    </dgm:pt>
    <dgm:pt modelId="{54F92F4F-6BB6-47CC-ADC2-20EC5BB0F484}">
      <dgm:prSet phldrT="[文字]" custT="1"/>
      <dgm:spPr>
        <a:noFill/>
      </dgm:spPr>
      <dgm:t>
        <a:bodyPr/>
        <a:lstStyle/>
        <a:p>
          <a:pPr>
            <a:lnSpc>
              <a:spcPts val="3100"/>
            </a:lnSpc>
            <a:spcAft>
              <a:spcPts val="0"/>
            </a:spcAft>
          </a:pPr>
          <a:endParaRPr lang="zh-TW" altLang="en-US" sz="2400" b="1" dirty="0">
            <a:latin typeface="+mj-ea"/>
            <a:ea typeface="+mj-ea"/>
          </a:endParaRPr>
        </a:p>
      </dgm:t>
    </dgm:pt>
    <dgm:pt modelId="{9EC090E0-5DCF-4FEE-9FB7-8D260AFEFA26}" type="parTrans" cxnId="{503CF33F-B274-486C-A944-DB5B8FD02077}">
      <dgm:prSet/>
      <dgm:spPr/>
      <dgm:t>
        <a:bodyPr/>
        <a:lstStyle/>
        <a:p>
          <a:endParaRPr lang="zh-TW" altLang="en-US" b="1">
            <a:latin typeface="+mj-ea"/>
            <a:ea typeface="+mj-ea"/>
          </a:endParaRPr>
        </a:p>
      </dgm:t>
    </dgm:pt>
    <dgm:pt modelId="{07C137E2-7F05-4F07-B2E8-CFE1CD3DEA9D}" type="sibTrans" cxnId="{503CF33F-B274-486C-A944-DB5B8FD02077}">
      <dgm:prSet/>
      <dgm:spPr/>
      <dgm:t>
        <a:bodyPr/>
        <a:lstStyle/>
        <a:p>
          <a:endParaRPr lang="zh-TW" altLang="en-US" b="1">
            <a:latin typeface="+mj-ea"/>
            <a:ea typeface="+mj-ea"/>
          </a:endParaRPr>
        </a:p>
      </dgm:t>
    </dgm:pt>
    <dgm:pt modelId="{48529F98-2BCF-452C-BA04-32F9721C82C1}" type="pres">
      <dgm:prSet presAssocID="{0FBC2A83-F64E-4FB3-AFC9-F9D3A7AAB98E}" presName="linearFlow" presStyleCnt="0">
        <dgm:presLayoutVars>
          <dgm:resizeHandles val="exact"/>
        </dgm:presLayoutVars>
      </dgm:prSet>
      <dgm:spPr/>
    </dgm:pt>
    <dgm:pt modelId="{E06E9C99-2C0E-477A-BE8E-39571E56A661}" type="pres">
      <dgm:prSet presAssocID="{DAAE9766-DF58-4481-A554-E8B6FE078518}" presName="node" presStyleLbl="node1" presStyleIdx="0" presStyleCnt="3" custLinFactNeighborX="-1588" custLinFactNeighborY="-1630">
        <dgm:presLayoutVars>
          <dgm:bulletEnabled val="1"/>
        </dgm:presLayoutVars>
      </dgm:prSet>
      <dgm:spPr/>
    </dgm:pt>
    <dgm:pt modelId="{99C357F4-6575-4EB0-9FC1-F7792390E5A4}" type="pres">
      <dgm:prSet presAssocID="{54CB8312-511B-47CD-A2E4-E46E634BF69A}" presName="sibTrans" presStyleLbl="sibTrans2D1" presStyleIdx="0" presStyleCnt="2" custLinFactNeighborY="-16298"/>
      <dgm:spPr/>
    </dgm:pt>
    <dgm:pt modelId="{3739DCF5-2156-4746-9729-291178C3F8E6}" type="pres">
      <dgm:prSet presAssocID="{54CB8312-511B-47CD-A2E4-E46E634BF69A}" presName="connectorText" presStyleLbl="sibTrans2D1" presStyleIdx="0" presStyleCnt="2"/>
      <dgm:spPr/>
    </dgm:pt>
    <dgm:pt modelId="{1307644E-6841-42D8-A926-4CDD5A63BB82}" type="pres">
      <dgm:prSet presAssocID="{ACEC06CB-2C3C-44C9-B452-E6219FA03684}" presName="node" presStyleLbl="node1" presStyleIdx="1" presStyleCnt="3">
        <dgm:presLayoutVars>
          <dgm:bulletEnabled val="1"/>
        </dgm:presLayoutVars>
      </dgm:prSet>
      <dgm:spPr/>
    </dgm:pt>
    <dgm:pt modelId="{CC529302-D721-4031-8223-0227FDF5E7D1}" type="pres">
      <dgm:prSet presAssocID="{5FA962B4-C03E-481A-9558-888F2F05A1A2}" presName="sibTrans" presStyleLbl="sibTrans2D1" presStyleIdx="1" presStyleCnt="2"/>
      <dgm:spPr/>
    </dgm:pt>
    <dgm:pt modelId="{A60C31C0-AAFE-456A-A7A5-BFE10C2A657E}" type="pres">
      <dgm:prSet presAssocID="{5FA962B4-C03E-481A-9558-888F2F05A1A2}" presName="connectorText" presStyleLbl="sibTrans2D1" presStyleIdx="1" presStyleCnt="2"/>
      <dgm:spPr/>
    </dgm:pt>
    <dgm:pt modelId="{971399BE-254B-4518-9476-48FCF711B60B}" type="pres">
      <dgm:prSet presAssocID="{54F92F4F-6BB6-47CC-ADC2-20EC5BB0F484}" presName="node" presStyleLbl="node1" presStyleIdx="2" presStyleCnt="3">
        <dgm:presLayoutVars>
          <dgm:bulletEnabled val="1"/>
        </dgm:presLayoutVars>
      </dgm:prSet>
      <dgm:spPr/>
    </dgm:pt>
  </dgm:ptLst>
  <dgm:cxnLst>
    <dgm:cxn modelId="{CA480411-536A-44F7-88A4-5A5EBB5977A7}" type="presOf" srcId="{54CB8312-511B-47CD-A2E4-E46E634BF69A}" destId="{3739DCF5-2156-4746-9729-291178C3F8E6}" srcOrd="1" destOrd="0" presId="urn:microsoft.com/office/officeart/2005/8/layout/process2"/>
    <dgm:cxn modelId="{EF7A781D-8B19-4AF4-995B-46C1C00C846B}" srcId="{0FBC2A83-F64E-4FB3-AFC9-F9D3A7AAB98E}" destId="{DAAE9766-DF58-4481-A554-E8B6FE078518}" srcOrd="0" destOrd="0" parTransId="{621B99DD-6509-406F-BF0B-FC1F89CFA344}" sibTransId="{54CB8312-511B-47CD-A2E4-E46E634BF69A}"/>
    <dgm:cxn modelId="{3E77FE29-BC80-4CBE-B4C2-07908AF396CD}" type="presOf" srcId="{54CB8312-511B-47CD-A2E4-E46E634BF69A}" destId="{99C357F4-6575-4EB0-9FC1-F7792390E5A4}" srcOrd="0" destOrd="0" presId="urn:microsoft.com/office/officeart/2005/8/layout/process2"/>
    <dgm:cxn modelId="{4B133333-7A54-40A3-8B0E-8628C7F1F9DE}" type="presOf" srcId="{DAAE9766-DF58-4481-A554-E8B6FE078518}" destId="{E06E9C99-2C0E-477A-BE8E-39571E56A661}" srcOrd="0" destOrd="0" presId="urn:microsoft.com/office/officeart/2005/8/layout/process2"/>
    <dgm:cxn modelId="{503CF33F-B274-486C-A944-DB5B8FD02077}" srcId="{0FBC2A83-F64E-4FB3-AFC9-F9D3A7AAB98E}" destId="{54F92F4F-6BB6-47CC-ADC2-20EC5BB0F484}" srcOrd="2" destOrd="0" parTransId="{9EC090E0-5DCF-4FEE-9FB7-8D260AFEFA26}" sibTransId="{07C137E2-7F05-4F07-B2E8-CFE1CD3DEA9D}"/>
    <dgm:cxn modelId="{760F1156-31E2-405D-B9DA-8A0938987BF3}" type="presOf" srcId="{0FBC2A83-F64E-4FB3-AFC9-F9D3A7AAB98E}" destId="{48529F98-2BCF-452C-BA04-32F9721C82C1}" srcOrd="0" destOrd="0" presId="urn:microsoft.com/office/officeart/2005/8/layout/process2"/>
    <dgm:cxn modelId="{320E3982-0459-4B68-93DA-D86DF96114E7}" type="presOf" srcId="{5FA962B4-C03E-481A-9558-888F2F05A1A2}" destId="{CC529302-D721-4031-8223-0227FDF5E7D1}" srcOrd="0" destOrd="0" presId="urn:microsoft.com/office/officeart/2005/8/layout/process2"/>
    <dgm:cxn modelId="{641848AB-6AAF-4AE4-923B-F61708D56EE6}" type="presOf" srcId="{ACEC06CB-2C3C-44C9-B452-E6219FA03684}" destId="{1307644E-6841-42D8-A926-4CDD5A63BB82}" srcOrd="0" destOrd="0" presId="urn:microsoft.com/office/officeart/2005/8/layout/process2"/>
    <dgm:cxn modelId="{7DDBC3AC-60D2-4C22-8CA5-759357BC5730}" srcId="{0FBC2A83-F64E-4FB3-AFC9-F9D3A7AAB98E}" destId="{ACEC06CB-2C3C-44C9-B452-E6219FA03684}" srcOrd="1" destOrd="0" parTransId="{F79C15C1-E387-46D1-93BC-D92D3EC56257}" sibTransId="{5FA962B4-C03E-481A-9558-888F2F05A1A2}"/>
    <dgm:cxn modelId="{03B2E3B4-9E7F-4CDE-8729-136B8A97F4B5}" type="presOf" srcId="{54F92F4F-6BB6-47CC-ADC2-20EC5BB0F484}" destId="{971399BE-254B-4518-9476-48FCF711B60B}" srcOrd="0" destOrd="0" presId="urn:microsoft.com/office/officeart/2005/8/layout/process2"/>
    <dgm:cxn modelId="{8B5BE0C3-837A-40DC-91C8-79A951CC84E9}" type="presOf" srcId="{5FA962B4-C03E-481A-9558-888F2F05A1A2}" destId="{A60C31C0-AAFE-456A-A7A5-BFE10C2A657E}" srcOrd="1" destOrd="0" presId="urn:microsoft.com/office/officeart/2005/8/layout/process2"/>
    <dgm:cxn modelId="{B3491F8E-C654-4650-B31A-1E6CE9999244}" type="presParOf" srcId="{48529F98-2BCF-452C-BA04-32F9721C82C1}" destId="{E06E9C99-2C0E-477A-BE8E-39571E56A661}" srcOrd="0" destOrd="0" presId="urn:microsoft.com/office/officeart/2005/8/layout/process2"/>
    <dgm:cxn modelId="{854C9F89-D5C8-4D7B-92CE-BA1E860F68F6}" type="presParOf" srcId="{48529F98-2BCF-452C-BA04-32F9721C82C1}" destId="{99C357F4-6575-4EB0-9FC1-F7792390E5A4}" srcOrd="1" destOrd="0" presId="urn:microsoft.com/office/officeart/2005/8/layout/process2"/>
    <dgm:cxn modelId="{B3F40738-DADF-4C8E-B3A8-508C129B7C54}" type="presParOf" srcId="{99C357F4-6575-4EB0-9FC1-F7792390E5A4}" destId="{3739DCF5-2156-4746-9729-291178C3F8E6}" srcOrd="0" destOrd="0" presId="urn:microsoft.com/office/officeart/2005/8/layout/process2"/>
    <dgm:cxn modelId="{B8ACECD5-8421-41B9-ABED-6D0C5F99BF60}" type="presParOf" srcId="{48529F98-2BCF-452C-BA04-32F9721C82C1}" destId="{1307644E-6841-42D8-A926-4CDD5A63BB82}" srcOrd="2" destOrd="0" presId="urn:microsoft.com/office/officeart/2005/8/layout/process2"/>
    <dgm:cxn modelId="{47437795-47E4-4989-9C3F-833C45372559}" type="presParOf" srcId="{48529F98-2BCF-452C-BA04-32F9721C82C1}" destId="{CC529302-D721-4031-8223-0227FDF5E7D1}" srcOrd="3" destOrd="0" presId="urn:microsoft.com/office/officeart/2005/8/layout/process2"/>
    <dgm:cxn modelId="{FCA30FE8-9393-4B5D-AF97-20313E35381F}" type="presParOf" srcId="{CC529302-D721-4031-8223-0227FDF5E7D1}" destId="{A60C31C0-AAFE-456A-A7A5-BFE10C2A657E}" srcOrd="0" destOrd="0" presId="urn:microsoft.com/office/officeart/2005/8/layout/process2"/>
    <dgm:cxn modelId="{9B97132B-F473-4BF2-BB74-F4F1B3EA4936}" type="presParOf" srcId="{48529F98-2BCF-452C-BA04-32F9721C82C1}" destId="{971399BE-254B-4518-9476-48FCF711B60B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1A98C61-DD1C-4374-B3AF-D112869C17C5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zh-TW" altLang="en-US"/>
        </a:p>
      </dgm:t>
    </dgm:pt>
    <dgm:pt modelId="{3EB34800-8D5B-4DA2-AA81-5A4F903576DE}">
      <dgm:prSet phldrT="[文字]"/>
      <dgm:spPr/>
      <dgm:t>
        <a:bodyPr/>
        <a:lstStyle/>
        <a:p>
          <a:r>
            <a:rPr lang="zh-TW" altLang="en-US" dirty="0">
              <a:latin typeface="Arial" panose="020B0604020202020204" pitchFamily="34" charset="0"/>
              <a:ea typeface="微軟正黑體" panose="020B0604030504040204" pitchFamily="34" charset="-120"/>
            </a:rPr>
            <a:t>通過書面複核後，期中查訪方屬完成，若無法通過複核者，將依實際狀況進行二次實地複核</a:t>
          </a:r>
          <a:endParaRPr lang="zh-TW" altLang="en-US" dirty="0"/>
        </a:p>
      </dgm:t>
    </dgm:pt>
    <dgm:pt modelId="{E66F624E-98FA-460D-B2E3-DDB16680EAFE}" type="parTrans" cxnId="{E4D114EF-6494-4887-83A0-DA47AF27DB4F}">
      <dgm:prSet/>
      <dgm:spPr/>
      <dgm:t>
        <a:bodyPr/>
        <a:lstStyle/>
        <a:p>
          <a:endParaRPr lang="zh-TW" altLang="en-US"/>
        </a:p>
      </dgm:t>
    </dgm:pt>
    <dgm:pt modelId="{C58836E4-9CEE-482A-B48A-EC5052D51A97}" type="sibTrans" cxnId="{E4D114EF-6494-4887-83A0-DA47AF27DB4F}">
      <dgm:prSet/>
      <dgm:spPr/>
      <dgm:t>
        <a:bodyPr/>
        <a:lstStyle/>
        <a:p>
          <a:endParaRPr lang="zh-TW" altLang="en-US"/>
        </a:p>
      </dgm:t>
    </dgm:pt>
    <dgm:pt modelId="{ECC676E3-C346-4592-B52F-82494E2379A1}">
      <dgm:prSet phldrT="[文字]"/>
      <dgm:spPr>
        <a:solidFill>
          <a:srgbClr val="C0504D"/>
        </a:solidFill>
      </dgm:spPr>
      <dgm:t>
        <a:bodyPr/>
        <a:lstStyle/>
        <a:p>
          <a:r>
            <a:rPr lang="zh-TW" altLang="en-US" dirty="0">
              <a:latin typeface="Arial" panose="020B0604020202020204" pitchFamily="34" charset="0"/>
              <a:ea typeface="微軟正黑體" panose="020B0604030504040204" pitchFamily="34" charset="-120"/>
            </a:rPr>
            <a:t>建議送產發署審議</a:t>
          </a:r>
          <a:endParaRPr lang="zh-TW" altLang="en-US" dirty="0"/>
        </a:p>
      </dgm:t>
    </dgm:pt>
    <dgm:pt modelId="{658044ED-156A-4B5F-8EB2-D5B10B713D44}" type="parTrans" cxnId="{7244938C-471B-48A9-8479-9DE9F65376ED}">
      <dgm:prSet/>
      <dgm:spPr/>
      <dgm:t>
        <a:bodyPr/>
        <a:lstStyle/>
        <a:p>
          <a:endParaRPr lang="zh-TW" altLang="en-US"/>
        </a:p>
      </dgm:t>
    </dgm:pt>
    <dgm:pt modelId="{59E136CC-A2C1-4682-A8DF-6CDF12BA5AF1}" type="sibTrans" cxnId="{7244938C-471B-48A9-8479-9DE9F65376ED}">
      <dgm:prSet/>
      <dgm:spPr/>
      <dgm:t>
        <a:bodyPr/>
        <a:lstStyle/>
        <a:p>
          <a:endParaRPr lang="zh-TW" altLang="en-US"/>
        </a:p>
      </dgm:t>
    </dgm:pt>
    <dgm:pt modelId="{E8D482D4-4044-464A-9D1E-2981672D4307}">
      <dgm:prSet phldrT="[文字]"/>
      <dgm:spPr>
        <a:solidFill>
          <a:srgbClr val="9BBB59"/>
        </a:solidFill>
        <a:ln>
          <a:solidFill>
            <a:srgbClr val="9BBB59"/>
          </a:solidFill>
        </a:ln>
      </dgm:spPr>
      <dgm:t>
        <a:bodyPr/>
        <a:lstStyle/>
        <a:p>
          <a:r>
            <a:rPr lang="en-US" altLang="zh-TW" dirty="0">
              <a:solidFill>
                <a:srgbClr val="9BBB59"/>
              </a:solidFill>
            </a:rPr>
            <a:t>.</a:t>
          </a:r>
          <a:endParaRPr lang="zh-TW" altLang="en-US" dirty="0">
            <a:solidFill>
              <a:srgbClr val="9BBB59"/>
            </a:solidFill>
          </a:endParaRPr>
        </a:p>
      </dgm:t>
    </dgm:pt>
    <dgm:pt modelId="{8EEF4AF8-173B-44AC-B67A-6C9380F5DB57}" type="sibTrans" cxnId="{BDF24487-F500-47B7-9FA7-B684ED4D1AE0}">
      <dgm:prSet/>
      <dgm:spPr/>
      <dgm:t>
        <a:bodyPr/>
        <a:lstStyle/>
        <a:p>
          <a:endParaRPr lang="zh-TW" altLang="en-US"/>
        </a:p>
      </dgm:t>
    </dgm:pt>
    <dgm:pt modelId="{0B559ABB-07AF-49EE-8CD0-061D1C0AF263}" type="parTrans" cxnId="{BDF24487-F500-47B7-9FA7-B684ED4D1AE0}">
      <dgm:prSet/>
      <dgm:spPr/>
      <dgm:t>
        <a:bodyPr/>
        <a:lstStyle/>
        <a:p>
          <a:endParaRPr lang="zh-TW" altLang="en-US"/>
        </a:p>
      </dgm:t>
    </dgm:pt>
    <dgm:pt modelId="{BA3935E9-09A9-42D8-BC46-E03D1B6526EA}" type="pres">
      <dgm:prSet presAssocID="{C1A98C61-DD1C-4374-B3AF-D112869C17C5}" presName="Name0" presStyleCnt="0">
        <dgm:presLayoutVars>
          <dgm:chMax val="7"/>
          <dgm:chPref val="7"/>
          <dgm:dir/>
        </dgm:presLayoutVars>
      </dgm:prSet>
      <dgm:spPr/>
    </dgm:pt>
    <dgm:pt modelId="{2E976255-5F31-4B03-B803-392F33888FC7}" type="pres">
      <dgm:prSet presAssocID="{C1A98C61-DD1C-4374-B3AF-D112869C17C5}" presName="Name1" presStyleCnt="0"/>
      <dgm:spPr/>
    </dgm:pt>
    <dgm:pt modelId="{632CCDEB-3EEA-45A5-AA44-9E25E69648D1}" type="pres">
      <dgm:prSet presAssocID="{C1A98C61-DD1C-4374-B3AF-D112869C17C5}" presName="cycle" presStyleCnt="0"/>
      <dgm:spPr/>
    </dgm:pt>
    <dgm:pt modelId="{7E1DC55D-C96D-4F72-8BE6-B3E8CC787DCC}" type="pres">
      <dgm:prSet presAssocID="{C1A98C61-DD1C-4374-B3AF-D112869C17C5}" presName="srcNode" presStyleLbl="node1" presStyleIdx="0" presStyleCnt="3"/>
      <dgm:spPr/>
    </dgm:pt>
    <dgm:pt modelId="{5C79B9E8-2FB9-4B92-B76E-B48DB8718C68}" type="pres">
      <dgm:prSet presAssocID="{C1A98C61-DD1C-4374-B3AF-D112869C17C5}" presName="conn" presStyleLbl="parChTrans1D2" presStyleIdx="0" presStyleCnt="1"/>
      <dgm:spPr/>
    </dgm:pt>
    <dgm:pt modelId="{DB0F0419-EBAE-445B-9D10-67C32A0786DE}" type="pres">
      <dgm:prSet presAssocID="{C1A98C61-DD1C-4374-B3AF-D112869C17C5}" presName="extraNode" presStyleLbl="node1" presStyleIdx="0" presStyleCnt="3"/>
      <dgm:spPr/>
    </dgm:pt>
    <dgm:pt modelId="{9DB6A87D-2F5D-48D8-9FF3-3AA9545B788E}" type="pres">
      <dgm:prSet presAssocID="{C1A98C61-DD1C-4374-B3AF-D112869C17C5}" presName="dstNode" presStyleLbl="node1" presStyleIdx="0" presStyleCnt="3"/>
      <dgm:spPr/>
    </dgm:pt>
    <dgm:pt modelId="{93E692CB-AE8D-4E55-A38F-24DE5814F02E}" type="pres">
      <dgm:prSet presAssocID="{E8D482D4-4044-464A-9D1E-2981672D4307}" presName="text_1" presStyleLbl="node1" presStyleIdx="0" presStyleCnt="3">
        <dgm:presLayoutVars>
          <dgm:bulletEnabled val="1"/>
        </dgm:presLayoutVars>
      </dgm:prSet>
      <dgm:spPr/>
    </dgm:pt>
    <dgm:pt modelId="{F7C5B04C-A3FF-4FF6-AFA8-75A65AAFC82A}" type="pres">
      <dgm:prSet presAssocID="{E8D482D4-4044-464A-9D1E-2981672D4307}" presName="accent_1" presStyleCnt="0"/>
      <dgm:spPr/>
    </dgm:pt>
    <dgm:pt modelId="{0C19E159-4975-4730-BCDE-8368FB3319AB}" type="pres">
      <dgm:prSet presAssocID="{E8D482D4-4044-464A-9D1E-2981672D4307}" presName="accentRepeatNode" presStyleLbl="solidFgAcc1" presStyleIdx="0" presStyleCnt="3"/>
      <dgm:spPr>
        <a:ln>
          <a:solidFill>
            <a:srgbClr val="9BBB59"/>
          </a:solidFill>
        </a:ln>
      </dgm:spPr>
    </dgm:pt>
    <dgm:pt modelId="{C6CBA076-0EDA-4557-8044-824DDACB1822}" type="pres">
      <dgm:prSet presAssocID="{3EB34800-8D5B-4DA2-AA81-5A4F903576DE}" presName="text_2" presStyleLbl="node1" presStyleIdx="1" presStyleCnt="3">
        <dgm:presLayoutVars>
          <dgm:bulletEnabled val="1"/>
        </dgm:presLayoutVars>
      </dgm:prSet>
      <dgm:spPr/>
    </dgm:pt>
    <dgm:pt modelId="{6D722E6D-0436-40A7-A550-8DC9AF683FCB}" type="pres">
      <dgm:prSet presAssocID="{3EB34800-8D5B-4DA2-AA81-5A4F903576DE}" presName="accent_2" presStyleCnt="0"/>
      <dgm:spPr/>
    </dgm:pt>
    <dgm:pt modelId="{EA91386C-2F56-4452-A958-DE34CE14698B}" type="pres">
      <dgm:prSet presAssocID="{3EB34800-8D5B-4DA2-AA81-5A4F903576DE}" presName="accentRepeatNode" presStyleLbl="solidFgAcc1" presStyleIdx="1" presStyleCnt="3"/>
      <dgm:spPr/>
    </dgm:pt>
    <dgm:pt modelId="{E10DB455-C4A6-4495-B417-64E10324C30C}" type="pres">
      <dgm:prSet presAssocID="{ECC676E3-C346-4592-B52F-82494E2379A1}" presName="text_3" presStyleLbl="node1" presStyleIdx="2" presStyleCnt="3">
        <dgm:presLayoutVars>
          <dgm:bulletEnabled val="1"/>
        </dgm:presLayoutVars>
      </dgm:prSet>
      <dgm:spPr/>
    </dgm:pt>
    <dgm:pt modelId="{36496362-1114-49FE-A260-D67A67E0AC75}" type="pres">
      <dgm:prSet presAssocID="{ECC676E3-C346-4592-B52F-82494E2379A1}" presName="accent_3" presStyleCnt="0"/>
      <dgm:spPr/>
    </dgm:pt>
    <dgm:pt modelId="{20DF6781-E41E-488C-8007-EDC237891250}" type="pres">
      <dgm:prSet presAssocID="{ECC676E3-C346-4592-B52F-82494E2379A1}" presName="accentRepeatNode" presStyleLbl="solidFgAcc1" presStyleIdx="2" presStyleCnt="3"/>
      <dgm:spPr>
        <a:ln>
          <a:solidFill>
            <a:srgbClr val="C0504D"/>
          </a:solidFill>
        </a:ln>
      </dgm:spPr>
    </dgm:pt>
  </dgm:ptLst>
  <dgm:cxnLst>
    <dgm:cxn modelId="{71542C6B-8A83-4EFF-BF1A-58A09487167F}" type="presOf" srcId="{8EEF4AF8-173B-44AC-B67A-6C9380F5DB57}" destId="{5C79B9E8-2FB9-4B92-B76E-B48DB8718C68}" srcOrd="0" destOrd="0" presId="urn:microsoft.com/office/officeart/2008/layout/VerticalCurvedList"/>
    <dgm:cxn modelId="{7287F759-BF51-41FA-812C-46A16CED7422}" type="presOf" srcId="{ECC676E3-C346-4592-B52F-82494E2379A1}" destId="{E10DB455-C4A6-4495-B417-64E10324C30C}" srcOrd="0" destOrd="0" presId="urn:microsoft.com/office/officeart/2008/layout/VerticalCurvedList"/>
    <dgm:cxn modelId="{BDF24487-F500-47B7-9FA7-B684ED4D1AE0}" srcId="{C1A98C61-DD1C-4374-B3AF-D112869C17C5}" destId="{E8D482D4-4044-464A-9D1E-2981672D4307}" srcOrd="0" destOrd="0" parTransId="{0B559ABB-07AF-49EE-8CD0-061D1C0AF263}" sibTransId="{8EEF4AF8-173B-44AC-B67A-6C9380F5DB57}"/>
    <dgm:cxn modelId="{7244938C-471B-48A9-8479-9DE9F65376ED}" srcId="{C1A98C61-DD1C-4374-B3AF-D112869C17C5}" destId="{ECC676E3-C346-4592-B52F-82494E2379A1}" srcOrd="2" destOrd="0" parTransId="{658044ED-156A-4B5F-8EB2-D5B10B713D44}" sibTransId="{59E136CC-A2C1-4682-A8DF-6CDF12BA5AF1}"/>
    <dgm:cxn modelId="{98857C9C-7F4F-4598-97DA-1A389B3B93F8}" type="presOf" srcId="{E8D482D4-4044-464A-9D1E-2981672D4307}" destId="{93E692CB-AE8D-4E55-A38F-24DE5814F02E}" srcOrd="0" destOrd="0" presId="urn:microsoft.com/office/officeart/2008/layout/VerticalCurvedList"/>
    <dgm:cxn modelId="{C159EECD-71E7-4A2E-9297-7924EB14CE6A}" type="presOf" srcId="{3EB34800-8D5B-4DA2-AA81-5A4F903576DE}" destId="{C6CBA076-0EDA-4557-8044-824DDACB1822}" srcOrd="0" destOrd="0" presId="urn:microsoft.com/office/officeart/2008/layout/VerticalCurvedList"/>
    <dgm:cxn modelId="{0707C1D3-5445-474F-A507-A488824E091F}" type="presOf" srcId="{C1A98C61-DD1C-4374-B3AF-D112869C17C5}" destId="{BA3935E9-09A9-42D8-BC46-E03D1B6526EA}" srcOrd="0" destOrd="0" presId="urn:microsoft.com/office/officeart/2008/layout/VerticalCurvedList"/>
    <dgm:cxn modelId="{E4D114EF-6494-4887-83A0-DA47AF27DB4F}" srcId="{C1A98C61-DD1C-4374-B3AF-D112869C17C5}" destId="{3EB34800-8D5B-4DA2-AA81-5A4F903576DE}" srcOrd="1" destOrd="0" parTransId="{E66F624E-98FA-460D-B2E3-DDB16680EAFE}" sibTransId="{C58836E4-9CEE-482A-B48A-EC5052D51A97}"/>
    <dgm:cxn modelId="{2CAFB862-DF7C-4279-9ED3-29E92FAACBDF}" type="presParOf" srcId="{BA3935E9-09A9-42D8-BC46-E03D1B6526EA}" destId="{2E976255-5F31-4B03-B803-392F33888FC7}" srcOrd="0" destOrd="0" presId="urn:microsoft.com/office/officeart/2008/layout/VerticalCurvedList"/>
    <dgm:cxn modelId="{367F55B2-158D-43C9-ABDB-6FACD775C3EE}" type="presParOf" srcId="{2E976255-5F31-4B03-B803-392F33888FC7}" destId="{632CCDEB-3EEA-45A5-AA44-9E25E69648D1}" srcOrd="0" destOrd="0" presId="urn:microsoft.com/office/officeart/2008/layout/VerticalCurvedList"/>
    <dgm:cxn modelId="{9F7D777B-E9A7-4161-B450-8D3B183282BF}" type="presParOf" srcId="{632CCDEB-3EEA-45A5-AA44-9E25E69648D1}" destId="{7E1DC55D-C96D-4F72-8BE6-B3E8CC787DCC}" srcOrd="0" destOrd="0" presId="urn:microsoft.com/office/officeart/2008/layout/VerticalCurvedList"/>
    <dgm:cxn modelId="{AA4D716C-D55F-4483-871B-87AA05EA3744}" type="presParOf" srcId="{632CCDEB-3EEA-45A5-AA44-9E25E69648D1}" destId="{5C79B9E8-2FB9-4B92-B76E-B48DB8718C68}" srcOrd="1" destOrd="0" presId="urn:microsoft.com/office/officeart/2008/layout/VerticalCurvedList"/>
    <dgm:cxn modelId="{049342F6-C3E0-4125-92D8-FE4490CC94E3}" type="presParOf" srcId="{632CCDEB-3EEA-45A5-AA44-9E25E69648D1}" destId="{DB0F0419-EBAE-445B-9D10-67C32A0786DE}" srcOrd="2" destOrd="0" presId="urn:microsoft.com/office/officeart/2008/layout/VerticalCurvedList"/>
    <dgm:cxn modelId="{1F54DFA6-C76D-4741-AB5C-11F51D5BC178}" type="presParOf" srcId="{632CCDEB-3EEA-45A5-AA44-9E25E69648D1}" destId="{9DB6A87D-2F5D-48D8-9FF3-3AA9545B788E}" srcOrd="3" destOrd="0" presId="urn:microsoft.com/office/officeart/2008/layout/VerticalCurvedList"/>
    <dgm:cxn modelId="{17194060-2808-4DA9-AFE5-F3537B7B29A6}" type="presParOf" srcId="{2E976255-5F31-4B03-B803-392F33888FC7}" destId="{93E692CB-AE8D-4E55-A38F-24DE5814F02E}" srcOrd="1" destOrd="0" presId="urn:microsoft.com/office/officeart/2008/layout/VerticalCurvedList"/>
    <dgm:cxn modelId="{786AC0D2-A588-4548-98AC-36A780EDFAD2}" type="presParOf" srcId="{2E976255-5F31-4B03-B803-392F33888FC7}" destId="{F7C5B04C-A3FF-4FF6-AFA8-75A65AAFC82A}" srcOrd="2" destOrd="0" presId="urn:microsoft.com/office/officeart/2008/layout/VerticalCurvedList"/>
    <dgm:cxn modelId="{1CE3BF24-A49C-4E9D-8BCB-8A842979152D}" type="presParOf" srcId="{F7C5B04C-A3FF-4FF6-AFA8-75A65AAFC82A}" destId="{0C19E159-4975-4730-BCDE-8368FB3319AB}" srcOrd="0" destOrd="0" presId="urn:microsoft.com/office/officeart/2008/layout/VerticalCurvedList"/>
    <dgm:cxn modelId="{8A291AA6-FFD1-4D31-B9CC-6436256BB3EF}" type="presParOf" srcId="{2E976255-5F31-4B03-B803-392F33888FC7}" destId="{C6CBA076-0EDA-4557-8044-824DDACB1822}" srcOrd="3" destOrd="0" presId="urn:microsoft.com/office/officeart/2008/layout/VerticalCurvedList"/>
    <dgm:cxn modelId="{088941A4-E7FC-4840-B432-CA8499B90A96}" type="presParOf" srcId="{2E976255-5F31-4B03-B803-392F33888FC7}" destId="{6D722E6D-0436-40A7-A550-8DC9AF683FCB}" srcOrd="4" destOrd="0" presId="urn:microsoft.com/office/officeart/2008/layout/VerticalCurvedList"/>
    <dgm:cxn modelId="{7D89351A-E4A5-4407-AD6B-0CF104EFE21B}" type="presParOf" srcId="{6D722E6D-0436-40A7-A550-8DC9AF683FCB}" destId="{EA91386C-2F56-4452-A958-DE34CE14698B}" srcOrd="0" destOrd="0" presId="urn:microsoft.com/office/officeart/2008/layout/VerticalCurvedList"/>
    <dgm:cxn modelId="{40750AF0-D826-4EC2-AD47-7E37618B4353}" type="presParOf" srcId="{2E976255-5F31-4B03-B803-392F33888FC7}" destId="{E10DB455-C4A6-4495-B417-64E10324C30C}" srcOrd="5" destOrd="0" presId="urn:microsoft.com/office/officeart/2008/layout/VerticalCurvedList"/>
    <dgm:cxn modelId="{793E5812-1FBA-4A52-9811-79B0BD0D7A47}" type="presParOf" srcId="{2E976255-5F31-4B03-B803-392F33888FC7}" destId="{36496362-1114-49FE-A260-D67A67E0AC75}" srcOrd="6" destOrd="0" presId="urn:microsoft.com/office/officeart/2008/layout/VerticalCurvedList"/>
    <dgm:cxn modelId="{8681A3C1-395C-4A75-AAB9-96B5C8571D72}" type="presParOf" srcId="{36496362-1114-49FE-A260-D67A67E0AC75}" destId="{20DF6781-E41E-488C-8007-EDC237891250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6E9C99-2C0E-477A-BE8E-39571E56A661}">
      <dsp:nvSpPr>
        <dsp:cNvPr id="0" name=""/>
        <dsp:cNvSpPr/>
      </dsp:nvSpPr>
      <dsp:spPr>
        <a:xfrm>
          <a:off x="245726" y="0"/>
          <a:ext cx="2104183" cy="116899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400" b="1" kern="1200" dirty="0">
              <a:latin typeface="+mj-ea"/>
              <a:ea typeface="+mj-ea"/>
            </a:rPr>
            <a:t>書面審查</a:t>
          </a:r>
        </a:p>
      </dsp:txBody>
      <dsp:txXfrm>
        <a:off x="279965" y="34239"/>
        <a:ext cx="2035705" cy="1100512"/>
      </dsp:txXfrm>
    </dsp:sp>
    <dsp:sp modelId="{99C357F4-6575-4EB0-9FC1-F7792390E5A4}">
      <dsp:nvSpPr>
        <dsp:cNvPr id="0" name=""/>
        <dsp:cNvSpPr/>
      </dsp:nvSpPr>
      <dsp:spPr>
        <a:xfrm rot="5334498">
          <a:off x="1095299" y="1112480"/>
          <a:ext cx="438451" cy="5260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1500" b="1" kern="1200">
            <a:latin typeface="+mj-ea"/>
            <a:ea typeface="+mj-ea"/>
          </a:endParaRPr>
        </a:p>
      </dsp:txBody>
      <dsp:txXfrm rot="-5400000">
        <a:off x="1155458" y="1156288"/>
        <a:ext cx="315627" cy="306916"/>
      </dsp:txXfrm>
    </dsp:sp>
    <dsp:sp modelId="{1307644E-6841-42D8-A926-4CDD5A63BB82}">
      <dsp:nvSpPr>
        <dsp:cNvPr id="0" name=""/>
        <dsp:cNvSpPr/>
      </dsp:nvSpPr>
      <dsp:spPr>
        <a:xfrm>
          <a:off x="279140" y="1753486"/>
          <a:ext cx="2104183" cy="1168990"/>
        </a:xfrm>
        <a:prstGeom prst="roundRect">
          <a:avLst>
            <a:gd name="adj" fmla="val 10000"/>
          </a:avLst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400" b="1" kern="1200" dirty="0">
              <a:latin typeface="+mj-ea"/>
              <a:ea typeface="+mj-ea"/>
              <a:sym typeface="Wingdings" pitchFamily="2" charset="2"/>
            </a:rPr>
            <a:t>審查委員審核</a:t>
          </a:r>
          <a:endParaRPr lang="zh-TW" altLang="en-US" sz="2400" b="1" kern="1200" dirty="0">
            <a:latin typeface="+mj-ea"/>
            <a:ea typeface="+mj-ea"/>
          </a:endParaRPr>
        </a:p>
      </dsp:txBody>
      <dsp:txXfrm>
        <a:off x="313379" y="1787725"/>
        <a:ext cx="2035705" cy="1100512"/>
      </dsp:txXfrm>
    </dsp:sp>
    <dsp:sp modelId="{CC529302-D721-4031-8223-0227FDF5E7D1}">
      <dsp:nvSpPr>
        <dsp:cNvPr id="0" name=""/>
        <dsp:cNvSpPr/>
      </dsp:nvSpPr>
      <dsp:spPr>
        <a:xfrm rot="5400000">
          <a:off x="1112046" y="2951701"/>
          <a:ext cx="438371" cy="526045"/>
        </a:xfrm>
        <a:prstGeom prst="rightArrow">
          <a:avLst>
            <a:gd name="adj1" fmla="val 60000"/>
            <a:gd name="adj2" fmla="val 50000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1500" b="1" kern="1200">
            <a:latin typeface="+mj-ea"/>
            <a:ea typeface="+mj-ea"/>
          </a:endParaRPr>
        </a:p>
      </dsp:txBody>
      <dsp:txXfrm rot="-5400000">
        <a:off x="1173419" y="2995538"/>
        <a:ext cx="315627" cy="306860"/>
      </dsp:txXfrm>
    </dsp:sp>
    <dsp:sp modelId="{971399BE-254B-4518-9476-48FCF711B60B}">
      <dsp:nvSpPr>
        <dsp:cNvPr id="0" name=""/>
        <dsp:cNvSpPr/>
      </dsp:nvSpPr>
      <dsp:spPr>
        <a:xfrm>
          <a:off x="279140" y="3506972"/>
          <a:ext cx="2104183" cy="1168990"/>
        </a:xfrm>
        <a:prstGeom prst="roundRect">
          <a:avLst>
            <a:gd name="adj" fmla="val 10000"/>
          </a:avLst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ts val="3100"/>
            </a:lnSpc>
            <a:spcBef>
              <a:spcPct val="0"/>
            </a:spcBef>
            <a:spcAft>
              <a:spcPts val="0"/>
            </a:spcAft>
            <a:buNone/>
          </a:pPr>
          <a:endParaRPr lang="zh-TW" altLang="en-US" sz="2400" b="1" kern="1200" dirty="0">
            <a:latin typeface="+mj-ea"/>
            <a:ea typeface="+mj-ea"/>
          </a:endParaRPr>
        </a:p>
      </dsp:txBody>
      <dsp:txXfrm>
        <a:off x="313379" y="3541211"/>
        <a:ext cx="2035705" cy="110051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79B9E8-2FB9-4B92-B76E-B48DB8718C68}">
      <dsp:nvSpPr>
        <dsp:cNvPr id="0" name=""/>
        <dsp:cNvSpPr/>
      </dsp:nvSpPr>
      <dsp:spPr>
        <a:xfrm>
          <a:off x="-4977497" y="-762658"/>
          <a:ext cx="5927984" cy="5927984"/>
        </a:xfrm>
        <a:prstGeom prst="blockArc">
          <a:avLst>
            <a:gd name="adj1" fmla="val 18900000"/>
            <a:gd name="adj2" fmla="val 2700000"/>
            <a:gd name="adj3" fmla="val 364"/>
          </a:avLst>
        </a:pr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E692CB-AE8D-4E55-A38F-24DE5814F02E}">
      <dsp:nvSpPr>
        <dsp:cNvPr id="0" name=""/>
        <dsp:cNvSpPr/>
      </dsp:nvSpPr>
      <dsp:spPr>
        <a:xfrm>
          <a:off x="611311" y="440266"/>
          <a:ext cx="5932153" cy="880533"/>
        </a:xfrm>
        <a:prstGeom prst="rect">
          <a:avLst/>
        </a:prstGeom>
        <a:solidFill>
          <a:srgbClr val="9BBB59"/>
        </a:solidFill>
        <a:ln w="12700" cap="flat" cmpd="sng" algn="ctr">
          <a:solidFill>
            <a:srgbClr val="9BBB5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923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1900" kern="1200" dirty="0">
              <a:solidFill>
                <a:srgbClr val="9BBB59"/>
              </a:solidFill>
            </a:rPr>
            <a:t>.</a:t>
          </a:r>
          <a:endParaRPr lang="zh-TW" altLang="en-US" sz="1900" kern="1200" dirty="0">
            <a:solidFill>
              <a:srgbClr val="9BBB59"/>
            </a:solidFill>
          </a:endParaRPr>
        </a:p>
      </dsp:txBody>
      <dsp:txXfrm>
        <a:off x="611311" y="440266"/>
        <a:ext cx="5932153" cy="880533"/>
      </dsp:txXfrm>
    </dsp:sp>
    <dsp:sp modelId="{0C19E159-4975-4730-BCDE-8368FB3319AB}">
      <dsp:nvSpPr>
        <dsp:cNvPr id="0" name=""/>
        <dsp:cNvSpPr/>
      </dsp:nvSpPr>
      <dsp:spPr>
        <a:xfrm>
          <a:off x="60978" y="330200"/>
          <a:ext cx="1100666" cy="110066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9BBB5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CBA076-0EDA-4557-8044-824DDACB1822}">
      <dsp:nvSpPr>
        <dsp:cNvPr id="0" name=""/>
        <dsp:cNvSpPr/>
      </dsp:nvSpPr>
      <dsp:spPr>
        <a:xfrm>
          <a:off x="931385" y="1761066"/>
          <a:ext cx="5612079" cy="880533"/>
        </a:xfrm>
        <a:prstGeom prst="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923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900" kern="1200" dirty="0">
              <a:latin typeface="Arial" panose="020B0604020202020204" pitchFamily="34" charset="0"/>
              <a:ea typeface="微軟正黑體" panose="020B0604030504040204" pitchFamily="34" charset="-120"/>
            </a:rPr>
            <a:t>通過書面複核後，期中查訪方屬完成，若無法通過複核者，將依實際狀況進行二次實地複核</a:t>
          </a:r>
          <a:endParaRPr lang="zh-TW" altLang="en-US" sz="1900" kern="1200" dirty="0"/>
        </a:p>
      </dsp:txBody>
      <dsp:txXfrm>
        <a:off x="931385" y="1761066"/>
        <a:ext cx="5612079" cy="880533"/>
      </dsp:txXfrm>
    </dsp:sp>
    <dsp:sp modelId="{EA91386C-2F56-4452-A958-DE34CE14698B}">
      <dsp:nvSpPr>
        <dsp:cNvPr id="0" name=""/>
        <dsp:cNvSpPr/>
      </dsp:nvSpPr>
      <dsp:spPr>
        <a:xfrm>
          <a:off x="381052" y="1651000"/>
          <a:ext cx="1100666" cy="110066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0DB455-C4A6-4495-B417-64E10324C30C}">
      <dsp:nvSpPr>
        <dsp:cNvPr id="0" name=""/>
        <dsp:cNvSpPr/>
      </dsp:nvSpPr>
      <dsp:spPr>
        <a:xfrm>
          <a:off x="611311" y="3081866"/>
          <a:ext cx="5932153" cy="880533"/>
        </a:xfrm>
        <a:prstGeom prst="rect">
          <a:avLst/>
        </a:prstGeom>
        <a:solidFill>
          <a:srgbClr val="C0504D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923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900" kern="1200" dirty="0">
              <a:latin typeface="Arial" panose="020B0604020202020204" pitchFamily="34" charset="0"/>
              <a:ea typeface="微軟正黑體" panose="020B0604030504040204" pitchFamily="34" charset="-120"/>
            </a:rPr>
            <a:t>建議送產發署審議</a:t>
          </a:r>
          <a:endParaRPr lang="zh-TW" altLang="en-US" sz="1900" kern="1200" dirty="0"/>
        </a:p>
      </dsp:txBody>
      <dsp:txXfrm>
        <a:off x="611311" y="3081866"/>
        <a:ext cx="5932153" cy="880533"/>
      </dsp:txXfrm>
    </dsp:sp>
    <dsp:sp modelId="{20DF6781-E41E-488C-8007-EDC237891250}">
      <dsp:nvSpPr>
        <dsp:cNvPr id="0" name=""/>
        <dsp:cNvSpPr/>
      </dsp:nvSpPr>
      <dsp:spPr>
        <a:xfrm>
          <a:off x="60978" y="2971800"/>
          <a:ext cx="1100666" cy="110066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C0504D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29919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95" tIns="46046" rIns="92095" bIns="46046" numCol="1" anchor="t" anchorCtr="0" compatLnSpc="1">
            <a:prstTxWarp prst="textNoShape">
              <a:avLst/>
            </a:prstTxWarp>
          </a:bodyPr>
          <a:lstStyle>
            <a:lvl1pPr algn="l" defTabSz="920574">
              <a:spcBef>
                <a:spcPct val="0"/>
              </a:spcBef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7428" y="1"/>
            <a:ext cx="430079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95" tIns="46046" rIns="92095" bIns="46046" numCol="1" anchor="t" anchorCtr="0" compatLnSpc="1">
            <a:prstTxWarp prst="textNoShape">
              <a:avLst/>
            </a:prstTxWarp>
          </a:bodyPr>
          <a:lstStyle>
            <a:lvl1pPr algn="r" defTabSz="920574">
              <a:spcBef>
                <a:spcPct val="0"/>
              </a:spcBef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54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9539"/>
            <a:ext cx="429919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95" tIns="46046" rIns="92095" bIns="46046" numCol="1" anchor="b" anchorCtr="0" compatLnSpc="1">
            <a:prstTxWarp prst="textNoShape">
              <a:avLst/>
            </a:prstTxWarp>
          </a:bodyPr>
          <a:lstStyle>
            <a:lvl1pPr algn="l" defTabSz="920574">
              <a:spcBef>
                <a:spcPct val="0"/>
              </a:spcBef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54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7428" y="6459539"/>
            <a:ext cx="430079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95" tIns="46046" rIns="92095" bIns="46046" numCol="1" anchor="b" anchorCtr="0" compatLnSpc="1">
            <a:prstTxWarp prst="textNoShape">
              <a:avLst/>
            </a:prstTxWarp>
          </a:bodyPr>
          <a:lstStyle>
            <a:lvl1pPr algn="r" defTabSz="920574">
              <a:spcBef>
                <a:spcPct val="0"/>
              </a:spcBef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FAFFB793-8269-47F5-84B7-6C9E1455455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8904205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343895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95" tIns="46046" rIns="92095" bIns="46046" numCol="1" anchor="t" anchorCtr="0" compatLnSpc="1">
            <a:prstTxWarp prst="textNoShape">
              <a:avLst/>
            </a:prstTxWarp>
          </a:bodyPr>
          <a:lstStyle>
            <a:lvl1pPr algn="l" defTabSz="920574">
              <a:spcBef>
                <a:spcPct val="0"/>
              </a:spcBef>
              <a:defRPr sz="1200">
                <a:latin typeface="Arial" panose="020B0604020202020204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71551" y="1"/>
            <a:ext cx="4343895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95" tIns="46046" rIns="92095" bIns="46046" numCol="1" anchor="t" anchorCtr="0" compatLnSpc="1">
            <a:prstTxWarp prst="textNoShape">
              <a:avLst/>
            </a:prstTxWarp>
          </a:bodyPr>
          <a:lstStyle>
            <a:lvl1pPr algn="r" defTabSz="920574">
              <a:spcBef>
                <a:spcPct val="0"/>
              </a:spcBef>
              <a:defRPr sz="1200">
                <a:latin typeface="Arial" panose="020B0604020202020204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614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13088" y="522288"/>
            <a:ext cx="3690937" cy="2555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7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39409" y="3236914"/>
            <a:ext cx="7238227" cy="303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95" tIns="46046" rIns="92095" bIns="460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157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77001"/>
            <a:ext cx="4343895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95" tIns="46046" rIns="92095" bIns="46046" numCol="1" anchor="b" anchorCtr="0" compatLnSpc="1">
            <a:prstTxWarp prst="textNoShape">
              <a:avLst/>
            </a:prstTxWarp>
          </a:bodyPr>
          <a:lstStyle>
            <a:lvl1pPr algn="l" defTabSz="920574">
              <a:spcBef>
                <a:spcPct val="0"/>
              </a:spcBef>
              <a:defRPr sz="1200">
                <a:latin typeface="Arial" panose="020B0604020202020204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157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71551" y="6477001"/>
            <a:ext cx="4343895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95" tIns="46046" rIns="92095" bIns="46046" numCol="1" anchor="b" anchorCtr="0" compatLnSpc="1">
            <a:prstTxWarp prst="textNoShape">
              <a:avLst/>
            </a:prstTxWarp>
          </a:bodyPr>
          <a:lstStyle>
            <a:lvl1pPr algn="r" defTabSz="920574">
              <a:spcBef>
                <a:spcPct val="0"/>
              </a:spcBef>
              <a:defRPr sz="1200">
                <a:latin typeface="Arial" panose="020B0604020202020204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fld id="{6D3C112D-DC20-49E8-88A5-DD0EC28F29C5}" type="slidenum">
              <a:rPr lang="en-US" altLang="zh-TW" smtClean="0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68666649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>
              <a:latin typeface="Arial" pitchFamily="34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3C112D-DC20-49E8-88A5-DD0EC28F29C5}" type="slidenum">
              <a:rPr lang="en-US" altLang="zh-TW" smtClean="0"/>
              <a:pPr>
                <a:defRPr/>
              </a:pPr>
              <a:t>1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711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>
              <a:latin typeface="Arial" pitchFamily="34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3C112D-DC20-49E8-88A5-DD0EC28F29C5}" type="slidenum">
              <a:rPr lang="en-US" altLang="zh-TW" smtClean="0"/>
              <a:pPr>
                <a:defRPr/>
              </a:pPr>
              <a:t>2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6590357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3C112D-DC20-49E8-88A5-DD0EC28F29C5}" type="slidenum">
              <a:rPr lang="en-US" altLang="zh-TW" smtClean="0"/>
              <a:pPr>
                <a:defRPr/>
              </a:pPr>
              <a:t>3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1892451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>
              <a:latin typeface="Arial" pitchFamily="34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3C112D-DC20-49E8-88A5-DD0EC28F29C5}" type="slidenum">
              <a:rPr lang="en-US" altLang="zh-TW" smtClean="0"/>
              <a:pPr>
                <a:defRPr/>
              </a:pPr>
              <a:t>4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9731622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>
              <a:latin typeface="Arial" pitchFamily="34" charset="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3C112D-DC20-49E8-88A5-DD0EC28F29C5}" type="slidenum">
              <a:rPr lang="en-US" altLang="zh-TW" smtClean="0"/>
              <a:pPr>
                <a:defRPr/>
              </a:pPr>
              <a:t>16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8874544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>
              <a:latin typeface="Arial" pitchFamily="34" charset="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3C112D-DC20-49E8-88A5-DD0EC28F29C5}" type="slidenum">
              <a:rPr lang="en-US" altLang="zh-TW" smtClean="0"/>
              <a:pPr>
                <a:defRPr/>
              </a:pPr>
              <a:t>17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2237199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>
              <a:latin typeface="Arial" pitchFamily="34" charset="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3C112D-DC20-49E8-88A5-DD0EC28F29C5}" type="slidenum">
              <a:rPr lang="en-US" altLang="zh-TW" smtClean="0"/>
              <a:pPr>
                <a:defRPr/>
              </a:pPr>
              <a:t>18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1959012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>
              <a:latin typeface="Arial" pitchFamily="34" charset="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3C112D-DC20-49E8-88A5-DD0EC28F29C5}" type="slidenum">
              <a:rPr lang="en-US" altLang="zh-TW" smtClean="0"/>
              <a:pPr>
                <a:defRPr/>
              </a:pPr>
              <a:t>19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237220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50000"/>
              </a:spcBef>
              <a:defRPr/>
            </a:pPr>
            <a:endParaRPr kumimoji="0" lang="en-US"/>
          </a:p>
        </p:txBody>
      </p:sp>
      <p:sp useBgFill="1">
        <p:nvSpPr>
          <p:cNvPr id="5" name="圓角矩形 4"/>
          <p:cNvSpPr/>
          <p:nvPr/>
        </p:nvSpPr>
        <p:spPr>
          <a:xfrm>
            <a:off x="71438" y="69850"/>
            <a:ext cx="97631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50000"/>
              </a:spcBef>
              <a:defRPr/>
            </a:pPr>
            <a:endParaRPr kumimoji="0" lang="en-US"/>
          </a:p>
        </p:txBody>
      </p:sp>
      <p:sp>
        <p:nvSpPr>
          <p:cNvPr id="6" name="矩形 5"/>
          <p:cNvSpPr/>
          <p:nvPr/>
        </p:nvSpPr>
        <p:spPr>
          <a:xfrm>
            <a:off x="68263" y="1449388"/>
            <a:ext cx="9772650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50000"/>
              </a:spcBef>
              <a:defRPr/>
            </a:pPr>
            <a:endParaRPr kumimoji="0" lang="en-US" dirty="0"/>
          </a:p>
        </p:txBody>
      </p:sp>
      <p:sp>
        <p:nvSpPr>
          <p:cNvPr id="7" name="矩形 6"/>
          <p:cNvSpPr/>
          <p:nvPr/>
        </p:nvSpPr>
        <p:spPr>
          <a:xfrm>
            <a:off x="68263" y="1397000"/>
            <a:ext cx="9772650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50000"/>
              </a:spcBef>
              <a:defRPr/>
            </a:pPr>
            <a:endParaRPr kumimoji="0" lang="en-US" dirty="0"/>
          </a:p>
        </p:txBody>
      </p:sp>
      <p:sp>
        <p:nvSpPr>
          <p:cNvPr id="10" name="矩形 9"/>
          <p:cNvSpPr/>
          <p:nvPr/>
        </p:nvSpPr>
        <p:spPr>
          <a:xfrm>
            <a:off x="68263" y="2976563"/>
            <a:ext cx="9772650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50000"/>
              </a:spcBef>
              <a:defRPr/>
            </a:pP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403350" y="3200400"/>
            <a:ext cx="69342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zh-TW" altLang="en-US"/>
              <a:t>按一下以編輯母片副標題樣式</a:t>
            </a:r>
            <a:endParaRPr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495300" y="1505931"/>
            <a:ext cx="89154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11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0398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252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181850" y="274642"/>
            <a:ext cx="217932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90600" y="274640"/>
            <a:ext cx="602615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210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4572000"/>
          </a:xfrm>
        </p:spPr>
        <p:txBody>
          <a:bodyPr/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en-US" dirty="0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7140575" y="6246812"/>
            <a:ext cx="2228850" cy="365125"/>
          </a:xfrm>
        </p:spPr>
        <p:txBody>
          <a:bodyPr/>
          <a:lstStyle/>
          <a:p>
            <a:fld id="{399568F1-1F4A-4DD5-A767-535B5DC69A90}" type="slidenum">
              <a:rPr lang="zh-TW" altLang="en-US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05011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50000"/>
              </a:spcBef>
              <a:defRPr/>
            </a:pPr>
            <a:endParaRPr kumimoji="0" lang="en-US"/>
          </a:p>
        </p:txBody>
      </p:sp>
      <p:sp useBgFill="1">
        <p:nvSpPr>
          <p:cNvPr id="5" name="圓角矩形 4"/>
          <p:cNvSpPr/>
          <p:nvPr/>
        </p:nvSpPr>
        <p:spPr>
          <a:xfrm>
            <a:off x="70756" y="69755"/>
            <a:ext cx="9764486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50000"/>
              </a:spcBef>
              <a:defRPr/>
            </a:pPr>
            <a:endParaRPr kumimoji="0" lang="en-US"/>
          </a:p>
        </p:txBody>
      </p:sp>
      <p:sp>
        <p:nvSpPr>
          <p:cNvPr id="6" name="矩形 5"/>
          <p:cNvSpPr/>
          <p:nvPr/>
        </p:nvSpPr>
        <p:spPr>
          <a:xfrm flipV="1">
            <a:off x="74613" y="2376488"/>
            <a:ext cx="9764712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50000"/>
              </a:spcBef>
              <a:defRPr/>
            </a:pPr>
            <a:endParaRPr kumimoji="0" lang="en-US"/>
          </a:p>
        </p:txBody>
      </p:sp>
      <p:sp>
        <p:nvSpPr>
          <p:cNvPr id="7" name="矩形 6"/>
          <p:cNvSpPr/>
          <p:nvPr/>
        </p:nvSpPr>
        <p:spPr>
          <a:xfrm>
            <a:off x="74613" y="2341563"/>
            <a:ext cx="9764712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50000"/>
              </a:spcBef>
              <a:defRPr/>
            </a:pPr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74613" y="2468563"/>
            <a:ext cx="97647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50000"/>
              </a:spcBef>
              <a:defRPr/>
            </a:pPr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82506" y="952501"/>
            <a:ext cx="84201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82506" y="2547938"/>
            <a:ext cx="84201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9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866775" y="6172200"/>
            <a:ext cx="4333875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58750" y="6208713"/>
            <a:ext cx="495300" cy="457200"/>
          </a:xfrm>
          <a:prstGeom prst="ellipse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en-US" altLang="zh-TW" sz="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fld id="{B79EB882-CD3C-4F5A-A5A3-ADF77C93B782}" type="slidenum">
              <a:rPr lang="en-US" altLang="zh-TW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pPr>
                <a:defRPr/>
              </a:pPr>
              <a:t>‹#›</a:t>
            </a:fld>
            <a:r>
              <a:rPr lang="en-US" altLang="zh-TW" sz="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</a:t>
            </a:r>
          </a:p>
        </p:txBody>
      </p:sp>
    </p:spTree>
    <p:extLst>
      <p:ext uri="{BB962C8B-B14F-4D97-AF65-F5344CB8AC3E}">
        <p14:creationId xmlns:p14="http://schemas.microsoft.com/office/powerpoint/2010/main" val="1831979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4061460" cy="45720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5345113" y="1447800"/>
            <a:ext cx="4061460" cy="45720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134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90600" y="273050"/>
            <a:ext cx="84201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90600" y="1447800"/>
            <a:ext cx="404495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5365750" y="1447800"/>
            <a:ext cx="404495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1" name="內容版面配置區 10"/>
          <p:cNvSpPr>
            <a:spLocks noGrp="1"/>
          </p:cNvSpPr>
          <p:nvPr>
            <p:ph sz="half" idx="2"/>
          </p:nvPr>
        </p:nvSpPr>
        <p:spPr>
          <a:xfrm>
            <a:off x="990600" y="2247900"/>
            <a:ext cx="4044950" cy="38862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4"/>
          </p:nvPr>
        </p:nvSpPr>
        <p:spPr>
          <a:xfrm>
            <a:off x="5365750" y="2247900"/>
            <a:ext cx="4044950" cy="38862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7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712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77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72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50000"/>
              </a:spcBef>
              <a:defRPr/>
            </a:pPr>
            <a:endParaRPr kumimoji="0" lang="en-US"/>
          </a:p>
        </p:txBody>
      </p:sp>
      <p:sp useBgFill="1">
        <p:nvSpPr>
          <p:cNvPr id="6" name="圓角矩形 5"/>
          <p:cNvSpPr/>
          <p:nvPr/>
        </p:nvSpPr>
        <p:spPr>
          <a:xfrm>
            <a:off x="69850" y="69850"/>
            <a:ext cx="9764713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50000"/>
              </a:spcBef>
              <a:defRPr/>
            </a:pPr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90600" y="273050"/>
            <a:ext cx="84201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990600" y="1600200"/>
            <a:ext cx="206375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"/>
          </p:nvPr>
        </p:nvSpPr>
        <p:spPr>
          <a:xfrm>
            <a:off x="3219450" y="1600200"/>
            <a:ext cx="6191250" cy="44958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7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674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 flipV="1">
            <a:off x="74613" y="4683125"/>
            <a:ext cx="97567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50000"/>
              </a:spcBef>
              <a:defRPr/>
            </a:pPr>
            <a:endParaRPr kumimoji="0" lang="en-US"/>
          </a:p>
        </p:txBody>
      </p:sp>
      <p:sp>
        <p:nvSpPr>
          <p:cNvPr id="6" name="矩形 5"/>
          <p:cNvSpPr/>
          <p:nvPr/>
        </p:nvSpPr>
        <p:spPr>
          <a:xfrm>
            <a:off x="74613" y="4649788"/>
            <a:ext cx="97567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50000"/>
              </a:spcBef>
              <a:defRPr/>
            </a:pPr>
            <a:endParaRPr kumimoji="0" lang="en-US"/>
          </a:p>
        </p:txBody>
      </p:sp>
      <p:sp>
        <p:nvSpPr>
          <p:cNvPr id="7" name="矩形 6"/>
          <p:cNvSpPr/>
          <p:nvPr/>
        </p:nvSpPr>
        <p:spPr>
          <a:xfrm>
            <a:off x="74613" y="4773613"/>
            <a:ext cx="9756775" cy="4921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50000"/>
              </a:spcBef>
              <a:defRPr/>
            </a:pPr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90600" y="4900550"/>
            <a:ext cx="79248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990600" y="5445825"/>
            <a:ext cx="79248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74001" y="66675"/>
            <a:ext cx="9752029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zh-TW" altLang="en-US" noProof="0"/>
              <a:t>按一下圖示以新增圖片</a:t>
            </a:r>
            <a:endParaRPr lang="en-US" noProof="0" dirty="0"/>
          </a:p>
        </p:txBody>
      </p:sp>
      <p:sp>
        <p:nvSpPr>
          <p:cNvPr id="8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990600" y="6172200"/>
            <a:ext cx="421005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58750" y="6208713"/>
            <a:ext cx="495300" cy="457200"/>
          </a:xfrm>
          <a:prstGeom prst="ellipse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en-US" altLang="zh-TW" sz="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fld id="{8C1057DE-0FAC-459E-91DC-0926316CED45}" type="slidenum">
              <a:rPr lang="en-US" altLang="zh-TW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pPr>
                <a:defRPr/>
              </a:pPr>
              <a:t>‹#›</a:t>
            </a:fld>
            <a:r>
              <a:rPr lang="en-US" altLang="zh-TW" sz="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</a:t>
            </a:r>
          </a:p>
        </p:txBody>
      </p:sp>
    </p:spTree>
    <p:extLst>
      <p:ext uri="{BB962C8B-B14F-4D97-AF65-F5344CB8AC3E}">
        <p14:creationId xmlns:p14="http://schemas.microsoft.com/office/powerpoint/2010/main" val="3442594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50000"/>
              </a:spcBef>
              <a:defRPr/>
            </a:pPr>
            <a:endParaRPr kumimoji="0" 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28" name="標題版面配置區 21"/>
          <p:cNvSpPr>
            <a:spLocks noGrp="1"/>
          </p:cNvSpPr>
          <p:nvPr>
            <p:ph type="title"/>
          </p:nvPr>
        </p:nvSpPr>
        <p:spPr bwMode="auto">
          <a:xfrm>
            <a:off x="990600" y="274638"/>
            <a:ext cx="84201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  <a:endParaRPr lang="en-US" altLang="zh-TW" dirty="0"/>
          </a:p>
        </p:txBody>
      </p:sp>
      <p:sp>
        <p:nvSpPr>
          <p:cNvPr id="1029" name="文字版面配置區 12"/>
          <p:cNvSpPr>
            <a:spLocks noGrp="1"/>
          </p:cNvSpPr>
          <p:nvPr>
            <p:ph type="body" idx="1"/>
          </p:nvPr>
        </p:nvSpPr>
        <p:spPr bwMode="auto">
          <a:xfrm>
            <a:off x="990600" y="1447800"/>
            <a:ext cx="84201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en-US" altLang="zh-TW" dirty="0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686550" y="6191250"/>
            <a:ext cx="2682875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spcBef>
                <a:spcPct val="50000"/>
              </a:spcBef>
              <a:defRPr kumimoji="0" sz="140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990600" y="6172200"/>
            <a:ext cx="4292600" cy="457200"/>
          </a:xfrm>
          <a:prstGeom prst="rect">
            <a:avLst/>
          </a:prstGeom>
        </p:spPr>
        <p:txBody>
          <a:bodyPr anchor="ctr" anchorCtr="0"/>
          <a:lstStyle>
            <a:lvl1pPr algn="ctr" eaLnBrk="1" latinLnBrk="0" hangingPunct="1">
              <a:spcBef>
                <a:spcPct val="50000"/>
              </a:spcBef>
              <a:defRPr kumimoji="0" sz="140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4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568F1-1F4A-4DD5-A767-535B5DC69A90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12" name="圖片 11">
            <a:extLst>
              <a:ext uri="{FF2B5EF4-FFF2-40B4-BE49-F238E27FC236}">
                <a16:creationId xmlns:a16="http://schemas.microsoft.com/office/drawing/2014/main" id="{520A0151-BD0D-4AB0-9E80-2AC9CE5BF37E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08" y="144328"/>
            <a:ext cx="1783204" cy="52973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62" r:id="rId2"/>
    <p:sldLayoutId id="2147483870" r:id="rId3"/>
    <p:sldLayoutId id="2147483863" r:id="rId4"/>
    <p:sldLayoutId id="2147483864" r:id="rId5"/>
    <p:sldLayoutId id="2147483865" r:id="rId6"/>
    <p:sldLayoutId id="2147483866" r:id="rId7"/>
    <p:sldLayoutId id="2147483871" r:id="rId8"/>
    <p:sldLayoutId id="2147483872" r:id="rId9"/>
    <p:sldLayoutId id="2147483867" r:id="rId10"/>
    <p:sldLayoutId id="2147483868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微軟正黑體" panose="020B0604030504040204" pitchFamily="34" charset="-120"/>
          <a:ea typeface="微軟正黑體" panose="020B0604030504040204" pitchFamily="34" charset="-12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標楷體" pitchFamily="65" charset="-120"/>
          <a:ea typeface="標楷體" pitchFamily="65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標楷體" pitchFamily="65" charset="-120"/>
          <a:ea typeface="標楷體" pitchFamily="65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標楷體" pitchFamily="65" charset="-120"/>
          <a:ea typeface="標楷體" pitchFamily="65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標楷體" pitchFamily="65" charset="-120"/>
          <a:ea typeface="標楷體" pitchFamily="65" charset="-12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標楷體" pitchFamily="65" charset="-120"/>
          <a:ea typeface="標楷體" pitchFamily="65" charset="-12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標楷體" pitchFamily="65" charset="-120"/>
          <a:ea typeface="標楷體" pitchFamily="65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標楷體" pitchFamily="65" charset="-120"/>
          <a:ea typeface="標楷體" pitchFamily="65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標楷體" pitchFamily="65" charset="-120"/>
          <a:ea typeface="標楷體" pitchFamily="65" charset="-12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F6D3AA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E66C7D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E66C7D"/>
        </a:buClr>
        <a:buChar char="o"/>
        <a:defRPr sz="20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03458@cpc.org.tw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s://reurl.cc/kyqdG9" TargetMode="External"/><Relationship Id="rId1" Type="http://schemas.openxmlformats.org/officeDocument/2006/relationships/slideLayout" Target="../slideLayouts/slideLayout6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字方塊 8"/>
          <p:cNvSpPr txBox="1"/>
          <p:nvPr/>
        </p:nvSpPr>
        <p:spPr>
          <a:xfrm flipH="1">
            <a:off x="322217" y="2584225"/>
            <a:ext cx="92615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3600" b="1" dirty="0">
                <a:solidFill>
                  <a:srgbClr val="1959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113</a:t>
            </a:r>
            <a:r>
              <a:rPr lang="zh-TW" altLang="en-US" sz="3600" b="1" dirty="0">
                <a:solidFill>
                  <a:srgbClr val="1959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年高階製造</a:t>
            </a:r>
            <a:r>
              <a:rPr lang="en-US" altLang="zh-TW" sz="3600" b="1" dirty="0">
                <a:solidFill>
                  <a:srgbClr val="1959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HEAT2.0</a:t>
            </a:r>
            <a:r>
              <a:rPr lang="zh-TW" altLang="en-US" sz="3600" b="1" dirty="0">
                <a:solidFill>
                  <a:srgbClr val="1959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輔導計畫</a:t>
            </a:r>
            <a:br>
              <a:rPr lang="zh-TW" altLang="en-US" sz="3600" b="1" dirty="0">
                <a:solidFill>
                  <a:srgbClr val="1959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3600" b="1" dirty="0">
                <a:solidFill>
                  <a:srgbClr val="1959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期中進度管考作業流程說明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749355" y="4405682"/>
            <a:ext cx="231081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經濟部產業發展署 </a:t>
            </a: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    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8" name="Picture 92" descr="NewLogo(含字)_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1037" y="4156471"/>
            <a:ext cx="824448" cy="685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矩形 11"/>
          <p:cNvSpPr/>
          <p:nvPr/>
        </p:nvSpPr>
        <p:spPr>
          <a:xfrm>
            <a:off x="7415858" y="4366120"/>
            <a:ext cx="2037705" cy="43967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</a:pPr>
            <a:r>
              <a:rPr lang="zh-TW" altLang="en-US" sz="2000" b="1" dirty="0">
                <a:latin typeface="Arial" panose="020B0604020202020204" pitchFamily="34" charset="0"/>
                <a:ea typeface="微軟正黑體" panose="020B0604030504040204" pitchFamily="34" charset="-120"/>
              </a:rPr>
              <a:t>中國生產力中心</a:t>
            </a:r>
            <a:endParaRPr lang="en-US" altLang="zh-TW" sz="2000" b="1" dirty="0">
              <a:latin typeface="Arial" panose="020B0604020202020204" pitchFamily="34" charset="0"/>
              <a:ea typeface="微軟正黑體" panose="020B0604030504040204" pitchFamily="34" charset="-12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322217" y="4007973"/>
            <a:ext cx="9001124" cy="934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矩形: 圓角 14"/>
          <p:cNvSpPr/>
          <p:nvPr/>
        </p:nvSpPr>
        <p:spPr>
          <a:xfrm>
            <a:off x="5229065" y="4363118"/>
            <a:ext cx="1260284" cy="442674"/>
          </a:xfrm>
          <a:prstGeom prst="roundRect">
            <a:avLst/>
          </a:prstGeom>
          <a:solidFill>
            <a:srgbClr val="26BCB5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zh-TW" altLang="en-US" sz="20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執行單位</a:t>
            </a:r>
          </a:p>
        </p:txBody>
      </p:sp>
      <p:pic>
        <p:nvPicPr>
          <p:cNvPr id="20" name="圖片 19">
            <a:extLst>
              <a:ext uri="{FF2B5EF4-FFF2-40B4-BE49-F238E27FC236}">
                <a16:creationId xmlns:a16="http://schemas.microsoft.com/office/drawing/2014/main" id="{557A7607-9F4F-47DB-A154-1B5EF87B320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210" b="28505"/>
          <a:stretch/>
        </p:blipFill>
        <p:spPr>
          <a:xfrm>
            <a:off x="2041861" y="4378497"/>
            <a:ext cx="927663" cy="427295"/>
          </a:xfrm>
          <a:prstGeom prst="rect">
            <a:avLst/>
          </a:prstGeom>
        </p:spPr>
      </p:pic>
      <p:cxnSp>
        <p:nvCxnSpPr>
          <p:cNvPr id="22" name="直線接點 21">
            <a:extLst>
              <a:ext uri="{FF2B5EF4-FFF2-40B4-BE49-F238E27FC236}">
                <a16:creationId xmlns:a16="http://schemas.microsoft.com/office/drawing/2014/main" id="{457AED56-6610-4CE1-A27B-C9B7D467E804}"/>
              </a:ext>
            </a:extLst>
          </p:cNvPr>
          <p:cNvCxnSpPr>
            <a:cxnSpLocks/>
          </p:cNvCxnSpPr>
          <p:nvPr/>
        </p:nvCxnSpPr>
        <p:spPr>
          <a:xfrm>
            <a:off x="452438" y="2216002"/>
            <a:ext cx="9001125" cy="0"/>
          </a:xfrm>
          <a:prstGeom prst="line">
            <a:avLst/>
          </a:prstGeom>
          <a:ln w="38100">
            <a:solidFill>
              <a:srgbClr val="195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接點 24">
            <a:extLst>
              <a:ext uri="{FF2B5EF4-FFF2-40B4-BE49-F238E27FC236}">
                <a16:creationId xmlns:a16="http://schemas.microsoft.com/office/drawing/2014/main" id="{59656C3F-403E-4FD1-9977-D8B418ACBB2A}"/>
              </a:ext>
            </a:extLst>
          </p:cNvPr>
          <p:cNvCxnSpPr>
            <a:cxnSpLocks/>
          </p:cNvCxnSpPr>
          <p:nvPr/>
        </p:nvCxnSpPr>
        <p:spPr>
          <a:xfrm>
            <a:off x="452437" y="4031738"/>
            <a:ext cx="9001125" cy="0"/>
          </a:xfrm>
          <a:prstGeom prst="line">
            <a:avLst/>
          </a:prstGeom>
          <a:ln w="38100">
            <a:solidFill>
              <a:srgbClr val="195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矩形: 圓角 26">
            <a:extLst>
              <a:ext uri="{FF2B5EF4-FFF2-40B4-BE49-F238E27FC236}">
                <a16:creationId xmlns:a16="http://schemas.microsoft.com/office/drawing/2014/main" id="{0B36C9BD-09A8-406C-8F3D-1D11BF6D9F80}"/>
              </a:ext>
            </a:extLst>
          </p:cNvPr>
          <p:cNvSpPr/>
          <p:nvPr/>
        </p:nvSpPr>
        <p:spPr>
          <a:xfrm>
            <a:off x="550988" y="4366120"/>
            <a:ext cx="1321978" cy="442674"/>
          </a:xfrm>
          <a:prstGeom prst="roundRect">
            <a:avLst/>
          </a:prstGeom>
          <a:solidFill>
            <a:srgbClr val="26BCB5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zh-TW" altLang="en-US" sz="20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主辦單位</a:t>
            </a:r>
          </a:p>
        </p:txBody>
      </p:sp>
    </p:spTree>
    <p:extLst>
      <p:ext uri="{BB962C8B-B14F-4D97-AF65-F5344CB8AC3E}">
        <p14:creationId xmlns:p14="http://schemas.microsoft.com/office/powerpoint/2010/main" val="4751668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/>
          <p:nvPr/>
        </p:nvSpPr>
        <p:spPr>
          <a:xfrm>
            <a:off x="2952207" y="957338"/>
            <a:ext cx="42698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defTabSz="800100">
              <a:spcBef>
                <a:spcPts val="0"/>
              </a:spcBef>
              <a:defRPr/>
            </a:pPr>
            <a:r>
              <a:rPr lang="zh-TW" altLang="en-US" sz="2000" b="1" dirty="0">
                <a:solidFill>
                  <a:schemeClr val="accent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簡報抽換截止後如需更新簡報內容，請印製紙本</a:t>
            </a:r>
            <a:r>
              <a:rPr lang="en-US" altLang="zh-TW" sz="2000" b="1" dirty="0">
                <a:solidFill>
                  <a:schemeClr val="accent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r>
              <a:rPr lang="zh-TW" altLang="en-US" sz="2000" b="1" dirty="0">
                <a:solidFill>
                  <a:schemeClr val="accent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份審查當日進行抽換。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452438" y="2079624"/>
            <a:ext cx="9001126" cy="434975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61938" indent="-261938">
              <a:lnSpc>
                <a:spcPts val="2800"/>
              </a:lnSpc>
              <a:spcBef>
                <a:spcPts val="0"/>
              </a:spcBef>
              <a:buClr>
                <a:schemeClr val="tx1"/>
              </a:buClr>
              <a:defRPr/>
            </a:pP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查訪當日備齊資料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&amp;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文件</a:t>
            </a:r>
            <a:endParaRPr lang="en-US" altLang="zh-TW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80975" lvl="2" indent="-180975" algn="just">
              <a:lnSpc>
                <a:spcPts val="2800"/>
              </a:lnSpc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專案計畫期中報告書：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工作內容查核說明計畫起始日至</a:t>
            </a:r>
            <a:r>
              <a:rPr lang="en-US" altLang="zh-TW" sz="2000" b="1" dirty="0">
                <a:solidFill>
                  <a:schemeClr val="accent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9</a:t>
            </a:r>
            <a:r>
              <a:rPr lang="zh-TW" altLang="en-US" sz="2000" b="1" dirty="0">
                <a:solidFill>
                  <a:schemeClr val="accent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000" b="1" dirty="0">
                <a:solidFill>
                  <a:schemeClr val="accent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30</a:t>
            </a:r>
            <a:r>
              <a:rPr lang="zh-TW" altLang="en-US" sz="2000" b="1" dirty="0">
                <a:solidFill>
                  <a:schemeClr val="accent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  <a:endParaRPr lang="en-US" altLang="zh-TW" sz="2000" b="1" dirty="0">
              <a:solidFill>
                <a:schemeClr val="accent6"/>
              </a:solidFill>
              <a:latin typeface="微軟正黑體" panose="020B0604030504040204" pitchFamily="34" charset="-120"/>
              <a:ea typeface="微軟正黑體" panose="020B0604030504040204" pitchFamily="34" charset="-120"/>
              <a:sym typeface="Wingdings" pitchFamily="2" charset="2"/>
            </a:endParaRPr>
          </a:p>
          <a:p>
            <a:pPr marL="180975" lvl="2" indent="-180975" algn="just">
              <a:lnSpc>
                <a:spcPts val="2800"/>
              </a:lnSpc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簡報：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與期中報告書內容相符</a:t>
            </a:r>
            <a:endParaRPr lang="en-US" altLang="zh-TW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80975" lvl="2" indent="-180975" algn="just">
              <a:lnSpc>
                <a:spcPts val="2800"/>
              </a:lnSpc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研發記錄簿</a:t>
            </a:r>
            <a:endParaRPr lang="en-US" altLang="zh-TW" sz="2000" b="1" dirty="0">
              <a:solidFill>
                <a:srgbClr val="0066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80975" lvl="2" indent="-180975" algn="just">
              <a:lnSpc>
                <a:spcPts val="2800"/>
              </a:lnSpc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執行成果佐證資料</a:t>
            </a:r>
            <a:r>
              <a:rPr lang="en-US" altLang="zh-TW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樣品：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專案技術文件、機械樣品及技術移轉記錄成果</a:t>
            </a:r>
            <a:endParaRPr lang="en-US" altLang="zh-TW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61938" indent="-261938">
              <a:lnSpc>
                <a:spcPts val="2800"/>
              </a:lnSpc>
              <a:spcBef>
                <a:spcPts val="0"/>
              </a:spcBef>
              <a:buClr>
                <a:schemeClr val="tx1"/>
              </a:buClr>
              <a:defRPr/>
            </a:pPr>
            <a:endParaRPr lang="en-US" altLang="zh-TW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61938" indent="-261938">
              <a:lnSpc>
                <a:spcPts val="2800"/>
              </a:lnSpc>
              <a:spcBef>
                <a:spcPts val="0"/>
              </a:spcBef>
              <a:buClr>
                <a:schemeClr val="tx1"/>
              </a:buClr>
              <a:defRPr/>
            </a:pP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注意事項</a:t>
            </a:r>
            <a:endParaRPr lang="en-US" altLang="zh-TW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80975" lvl="1" indent="-180975" algn="just">
              <a:lnSpc>
                <a:spcPts val="2800"/>
              </a:lnSpc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廠商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簡報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之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資料內容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應與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期中報告書內容</a:t>
            </a:r>
            <a:r>
              <a:rPr lang="zh-TW" altLang="en-US" sz="2000" b="1" dirty="0">
                <a:solidFill>
                  <a:schemeClr val="accent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相符</a:t>
            </a:r>
            <a:r>
              <a:rPr lang="en-US" altLang="zh-TW" sz="2000" b="1" dirty="0">
                <a:solidFill>
                  <a:schemeClr val="accent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b="1" dirty="0">
                <a:solidFill>
                  <a:schemeClr val="accent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倘涉及機密，必要時得以代碼表示</a:t>
            </a:r>
            <a:r>
              <a:rPr lang="en-US" altLang="zh-TW" sz="2000" b="1" dirty="0">
                <a:solidFill>
                  <a:schemeClr val="accent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 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，並於現場交付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審查委員、產發署長官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及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計畫辦公室人員</a:t>
            </a:r>
            <a:endParaRPr lang="en-US" altLang="zh-TW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68F1-1F4A-4DD5-A767-535B5DC69A90}" type="slidenum">
              <a:rPr lang="zh-TW" altLang="en-US" smtClean="0"/>
              <a:t>9</a:t>
            </a:fld>
            <a:endParaRPr lang="zh-TW" altLang="en-US" dirty="0"/>
          </a:p>
        </p:txBody>
      </p:sp>
      <p:sp>
        <p:nvSpPr>
          <p:cNvPr id="18" name="Rectangle 2"/>
          <p:cNvSpPr>
            <a:spLocks noChangeArrowheads="1"/>
          </p:cNvSpPr>
          <p:nvPr/>
        </p:nvSpPr>
        <p:spPr bwMode="auto">
          <a:xfrm>
            <a:off x="452437" y="386343"/>
            <a:ext cx="9001125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1pPr>
            <a:lvl2pPr marL="742950" indent="-28575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2pPr>
            <a:lvl3pPr marL="1143000" indent="-228600" eaLnBrk="0" hangingPunct="0">
              <a:spcBef>
                <a:spcPts val="375"/>
              </a:spcBef>
              <a:buClr>
                <a:srgbClr val="F6D3AA"/>
              </a:buClr>
              <a:buSzPct val="8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3pPr>
            <a:lvl4pPr marL="1600200" indent="-228600" eaLnBrk="0" hangingPunct="0">
              <a:spcBef>
                <a:spcPts val="375"/>
              </a:spcBef>
              <a:buClr>
                <a:srgbClr val="E66C7D"/>
              </a:buClr>
              <a:buSzPct val="80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4pPr>
            <a:lvl5pPr marL="2057400" indent="-228600" eaLnBrk="0" hangingPunct="0">
              <a:spcBef>
                <a:spcPts val="375"/>
              </a:spcBef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zh-TW" altLang="en-US" sz="3200" b="1" dirty="0">
                <a:solidFill>
                  <a:srgbClr val="0066CC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肆</a:t>
            </a:r>
            <a:r>
              <a:rPr lang="en-US" altLang="zh-TW" sz="32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﹑</a:t>
            </a:r>
            <a:r>
              <a:rPr lang="zh-TW" altLang="en-US" sz="3200" b="1" dirty="0">
                <a:solidFill>
                  <a:srgbClr val="0066CC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實地查訪說明</a:t>
            </a:r>
          </a:p>
        </p:txBody>
      </p:sp>
      <p:sp>
        <p:nvSpPr>
          <p:cNvPr id="19" name="矩形: 圓角 18">
            <a:extLst>
              <a:ext uri="{FF2B5EF4-FFF2-40B4-BE49-F238E27FC236}">
                <a16:creationId xmlns:a16="http://schemas.microsoft.com/office/drawing/2014/main" id="{9A1F20ED-6D71-483B-8A71-C90638E84F5E}"/>
              </a:ext>
            </a:extLst>
          </p:cNvPr>
          <p:cNvSpPr/>
          <p:nvPr/>
        </p:nvSpPr>
        <p:spPr>
          <a:xfrm>
            <a:off x="452436" y="957338"/>
            <a:ext cx="2416046" cy="601692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>
                <a:latin typeface="+mj-ea"/>
                <a:ea typeface="+mj-ea"/>
              </a:rPr>
              <a:t>實地查訪</a:t>
            </a:r>
            <a:r>
              <a:rPr lang="en-US" altLang="zh-TW" sz="2800" dirty="0">
                <a:latin typeface="+mj-ea"/>
                <a:ea typeface="+mj-ea"/>
              </a:rPr>
              <a:t>(2/2)</a:t>
            </a:r>
            <a:endParaRPr lang="zh-TW" altLang="en-US" sz="28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42337468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452438" y="1736725"/>
            <a:ext cx="9001126" cy="1236492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ts val="3000"/>
              </a:lnSpc>
              <a:spcBef>
                <a:spcPts val="0"/>
              </a:spcBef>
              <a:buClr>
                <a:schemeClr val="tx1"/>
              </a:buClr>
              <a:defRPr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依據評審委員期中技術審查結果，</a:t>
            </a: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ts val="3000"/>
              </a:lnSpc>
              <a:spcBef>
                <a:spcPts val="0"/>
              </a:spcBef>
              <a:buClr>
                <a:schemeClr val="tx1"/>
              </a:buClr>
              <a:defRPr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業者必須遵循</a:t>
            </a:r>
            <a:r>
              <a:rPr lang="zh-TW" altLang="en-US" sz="24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委員建議事項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於</a:t>
            </a:r>
            <a:r>
              <a:rPr lang="zh-TW" altLang="en-US" sz="24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期限內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做修正之工作</a:t>
            </a:r>
            <a:endParaRPr lang="en-US" altLang="zh-TW" sz="1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68F1-1F4A-4DD5-A767-535B5DC69A90}" type="slidenum">
              <a:rPr lang="zh-TW" altLang="en-US" smtClean="0"/>
              <a:t>10</a:t>
            </a:fld>
            <a:endParaRPr lang="zh-TW" altLang="en-US" dirty="0"/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452437" y="386343"/>
            <a:ext cx="9001125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1pPr>
            <a:lvl2pPr marL="742950" indent="-28575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2pPr>
            <a:lvl3pPr marL="1143000" indent="-228600" eaLnBrk="0" hangingPunct="0">
              <a:spcBef>
                <a:spcPts val="375"/>
              </a:spcBef>
              <a:buClr>
                <a:srgbClr val="F6D3AA"/>
              </a:buClr>
              <a:buSzPct val="8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3pPr>
            <a:lvl4pPr marL="1600200" indent="-228600" eaLnBrk="0" hangingPunct="0">
              <a:spcBef>
                <a:spcPts val="375"/>
              </a:spcBef>
              <a:buClr>
                <a:srgbClr val="E66C7D"/>
              </a:buClr>
              <a:buSzPct val="80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4pPr>
            <a:lvl5pPr marL="2057400" indent="-228600" eaLnBrk="0" hangingPunct="0">
              <a:spcBef>
                <a:spcPts val="375"/>
              </a:spcBef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zh-TW" altLang="en-US" sz="3200" b="1" dirty="0">
                <a:solidFill>
                  <a:srgbClr val="0066CC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肆</a:t>
            </a:r>
            <a:r>
              <a:rPr lang="en-US" altLang="zh-TW" sz="32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﹑</a:t>
            </a:r>
            <a:r>
              <a:rPr lang="zh-TW" altLang="en-US" sz="3200" b="1" dirty="0">
                <a:solidFill>
                  <a:srgbClr val="0066CC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實地查訪說明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ABFDB75A-EEF4-4AFC-B9B8-165BDA72577C}"/>
              </a:ext>
            </a:extLst>
          </p:cNvPr>
          <p:cNvSpPr/>
          <p:nvPr/>
        </p:nvSpPr>
        <p:spPr>
          <a:xfrm>
            <a:off x="398500" y="4468058"/>
            <a:ext cx="2435196" cy="451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  <a:spcBef>
                <a:spcPts val="0"/>
              </a:spcBef>
              <a:buClr>
                <a:schemeClr val="tx1"/>
              </a:buClr>
              <a:defRPr/>
            </a:pP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審查結果如下</a:t>
            </a:r>
            <a:endParaRPr lang="en-US" altLang="zh-TW" sz="2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5" name="矩形: 圓角 14">
            <a:extLst>
              <a:ext uri="{FF2B5EF4-FFF2-40B4-BE49-F238E27FC236}">
                <a16:creationId xmlns:a16="http://schemas.microsoft.com/office/drawing/2014/main" id="{C8D8AD7C-96FA-4844-B523-B5F0FBCEE2C3}"/>
              </a:ext>
            </a:extLst>
          </p:cNvPr>
          <p:cNvSpPr/>
          <p:nvPr/>
        </p:nvSpPr>
        <p:spPr>
          <a:xfrm>
            <a:off x="452436" y="966863"/>
            <a:ext cx="2416046" cy="601692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>
                <a:latin typeface="+mj-ea"/>
                <a:ea typeface="+mj-ea"/>
              </a:rPr>
              <a:t>實地查訪後</a:t>
            </a:r>
          </a:p>
        </p:txBody>
      </p:sp>
      <p:graphicFrame>
        <p:nvGraphicFramePr>
          <p:cNvPr id="8" name="資料庫圖表 7">
            <a:extLst>
              <a:ext uri="{FF2B5EF4-FFF2-40B4-BE49-F238E27FC236}">
                <a16:creationId xmlns:a16="http://schemas.microsoft.com/office/drawing/2014/main" id="{67FD7240-2B91-4D29-9958-946EF95A493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7165938"/>
              </p:ext>
            </p:extLst>
          </p:nvPr>
        </p:nvGraphicFramePr>
        <p:xfrm>
          <a:off x="2591526" y="2492428"/>
          <a:ext cx="6604000" cy="4402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矩形 10">
            <a:extLst>
              <a:ext uri="{FF2B5EF4-FFF2-40B4-BE49-F238E27FC236}">
                <a16:creationId xmlns:a16="http://schemas.microsoft.com/office/drawing/2014/main" id="{59108A6F-1DF8-41DA-91A6-AE8884319168}"/>
              </a:ext>
            </a:extLst>
          </p:cNvPr>
          <p:cNvSpPr/>
          <p:nvPr/>
        </p:nvSpPr>
        <p:spPr>
          <a:xfrm>
            <a:off x="2786960" y="3124350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800" b="1" dirty="0">
                <a:solidFill>
                  <a:srgbClr val="9BBB59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通過</a:t>
            </a:r>
            <a:endParaRPr lang="zh-TW" altLang="en-US" sz="2800" dirty="0">
              <a:solidFill>
                <a:srgbClr val="9BBB59"/>
              </a:solidFill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F4D37B5A-49C9-4285-AA5F-BDA7630E6539}"/>
              </a:ext>
            </a:extLst>
          </p:cNvPr>
          <p:cNvSpPr/>
          <p:nvPr/>
        </p:nvSpPr>
        <p:spPr>
          <a:xfrm>
            <a:off x="3061533" y="4222848"/>
            <a:ext cx="902811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800" b="1" dirty="0">
                <a:solidFill>
                  <a:srgbClr val="BD9B53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書面</a:t>
            </a:r>
            <a:endParaRPr lang="en-US" altLang="zh-TW" sz="2800" b="1" dirty="0">
              <a:solidFill>
                <a:srgbClr val="BD9B53"/>
              </a:solidFill>
              <a:latin typeface="Arial" panose="020B0604020202020204" pitchFamily="34" charset="0"/>
              <a:ea typeface="微軟正黑體" panose="020B0604030504040204" pitchFamily="34" charset="-120"/>
            </a:endParaRPr>
          </a:p>
          <a:p>
            <a:r>
              <a:rPr lang="zh-TW" altLang="en-US" sz="2800" b="1" dirty="0">
                <a:solidFill>
                  <a:srgbClr val="BD9B53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補正</a:t>
            </a:r>
            <a:endParaRPr lang="zh-TW" altLang="en-US" sz="2800" dirty="0">
              <a:solidFill>
                <a:srgbClr val="BD9B53"/>
              </a:solidFill>
            </a:endParaRP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5DF5E83D-3F1D-45FF-9E64-41D22A5EEC22}"/>
              </a:ext>
            </a:extLst>
          </p:cNvPr>
          <p:cNvSpPr/>
          <p:nvPr/>
        </p:nvSpPr>
        <p:spPr>
          <a:xfrm>
            <a:off x="2786961" y="5566576"/>
            <a:ext cx="902811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800" b="1" dirty="0">
                <a:solidFill>
                  <a:srgbClr val="C0504D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現況</a:t>
            </a:r>
            <a:endParaRPr lang="en-US" altLang="zh-TW" sz="2800" b="1" dirty="0">
              <a:solidFill>
                <a:srgbClr val="C0504D"/>
              </a:solidFill>
              <a:latin typeface="Arial" panose="020B0604020202020204" pitchFamily="34" charset="0"/>
              <a:ea typeface="微軟正黑體" panose="020B0604030504040204" pitchFamily="34" charset="-120"/>
            </a:endParaRPr>
          </a:p>
          <a:p>
            <a:r>
              <a:rPr lang="zh-TW" altLang="en-US" sz="2800" b="1" dirty="0">
                <a:solidFill>
                  <a:srgbClr val="C0504D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不佳</a:t>
            </a:r>
            <a:endParaRPr lang="zh-TW" altLang="en-US" sz="2800" dirty="0">
              <a:solidFill>
                <a:srgbClr val="C050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88023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68F1-1F4A-4DD5-A767-535B5DC69A90}" type="slidenum">
              <a:rPr lang="zh-TW" altLang="en-US" smtClean="0"/>
              <a:t>11</a:t>
            </a:fld>
            <a:endParaRPr lang="zh-TW" altLang="en-US" dirty="0"/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452437" y="386343"/>
            <a:ext cx="9001125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1pPr>
            <a:lvl2pPr marL="742950" indent="-28575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2pPr>
            <a:lvl3pPr marL="1143000" indent="-228600" eaLnBrk="0" hangingPunct="0">
              <a:spcBef>
                <a:spcPts val="375"/>
              </a:spcBef>
              <a:buClr>
                <a:srgbClr val="F6D3AA"/>
              </a:buClr>
              <a:buSzPct val="8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3pPr>
            <a:lvl4pPr marL="1600200" indent="-228600" eaLnBrk="0" hangingPunct="0">
              <a:spcBef>
                <a:spcPts val="375"/>
              </a:spcBef>
              <a:buClr>
                <a:srgbClr val="E66C7D"/>
              </a:buClr>
              <a:buSzPct val="80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4pPr>
            <a:lvl5pPr marL="2057400" indent="-228600" eaLnBrk="0" hangingPunct="0">
              <a:spcBef>
                <a:spcPts val="375"/>
              </a:spcBef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zh-TW" altLang="en-US" sz="3200" b="1" dirty="0">
                <a:solidFill>
                  <a:srgbClr val="0066CC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肆</a:t>
            </a:r>
            <a:r>
              <a:rPr lang="en-US" altLang="zh-TW" sz="32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﹑</a:t>
            </a:r>
            <a:r>
              <a:rPr lang="zh-TW" altLang="en-US" sz="3200" b="1" dirty="0">
                <a:solidFill>
                  <a:srgbClr val="0066CC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實地查訪說明</a:t>
            </a:r>
          </a:p>
        </p:txBody>
      </p:sp>
      <p:sp>
        <p:nvSpPr>
          <p:cNvPr id="15" name="矩形: 圓角 14">
            <a:extLst>
              <a:ext uri="{FF2B5EF4-FFF2-40B4-BE49-F238E27FC236}">
                <a16:creationId xmlns:a16="http://schemas.microsoft.com/office/drawing/2014/main" id="{C8D8AD7C-96FA-4844-B523-B5F0FBCEE2C3}"/>
              </a:ext>
            </a:extLst>
          </p:cNvPr>
          <p:cNvSpPr/>
          <p:nvPr/>
        </p:nvSpPr>
        <p:spPr>
          <a:xfrm>
            <a:off x="452435" y="966863"/>
            <a:ext cx="2871789" cy="601692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>
                <a:latin typeface="+mj-ea"/>
                <a:ea typeface="+mj-ea"/>
              </a:rPr>
              <a:t>查訪後繳交資料</a:t>
            </a:r>
          </a:p>
        </p:txBody>
      </p:sp>
      <p:sp>
        <p:nvSpPr>
          <p:cNvPr id="12" name="矩形: 圓角 11">
            <a:extLst>
              <a:ext uri="{FF2B5EF4-FFF2-40B4-BE49-F238E27FC236}">
                <a16:creationId xmlns:a16="http://schemas.microsoft.com/office/drawing/2014/main" id="{0429D328-6C23-43CE-9B09-46EF56F9E2DD}"/>
              </a:ext>
            </a:extLst>
          </p:cNvPr>
          <p:cNvSpPr/>
          <p:nvPr/>
        </p:nvSpPr>
        <p:spPr>
          <a:xfrm>
            <a:off x="629024" y="2619195"/>
            <a:ext cx="4239067" cy="143029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2" indent="-342900">
              <a:buClrTx/>
              <a:buFont typeface="+mj-lt"/>
              <a:buAutoNum type="arabicPeriod"/>
            </a:pPr>
            <a:r>
              <a:rPr lang="zh-TW" altLang="en-US" sz="1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期中報告</a:t>
            </a:r>
            <a:r>
              <a:rPr lang="en-US" altLang="zh-TW" sz="1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裝訂最終版</a:t>
            </a:r>
            <a:r>
              <a:rPr lang="en-US" altLang="zh-TW" sz="1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342900" lvl="2" indent="-342900">
              <a:buClrTx/>
              <a:buFont typeface="+mj-lt"/>
              <a:buAutoNum type="arabicPeriod"/>
            </a:pPr>
            <a:r>
              <a:rPr lang="zh-TW" altLang="en-US" sz="1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期中簡報檔</a:t>
            </a:r>
            <a:r>
              <a:rPr lang="en-US" altLang="zh-TW" sz="1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最終版</a:t>
            </a:r>
            <a:r>
              <a:rPr lang="en-US" altLang="zh-TW" sz="1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</p:txBody>
      </p:sp>
      <p:sp>
        <p:nvSpPr>
          <p:cNvPr id="16" name="矩形: 圓角 15">
            <a:extLst>
              <a:ext uri="{FF2B5EF4-FFF2-40B4-BE49-F238E27FC236}">
                <a16:creationId xmlns:a16="http://schemas.microsoft.com/office/drawing/2014/main" id="{9A416CBD-3CAC-4C3D-8832-5FE826EBEBF6}"/>
              </a:ext>
            </a:extLst>
          </p:cNvPr>
          <p:cNvSpPr/>
          <p:nvPr/>
        </p:nvSpPr>
        <p:spPr>
          <a:xfrm>
            <a:off x="5275627" y="2607925"/>
            <a:ext cx="4177935" cy="144156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2" indent="-342900">
              <a:spcBef>
                <a:spcPts val="0"/>
              </a:spcBef>
              <a:spcAft>
                <a:spcPts val="600"/>
              </a:spcAft>
              <a:buClrTx/>
              <a:buFont typeface="+mj-lt"/>
              <a:buAutoNum type="arabicPeriod"/>
            </a:pPr>
            <a:r>
              <a:rPr lang="zh-TW" altLang="en-US" sz="1800" spc="-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期中報告裝訂</a:t>
            </a:r>
            <a:r>
              <a:rPr lang="zh-TW" altLang="en-US" sz="1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最終版</a:t>
            </a:r>
            <a:r>
              <a:rPr lang="en-US" altLang="zh-TW" sz="1800" spc="-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1800" spc="-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本</a:t>
            </a:r>
            <a:r>
              <a:rPr lang="en-US" altLang="zh-TW" sz="1800" spc="-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800" spc="-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不須膠裝</a:t>
            </a:r>
            <a:r>
              <a:rPr lang="en-US" altLang="zh-TW" sz="1800" spc="-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</p:txBody>
      </p:sp>
      <p:sp>
        <p:nvSpPr>
          <p:cNvPr id="20" name="矩形: 圓角 19">
            <a:extLst>
              <a:ext uri="{FF2B5EF4-FFF2-40B4-BE49-F238E27FC236}">
                <a16:creationId xmlns:a16="http://schemas.microsoft.com/office/drawing/2014/main" id="{375CE1D3-4448-4832-B830-1AAE5CA8EF96}"/>
              </a:ext>
            </a:extLst>
          </p:cNvPr>
          <p:cNvSpPr/>
          <p:nvPr/>
        </p:nvSpPr>
        <p:spPr>
          <a:xfrm>
            <a:off x="1755167" y="2077185"/>
            <a:ext cx="2067896" cy="44267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lvl="2" algn="ctr">
              <a:buClrTx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電子檔資料繳交</a:t>
            </a:r>
            <a:endParaRPr lang="en-US" altLang="zh-TW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1" name="矩形: 圓角 20">
            <a:extLst>
              <a:ext uri="{FF2B5EF4-FFF2-40B4-BE49-F238E27FC236}">
                <a16:creationId xmlns:a16="http://schemas.microsoft.com/office/drawing/2014/main" id="{8A46CFB1-E52A-4D6C-888C-D8A48220892B}"/>
              </a:ext>
            </a:extLst>
          </p:cNvPr>
          <p:cNvSpPr/>
          <p:nvPr/>
        </p:nvSpPr>
        <p:spPr>
          <a:xfrm>
            <a:off x="6413051" y="2077185"/>
            <a:ext cx="1923555" cy="44267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marL="0" lvl="2" algn="ctr"/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書面資料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郵寄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</p:txBody>
      </p:sp>
      <p:sp>
        <p:nvSpPr>
          <p:cNvPr id="22" name="矩形: 圓角 21">
            <a:extLst>
              <a:ext uri="{FF2B5EF4-FFF2-40B4-BE49-F238E27FC236}">
                <a16:creationId xmlns:a16="http://schemas.microsoft.com/office/drawing/2014/main" id="{3DCB7CA9-36A4-4CDC-94E3-DB34BED103A2}"/>
              </a:ext>
            </a:extLst>
          </p:cNvPr>
          <p:cNvSpPr/>
          <p:nvPr/>
        </p:nvSpPr>
        <p:spPr>
          <a:xfrm>
            <a:off x="1974585" y="4943838"/>
            <a:ext cx="5956828" cy="71508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noFill/>
          </a:ln>
        </p:spPr>
        <p:txBody>
          <a:bodyPr wrap="square">
            <a:spAutoFit/>
          </a:bodyPr>
          <a:lstStyle/>
          <a:p>
            <a:r>
              <a:rPr lang="zh-TW" altLang="en-US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郵寄信箱：</a:t>
            </a:r>
            <a:r>
              <a:rPr lang="en-US" altLang="zh-TW" sz="1800" b="1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2"/>
              </a:rPr>
              <a:t>03458@cpc.org.tw</a:t>
            </a:r>
            <a:r>
              <a:rPr lang="zh-TW" altLang="en-US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sz="1800" b="1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2"/>
              </a:rPr>
              <a:t> 03195@cpc.org.tw</a:t>
            </a:r>
            <a:endParaRPr lang="en-US" altLang="zh-TW" sz="1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郵寄地址：</a:t>
            </a:r>
            <a:r>
              <a:rPr lang="en-US" altLang="zh-TW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106090</a:t>
            </a:r>
            <a:r>
              <a:rPr lang="zh-TW" altLang="en-US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臺北市大安區信義路三段</a:t>
            </a:r>
            <a:r>
              <a:rPr lang="en-US" altLang="zh-TW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41-2</a:t>
            </a:r>
            <a:r>
              <a:rPr lang="zh-TW" altLang="en-US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號</a:t>
            </a:r>
            <a:r>
              <a:rPr lang="en-US" altLang="zh-TW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zh-TW" altLang="en-US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樓</a:t>
            </a:r>
          </a:p>
        </p:txBody>
      </p:sp>
    </p:spTree>
    <p:extLst>
      <p:ext uri="{BB962C8B-B14F-4D97-AF65-F5344CB8AC3E}">
        <p14:creationId xmlns:p14="http://schemas.microsoft.com/office/powerpoint/2010/main" val="2569900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矩形: 圓角 21">
            <a:extLst>
              <a:ext uri="{FF2B5EF4-FFF2-40B4-BE49-F238E27FC236}">
                <a16:creationId xmlns:a16="http://schemas.microsoft.com/office/drawing/2014/main" id="{C32BF75E-5FA2-43AD-A243-B32C27A50891}"/>
              </a:ext>
            </a:extLst>
          </p:cNvPr>
          <p:cNvSpPr/>
          <p:nvPr/>
        </p:nvSpPr>
        <p:spPr>
          <a:xfrm>
            <a:off x="452439" y="1003318"/>
            <a:ext cx="2203676" cy="601693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>
                <a:latin typeface="+mj-ea"/>
                <a:ea typeface="+mj-ea"/>
              </a:rPr>
              <a:t>紀錄目的</a:t>
            </a:r>
          </a:p>
        </p:txBody>
      </p:sp>
      <p:sp>
        <p:nvSpPr>
          <p:cNvPr id="16" name="橢圓 15"/>
          <p:cNvSpPr/>
          <p:nvPr/>
        </p:nvSpPr>
        <p:spPr>
          <a:xfrm>
            <a:off x="4753501" y="902276"/>
            <a:ext cx="2411682" cy="2411682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1747" name="Rectangle 7"/>
          <p:cNvSpPr>
            <a:spLocks noChangeArrowheads="1"/>
          </p:cNvSpPr>
          <p:nvPr/>
        </p:nvSpPr>
        <p:spPr bwMode="auto">
          <a:xfrm>
            <a:off x="452437" y="1819580"/>
            <a:ext cx="9001126" cy="1378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1pPr>
            <a:lvl2pPr marL="742950" indent="-28575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2pPr>
            <a:lvl3pPr marL="1143000" indent="-228600" eaLnBrk="0" hangingPunct="0">
              <a:spcBef>
                <a:spcPts val="375"/>
              </a:spcBef>
              <a:buClr>
                <a:srgbClr val="F6D3AA"/>
              </a:buClr>
              <a:buSzPct val="8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3pPr>
            <a:lvl4pPr marL="1600200" indent="-228600" eaLnBrk="0" hangingPunct="0">
              <a:spcBef>
                <a:spcPts val="375"/>
              </a:spcBef>
              <a:buClr>
                <a:srgbClr val="E66C7D"/>
              </a:buClr>
              <a:buSzPct val="80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4pPr>
            <a:lvl5pPr marL="2057400" indent="-228600" eaLnBrk="0" hangingPunct="0">
              <a:spcBef>
                <a:spcPts val="375"/>
              </a:spcBef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9pPr>
          </a:lstStyle>
          <a:p>
            <a:pPr eaLnBrk="1" hangingPunct="1">
              <a:lnSpc>
                <a:spcPts val="2500"/>
              </a:lnSpc>
              <a:spcBef>
                <a:spcPts val="0"/>
              </a:spcBef>
              <a:buClrTx/>
              <a:buSzTx/>
              <a:buFontTx/>
              <a:buNone/>
            </a:pP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凡計畫執行期間，參與本計畫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開發工作之</a:t>
            </a:r>
            <a:r>
              <a:rPr lang="zh-TW" altLang="en-US" sz="2000" b="1" u="sng" dirty="0">
                <a:solidFill>
                  <a:schemeClr val="accent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關鍵人員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，應依智慧財產權保護之規定登錄研發紀錄簿（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每人一本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），其目的在輔助研發人員捕捉瞬間靈感，累積經驗技術，承傳前人薪火。未來若發生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著作權</a:t>
            </a:r>
            <a:r>
              <a:rPr lang="zh-TW" altLang="en-US" sz="2000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商標權</a:t>
            </a:r>
            <a:r>
              <a:rPr lang="zh-TW" altLang="en-US" sz="2000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專利權等智慧財產權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之爭訟時，研發記錄簿也可以做為有力的佐證。</a:t>
            </a:r>
          </a:p>
        </p:txBody>
      </p:sp>
      <p:sp>
        <p:nvSpPr>
          <p:cNvPr id="31750" name="Rectangle 3"/>
          <p:cNvSpPr>
            <a:spLocks noChangeArrowheads="1"/>
          </p:cNvSpPr>
          <p:nvPr/>
        </p:nvSpPr>
        <p:spPr bwMode="auto">
          <a:xfrm>
            <a:off x="452438" y="368301"/>
            <a:ext cx="9001125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ctr">
              <a:spcBef>
                <a:spcPct val="50000"/>
              </a:spcBef>
            </a:pPr>
            <a:r>
              <a:rPr lang="zh-TW" altLang="en-US" b="1" dirty="0">
                <a:solidFill>
                  <a:srgbClr val="0066CC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伍</a:t>
            </a:r>
            <a:r>
              <a:rPr lang="en-US" altLang="zh-TW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﹑</a:t>
            </a:r>
            <a:r>
              <a:rPr lang="zh-TW" altLang="en-US" b="1" dirty="0">
                <a:solidFill>
                  <a:srgbClr val="0066CC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研發記錄簿說明</a:t>
            </a:r>
            <a:endParaRPr lang="en-US" altLang="zh-TW" b="1" dirty="0">
              <a:solidFill>
                <a:srgbClr val="0066CC"/>
              </a:solidFill>
              <a:latin typeface="Arial" panose="020B0604020202020204" pitchFamily="34" charset="0"/>
              <a:ea typeface="微軟正黑體" panose="020B0604030504040204" pitchFamily="34" charset="-120"/>
            </a:endParaRPr>
          </a:p>
        </p:txBody>
      </p:sp>
      <p:sp>
        <p:nvSpPr>
          <p:cNvPr id="19" name="Rectangle 7"/>
          <p:cNvSpPr>
            <a:spLocks noChangeArrowheads="1"/>
          </p:cNvSpPr>
          <p:nvPr/>
        </p:nvSpPr>
        <p:spPr bwMode="auto">
          <a:xfrm>
            <a:off x="452438" y="4149107"/>
            <a:ext cx="9001126" cy="2399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1pPr>
            <a:lvl2pPr marL="742950" indent="-28575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2pPr>
            <a:lvl3pPr marL="1143000" indent="-228600" eaLnBrk="0" hangingPunct="0">
              <a:spcBef>
                <a:spcPts val="375"/>
              </a:spcBef>
              <a:buClr>
                <a:srgbClr val="F6D3AA"/>
              </a:buClr>
              <a:buSzPct val="8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3pPr>
            <a:lvl4pPr marL="1600200" indent="-228600" eaLnBrk="0" hangingPunct="0">
              <a:spcBef>
                <a:spcPts val="375"/>
              </a:spcBef>
              <a:buClr>
                <a:srgbClr val="E66C7D"/>
              </a:buClr>
              <a:buSzPct val="80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4pPr>
            <a:lvl5pPr marL="2057400" indent="-228600" eaLnBrk="0" hangingPunct="0">
              <a:spcBef>
                <a:spcPts val="375"/>
              </a:spcBef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9pPr>
          </a:lstStyle>
          <a:p>
            <a:pPr marL="457200" indent="-457200" eaLnBrk="1" hangingPunct="1">
              <a:lnSpc>
                <a:spcPts val="2500"/>
              </a:lnSpc>
              <a:spcBef>
                <a:spcPts val="0"/>
              </a:spcBef>
              <a:spcAft>
                <a:spcPts val="600"/>
              </a:spcAft>
              <a:buClr>
                <a:prstClr val="black"/>
              </a:buClr>
              <a:buSzTx/>
              <a:buFont typeface="+mj-ea"/>
              <a:buAutoNum type="ea1ChtPeriod"/>
            </a:pP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研發記錄簿領用時，應立即在研發記錄簿首頁（或封面上）填入姓名、領用時間及部門名稱。</a:t>
            </a:r>
          </a:p>
          <a:p>
            <a:pPr marL="457200" indent="-457200" eaLnBrk="1" hangingPunct="1">
              <a:lnSpc>
                <a:spcPts val="2500"/>
              </a:lnSpc>
              <a:spcBef>
                <a:spcPts val="0"/>
              </a:spcBef>
              <a:spcAft>
                <a:spcPts val="600"/>
              </a:spcAft>
              <a:buClr>
                <a:prstClr val="black"/>
              </a:buClr>
              <a:buSzTx/>
              <a:buFont typeface="+mj-ea"/>
              <a:buAutoNum type="ea1ChtPeriod"/>
            </a:pP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研發記錄簿之格式並無定規，但至少應包括「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公司名稱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」、「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部門名稱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」及／或「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領用時間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」、「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歸檔時間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」、「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記錄簿編號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」、「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頁碼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」、「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記載人簽名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」、「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見證人簽名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」各欄，工作有關任何事項，諸如實驗記錄、維修記錄、會議摘要、 必要之圖表、相片或數據、長官指示、工作計畫、參觀訪問記錄，以及個人心得、發現、創意等，均可記載。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68F1-1F4A-4DD5-A767-535B5DC69A90}" type="slidenum">
              <a:rPr lang="zh-TW" altLang="en-US" smtClean="0"/>
              <a:t>12</a:t>
            </a:fld>
            <a:endParaRPr lang="zh-TW" altLang="en-US" dirty="0"/>
          </a:p>
        </p:txBody>
      </p:sp>
      <p:sp>
        <p:nvSpPr>
          <p:cNvPr id="23" name="矩形: 圓角 22">
            <a:extLst>
              <a:ext uri="{FF2B5EF4-FFF2-40B4-BE49-F238E27FC236}">
                <a16:creationId xmlns:a16="http://schemas.microsoft.com/office/drawing/2014/main" id="{326744EE-433B-4547-8EE4-0BDBFD92E338}"/>
              </a:ext>
            </a:extLst>
          </p:cNvPr>
          <p:cNvSpPr/>
          <p:nvPr/>
        </p:nvSpPr>
        <p:spPr>
          <a:xfrm>
            <a:off x="452439" y="3412745"/>
            <a:ext cx="2203676" cy="601693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>
                <a:latin typeface="+mj-ea"/>
                <a:ea typeface="+mj-ea"/>
              </a:rPr>
              <a:t>紀錄事項</a:t>
            </a:r>
          </a:p>
        </p:txBody>
      </p:sp>
    </p:spTree>
    <p:extLst>
      <p:ext uri="{BB962C8B-B14F-4D97-AF65-F5344CB8AC3E}">
        <p14:creationId xmlns:p14="http://schemas.microsoft.com/office/powerpoint/2010/main" val="1147745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: 圓角 10">
            <a:extLst>
              <a:ext uri="{FF2B5EF4-FFF2-40B4-BE49-F238E27FC236}">
                <a16:creationId xmlns:a16="http://schemas.microsoft.com/office/drawing/2014/main" id="{7801A2D8-EBCC-4B2B-AF50-BD0C60B79D64}"/>
              </a:ext>
            </a:extLst>
          </p:cNvPr>
          <p:cNvSpPr/>
          <p:nvPr/>
        </p:nvSpPr>
        <p:spPr>
          <a:xfrm>
            <a:off x="452439" y="1003318"/>
            <a:ext cx="2203676" cy="601693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>
                <a:latin typeface="+mj-ea"/>
                <a:ea typeface="+mj-ea"/>
              </a:rPr>
              <a:t>紀錄方式</a:t>
            </a:r>
            <a:endParaRPr lang="en-US" altLang="zh-TW" sz="2800" dirty="0">
              <a:latin typeface="+mj-ea"/>
              <a:ea typeface="+mj-ea"/>
            </a:endParaRPr>
          </a:p>
        </p:txBody>
      </p:sp>
      <p:sp>
        <p:nvSpPr>
          <p:cNvPr id="19" name="Rectangle 7"/>
          <p:cNvSpPr>
            <a:spLocks noChangeArrowheads="1"/>
          </p:cNvSpPr>
          <p:nvPr/>
        </p:nvSpPr>
        <p:spPr bwMode="auto">
          <a:xfrm>
            <a:off x="452438" y="1775849"/>
            <a:ext cx="9001126" cy="4387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1pPr>
            <a:lvl2pPr marL="742950" indent="-28575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2pPr>
            <a:lvl3pPr marL="1143000" indent="-228600" eaLnBrk="0" hangingPunct="0">
              <a:spcBef>
                <a:spcPts val="375"/>
              </a:spcBef>
              <a:buClr>
                <a:srgbClr val="F6D3AA"/>
              </a:buClr>
              <a:buSzPct val="8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3pPr>
            <a:lvl4pPr marL="1600200" indent="-228600" eaLnBrk="0" hangingPunct="0">
              <a:spcBef>
                <a:spcPts val="375"/>
              </a:spcBef>
              <a:buClr>
                <a:srgbClr val="E66C7D"/>
              </a:buClr>
              <a:buSzPct val="80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4pPr>
            <a:lvl5pPr marL="2057400" indent="-228600" eaLnBrk="0" hangingPunct="0">
              <a:spcBef>
                <a:spcPts val="375"/>
              </a:spcBef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9pPr>
          </a:lstStyle>
          <a:p>
            <a:pPr marL="457200" indent="-457200" eaLnBrk="1" hangingPunct="1">
              <a:lnSpc>
                <a:spcPts val="2500"/>
              </a:lnSpc>
              <a:spcBef>
                <a:spcPts val="0"/>
              </a:spcBef>
              <a:buClr>
                <a:prstClr val="black"/>
              </a:buClr>
              <a:buSzTx/>
              <a:buFont typeface="+mj-ea"/>
              <a:buAutoNum type="ea1ChtPeriod"/>
            </a:pP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應使用可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保留筆跡之書寫工具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，如原子筆、鋼筆等。</a:t>
            </a:r>
          </a:p>
          <a:p>
            <a:pPr marL="457200" indent="-457200" eaLnBrk="1" hangingPunct="1">
              <a:lnSpc>
                <a:spcPts val="2500"/>
              </a:lnSpc>
              <a:spcBef>
                <a:spcPts val="0"/>
              </a:spcBef>
              <a:buClr>
                <a:prstClr val="black"/>
              </a:buClr>
              <a:buSzTx/>
              <a:buFont typeface="+mj-ea"/>
              <a:buAutoNum type="ea1ChtPeriod"/>
            </a:pP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每頁至少應填寫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主題、記錄人姓名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及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時間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</a:p>
          <a:p>
            <a:pPr marL="457200" indent="-457200" eaLnBrk="1" hangingPunct="1">
              <a:lnSpc>
                <a:spcPts val="2500"/>
              </a:lnSpc>
              <a:spcBef>
                <a:spcPts val="0"/>
              </a:spcBef>
              <a:buClr>
                <a:prstClr val="black"/>
              </a:buClr>
              <a:buSzTx/>
              <a:buFont typeface="+mj-ea"/>
              <a:buAutoNum type="ea1ChtPeriod"/>
            </a:pP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記載內容無一定格式，亦不必刻意講求工整，原則上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看得清楚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即可。</a:t>
            </a:r>
          </a:p>
          <a:p>
            <a:pPr marL="457200" indent="-457200" eaLnBrk="1" hangingPunct="1">
              <a:lnSpc>
                <a:spcPts val="2500"/>
              </a:lnSpc>
              <a:spcBef>
                <a:spcPts val="0"/>
              </a:spcBef>
              <a:buClr>
                <a:prstClr val="black"/>
              </a:buClr>
              <a:buSzTx/>
              <a:buFont typeface="+mj-ea"/>
              <a:buAutoNum type="ea1ChtPeriod"/>
            </a:pP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研發記錄簿應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先膠裝後使用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逐頁編碼並在印製時印好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（不得使用活頁式），並需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連續使用</a:t>
            </a:r>
            <a:r>
              <a:rPr lang="zh-TW" altLang="en-US" sz="2000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中間不要留有空白頁及不得黏貼、</a:t>
            </a:r>
            <a:r>
              <a:rPr lang="en-US" altLang="zh-TW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撕去或毀損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等，以防未來因缺頁、撕頁，發生不必要之糾紛。</a:t>
            </a:r>
            <a:endParaRPr lang="en-US" altLang="zh-TW" sz="20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 eaLnBrk="1" hangingPunct="1">
              <a:lnSpc>
                <a:spcPts val="2500"/>
              </a:lnSpc>
              <a:spcBef>
                <a:spcPts val="0"/>
              </a:spcBef>
              <a:buClr>
                <a:prstClr val="black"/>
              </a:buClr>
              <a:buSzTx/>
              <a:buFont typeface="+mj-ea"/>
              <a:buAutoNum type="ea1ChtPeriod"/>
            </a:pP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不可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用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黏貼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方式記錄，所有記錄均應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直接記於內頁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上。</a:t>
            </a:r>
          </a:p>
          <a:p>
            <a:pPr marL="457200" indent="-457200" eaLnBrk="1" hangingPunct="1">
              <a:lnSpc>
                <a:spcPts val="2500"/>
              </a:lnSpc>
              <a:spcBef>
                <a:spcPts val="0"/>
              </a:spcBef>
              <a:buClr>
                <a:prstClr val="black"/>
              </a:buClr>
              <a:buSzTx/>
              <a:buFont typeface="+mj-ea"/>
              <a:buAutoNum type="ea1ChtPeriod"/>
            </a:pP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記錄錯誤時請用筆刪去並簽名，切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不可撕頁</a:t>
            </a:r>
            <a:r>
              <a:rPr lang="zh-TW" altLang="en-US" sz="2000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割掉</a:t>
            </a:r>
            <a:r>
              <a:rPr lang="zh-TW" altLang="en-US" sz="2000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挖掉</a:t>
            </a:r>
            <a:r>
              <a:rPr lang="zh-TW" altLang="en-US" sz="2000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sz="2000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貼掉</a:t>
            </a:r>
            <a:r>
              <a:rPr lang="zh-TW" altLang="en-US" sz="2000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或用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修正液塗掉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</a:p>
          <a:p>
            <a:pPr marL="457200" indent="-457200" eaLnBrk="1" hangingPunct="1">
              <a:lnSpc>
                <a:spcPts val="2500"/>
              </a:lnSpc>
              <a:spcBef>
                <a:spcPts val="0"/>
              </a:spcBef>
              <a:buClr>
                <a:prstClr val="black"/>
              </a:buClr>
              <a:buSzTx/>
              <a:buFont typeface="+mj-ea"/>
              <a:buAutoNum type="ea1ChtPeriod"/>
            </a:pP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研發紀錄簿應於每個小實驗結束後即時填寫下列資料。</a:t>
            </a:r>
          </a:p>
          <a:p>
            <a:pPr marL="404813" indent="-404813" eaLnBrk="1" hangingPunct="1">
              <a:lnSpc>
                <a:spcPts val="2500"/>
              </a:lnSpc>
              <a:spcBef>
                <a:spcPts val="0"/>
              </a:spcBef>
              <a:buClr>
                <a:prstClr val="black"/>
              </a:buClr>
              <a:buSzTx/>
              <a:buFontTx/>
              <a:buNone/>
            </a:pPr>
            <a:endParaRPr lang="zh-TW" altLang="en-US" sz="20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22" name="群組 21"/>
          <p:cNvGrpSpPr/>
          <p:nvPr/>
        </p:nvGrpSpPr>
        <p:grpSpPr>
          <a:xfrm>
            <a:off x="1107023" y="5050436"/>
            <a:ext cx="5305254" cy="1378938"/>
            <a:chOff x="3538654" y="1285309"/>
            <a:chExt cx="5558977" cy="1378938"/>
          </a:xfrm>
        </p:grpSpPr>
        <p:sp>
          <p:nvSpPr>
            <p:cNvPr id="23" name="矩形 22"/>
            <p:cNvSpPr/>
            <p:nvPr/>
          </p:nvSpPr>
          <p:spPr>
            <a:xfrm>
              <a:off x="3538654" y="1285309"/>
              <a:ext cx="5558977" cy="1378938"/>
            </a:xfrm>
            <a:prstGeom prst="rect">
              <a:avLst/>
            </a:prstGeom>
            <a:noFill/>
            <a:ln>
              <a:solidFill>
                <a:schemeClr val="accent6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800"/>
            </a:p>
          </p:txBody>
        </p:sp>
        <p:sp>
          <p:nvSpPr>
            <p:cNvPr id="24" name="矩形 23"/>
            <p:cNvSpPr/>
            <p:nvPr/>
          </p:nvSpPr>
          <p:spPr>
            <a:xfrm>
              <a:off x="3643640" y="1313059"/>
              <a:ext cx="5437539" cy="13234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lvl="1" defTabSz="800100">
                <a:spcBef>
                  <a:spcPts val="0"/>
                </a:spcBef>
                <a:defRPr/>
              </a:pPr>
              <a:r>
                <a:rPr lang="en-US" altLang="zh-TW" sz="2000" b="1" dirty="0">
                  <a:solidFill>
                    <a:schemeClr val="accent6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Wingdings" panose="05000000000000000000" pitchFamily="2" charset="2"/>
                </a:rPr>
                <a:t>1. </a:t>
              </a:r>
              <a:r>
                <a:rPr lang="zh-TW" altLang="en-US" sz="2000" b="1" dirty="0">
                  <a:solidFill>
                    <a:schemeClr val="accent6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Wingdings" panose="05000000000000000000" pitchFamily="2" charset="2"/>
                </a:rPr>
                <a:t>本實驗之目的                  </a:t>
              </a:r>
              <a:r>
                <a:rPr lang="en-US" altLang="zh-TW" sz="2000" b="1" dirty="0">
                  <a:solidFill>
                    <a:schemeClr val="accent6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Wingdings" panose="05000000000000000000" pitchFamily="2" charset="2"/>
                </a:rPr>
                <a:t>2. </a:t>
              </a:r>
              <a:r>
                <a:rPr lang="zh-TW" altLang="en-US" sz="2000" b="1" dirty="0">
                  <a:solidFill>
                    <a:schemeClr val="accent6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Wingdings" panose="05000000000000000000" pitchFamily="2" charset="2"/>
                </a:rPr>
                <a:t>實驗地點</a:t>
              </a:r>
            </a:p>
            <a:p>
              <a:pPr marL="0" lvl="1" defTabSz="800100">
                <a:spcBef>
                  <a:spcPts val="0"/>
                </a:spcBef>
                <a:defRPr/>
              </a:pPr>
              <a:r>
                <a:rPr lang="en-US" altLang="zh-TW" sz="2000" b="1" dirty="0">
                  <a:solidFill>
                    <a:schemeClr val="accent6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Wingdings" panose="05000000000000000000" pitchFamily="2" charset="2"/>
                </a:rPr>
                <a:t>3. </a:t>
              </a:r>
              <a:r>
                <a:rPr lang="zh-TW" altLang="en-US" sz="2000" b="1" dirty="0">
                  <a:solidFill>
                    <a:schemeClr val="accent6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Wingdings" panose="05000000000000000000" pitchFamily="2" charset="2"/>
                </a:rPr>
                <a:t>開始時間及結束時間      </a:t>
              </a:r>
              <a:r>
                <a:rPr lang="en-US" altLang="zh-TW" sz="2000" b="1" dirty="0">
                  <a:solidFill>
                    <a:schemeClr val="accent6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Wingdings" panose="05000000000000000000" pitchFamily="2" charset="2"/>
                </a:rPr>
                <a:t>4. </a:t>
              </a:r>
              <a:r>
                <a:rPr lang="zh-TW" altLang="en-US" sz="2000" b="1" dirty="0">
                  <a:solidFill>
                    <a:schemeClr val="accent6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Wingdings" panose="05000000000000000000" pitchFamily="2" charset="2"/>
                </a:rPr>
                <a:t>使用的儀器</a:t>
              </a:r>
            </a:p>
            <a:p>
              <a:pPr marL="0" lvl="1" defTabSz="800100">
                <a:spcBef>
                  <a:spcPts val="0"/>
                </a:spcBef>
                <a:defRPr/>
              </a:pPr>
              <a:r>
                <a:rPr lang="en-US" altLang="zh-TW" sz="2000" b="1" dirty="0">
                  <a:solidFill>
                    <a:schemeClr val="accent6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Wingdings" panose="05000000000000000000" pitchFamily="2" charset="2"/>
                </a:rPr>
                <a:t>5. </a:t>
              </a:r>
              <a:r>
                <a:rPr lang="zh-TW" altLang="en-US" sz="2000" b="1" dirty="0">
                  <a:solidFill>
                    <a:schemeClr val="accent6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Wingdings" panose="05000000000000000000" pitchFamily="2" charset="2"/>
                </a:rPr>
                <a:t>使用材料及藥品              </a:t>
              </a:r>
              <a:r>
                <a:rPr lang="en-US" altLang="zh-TW" sz="2000" b="1" dirty="0">
                  <a:solidFill>
                    <a:schemeClr val="accent6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Wingdings" panose="05000000000000000000" pitchFamily="2" charset="2"/>
                </a:rPr>
                <a:t>6. </a:t>
              </a:r>
              <a:r>
                <a:rPr lang="zh-TW" altLang="en-US" sz="2000" b="1" dirty="0">
                  <a:solidFill>
                    <a:schemeClr val="accent6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Wingdings" panose="05000000000000000000" pitchFamily="2" charset="2"/>
                </a:rPr>
                <a:t>研究分析方法</a:t>
              </a:r>
            </a:p>
            <a:p>
              <a:pPr marL="0" lvl="1" defTabSz="800100">
                <a:spcBef>
                  <a:spcPts val="0"/>
                </a:spcBef>
                <a:defRPr/>
              </a:pPr>
              <a:r>
                <a:rPr lang="en-US" altLang="zh-TW" sz="2000" b="1" dirty="0">
                  <a:solidFill>
                    <a:schemeClr val="accent6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Wingdings" panose="05000000000000000000" pitchFamily="2" charset="2"/>
                </a:rPr>
                <a:t>7.  </a:t>
              </a:r>
              <a:r>
                <a:rPr lang="zh-TW" altLang="en-US" sz="2000" b="1" dirty="0">
                  <a:solidFill>
                    <a:schemeClr val="accent6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Wingdings" panose="05000000000000000000" pitchFamily="2" charset="2"/>
                </a:rPr>
                <a:t>試驗結果的數據             </a:t>
              </a:r>
              <a:r>
                <a:rPr lang="en-US" altLang="zh-TW" sz="2000" b="1" dirty="0">
                  <a:solidFill>
                    <a:schemeClr val="accent6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Wingdings" panose="05000000000000000000" pitchFamily="2" charset="2"/>
                </a:rPr>
                <a:t>8. </a:t>
              </a:r>
              <a:r>
                <a:rPr lang="zh-TW" altLang="en-US" sz="2000" b="1" dirty="0">
                  <a:solidFill>
                    <a:schemeClr val="accent6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Wingdings" panose="05000000000000000000" pitchFamily="2" charset="2"/>
                </a:rPr>
                <a:t>本試驗的結論</a:t>
              </a:r>
            </a:p>
          </p:txBody>
        </p:sp>
      </p:grp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68F1-1F4A-4DD5-A767-535B5DC69A90}" type="slidenum">
              <a:rPr lang="zh-TW" altLang="en-US" smtClean="0"/>
              <a:t>13</a:t>
            </a:fld>
            <a:endParaRPr lang="zh-TW" altLang="en-US" dirty="0"/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452438" y="368301"/>
            <a:ext cx="9001125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ctr">
              <a:spcBef>
                <a:spcPct val="50000"/>
              </a:spcBef>
            </a:pPr>
            <a:r>
              <a:rPr lang="zh-TW" altLang="en-US" b="1" dirty="0">
                <a:solidFill>
                  <a:srgbClr val="0066CC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伍</a:t>
            </a:r>
            <a:r>
              <a:rPr lang="en-US" altLang="zh-TW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﹑</a:t>
            </a:r>
            <a:r>
              <a:rPr lang="zh-TW" altLang="en-US" b="1" dirty="0">
                <a:solidFill>
                  <a:srgbClr val="0066CC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研發記錄簿說明</a:t>
            </a:r>
            <a:endParaRPr lang="en-US" altLang="zh-TW" b="1" dirty="0">
              <a:solidFill>
                <a:srgbClr val="0066CC"/>
              </a:solidFill>
              <a:latin typeface="Arial" panose="020B0604020202020204" pitchFamily="34" charset="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112026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452438" y="368301"/>
            <a:ext cx="9001125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ctr">
              <a:spcBef>
                <a:spcPct val="50000"/>
              </a:spcBef>
            </a:pPr>
            <a:r>
              <a:rPr lang="zh-TW" altLang="en-US" b="1" dirty="0">
                <a:solidFill>
                  <a:srgbClr val="0066CC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伍</a:t>
            </a:r>
            <a:r>
              <a:rPr lang="en-US" altLang="zh-TW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﹑</a:t>
            </a:r>
            <a:r>
              <a:rPr lang="zh-TW" altLang="en-US" b="1" dirty="0">
                <a:solidFill>
                  <a:srgbClr val="0066CC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研發記錄簿說明</a:t>
            </a:r>
            <a:endParaRPr lang="en-US" altLang="zh-TW" b="1" dirty="0">
              <a:solidFill>
                <a:srgbClr val="0066CC"/>
              </a:solidFill>
              <a:latin typeface="Arial" panose="020B0604020202020204" pitchFamily="34" charset="0"/>
              <a:ea typeface="微軟正黑體" panose="020B0604030504040204" pitchFamily="34" charset="-120"/>
            </a:endParaRPr>
          </a:p>
        </p:txBody>
      </p:sp>
      <p:sp>
        <p:nvSpPr>
          <p:cNvPr id="32" name="摺角紙張 4">
            <a:extLst>
              <a:ext uri="{FF2B5EF4-FFF2-40B4-BE49-F238E27FC236}">
                <a16:creationId xmlns:a16="http://schemas.microsoft.com/office/drawing/2014/main" id="{C726E2A3-6F78-4D2D-A2A9-E72D3B30D82E}"/>
              </a:ext>
            </a:extLst>
          </p:cNvPr>
          <p:cNvSpPr/>
          <p:nvPr/>
        </p:nvSpPr>
        <p:spPr>
          <a:xfrm>
            <a:off x="360836" y="2018032"/>
            <a:ext cx="5134274" cy="3392452"/>
          </a:xfrm>
          <a:prstGeom prst="foldedCorner">
            <a:avLst/>
          </a:prstGeom>
          <a:solidFill>
            <a:srgbClr val="FFFFDF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altLang="zh-TW" sz="2000" b="1" dirty="0">
                <a:solidFill>
                  <a:schemeClr val="tx1"/>
                </a:solidFill>
                <a:latin typeface="+mj-ea"/>
                <a:ea typeface="+mj-ea"/>
              </a:rPr>
              <a:t>XXXX </a:t>
            </a:r>
            <a:r>
              <a:rPr lang="zh-TW" altLang="en-US" sz="2000" b="1" dirty="0">
                <a:solidFill>
                  <a:schemeClr val="tx1"/>
                </a:solidFill>
                <a:latin typeface="+mj-ea"/>
                <a:ea typeface="+mj-ea"/>
              </a:rPr>
              <a:t>股 份 有 限 公 司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zh-TW" altLang="en-US" sz="2000" b="1" dirty="0">
                <a:solidFill>
                  <a:schemeClr val="tx1"/>
                </a:solidFill>
                <a:latin typeface="+mj-ea"/>
                <a:ea typeface="+mj-ea"/>
                <a:cs typeface="Times New Roman" panose="02020603050405020304" pitchFamily="18" charset="0"/>
              </a:rPr>
              <a:t>研 發 記 錄 簿</a:t>
            </a:r>
            <a:endParaRPr lang="en-US" altLang="zh-TW" sz="2000" b="1" dirty="0">
              <a:solidFill>
                <a:schemeClr val="tx1"/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zh-TW" sz="2000" b="1" dirty="0">
                <a:solidFill>
                  <a:schemeClr val="tx1"/>
                </a:solidFill>
                <a:latin typeface="+mj-ea"/>
                <a:ea typeface="+mj-ea"/>
                <a:cs typeface="Times New Roman" panose="02020603050405020304" pitchFamily="18" charset="0"/>
              </a:rPr>
              <a:t>LABORATORY NOTEBOOK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endParaRPr lang="zh-TW" altLang="en-US" sz="2000" b="1" dirty="0">
              <a:solidFill>
                <a:schemeClr val="tx1"/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zh-TW" altLang="en-US" sz="2000" b="1" dirty="0">
                <a:solidFill>
                  <a:schemeClr val="tx1"/>
                </a:solidFill>
                <a:latin typeface="+mj-ea"/>
                <a:ea typeface="+mj-ea"/>
                <a:cs typeface="Times New Roman" panose="02020603050405020304" pitchFamily="18" charset="0"/>
              </a:rPr>
              <a:t>編    號</a:t>
            </a:r>
            <a:r>
              <a:rPr lang="en-US" altLang="zh-TW" sz="2000" b="1" dirty="0">
                <a:solidFill>
                  <a:schemeClr val="tx1"/>
                </a:solidFill>
                <a:latin typeface="+mj-ea"/>
                <a:ea typeface="+mj-ea"/>
                <a:cs typeface="Times New Roman" panose="02020603050405020304" pitchFamily="18" charset="0"/>
              </a:rPr>
              <a:t>A001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zh-TW" altLang="en-US" sz="2000" b="1" dirty="0">
                <a:solidFill>
                  <a:schemeClr val="tx1"/>
                </a:solidFill>
                <a:latin typeface="+mj-ea"/>
                <a:ea typeface="+mj-ea"/>
                <a:cs typeface="Times New Roman" panose="02020603050405020304" pitchFamily="18" charset="0"/>
              </a:rPr>
              <a:t>部門名稱：研發部	   部門代號</a:t>
            </a:r>
            <a:r>
              <a:rPr lang="en-US" altLang="zh-TW" sz="2000" b="1" dirty="0">
                <a:solidFill>
                  <a:schemeClr val="tx1"/>
                </a:solidFill>
                <a:latin typeface="+mj-ea"/>
                <a:ea typeface="+mj-ea"/>
                <a:cs typeface="Times New Roman" panose="02020603050405020304" pitchFamily="18" charset="0"/>
              </a:rPr>
              <a:t>:001	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zh-TW" altLang="en-US" sz="2000" b="1" dirty="0">
                <a:solidFill>
                  <a:schemeClr val="tx1"/>
                </a:solidFill>
                <a:latin typeface="+mj-ea"/>
                <a:ea typeface="+mj-ea"/>
                <a:cs typeface="Times New Roman" panose="02020603050405020304" pitchFamily="18" charset="0"/>
              </a:rPr>
              <a:t>姓        名：劉自強	   職工編號</a:t>
            </a:r>
            <a:r>
              <a:rPr lang="en-US" altLang="zh-TW" sz="2000" b="1" dirty="0">
                <a:solidFill>
                  <a:schemeClr val="tx1"/>
                </a:solidFill>
                <a:latin typeface="+mj-ea"/>
                <a:ea typeface="+mj-ea"/>
                <a:cs typeface="Times New Roman" panose="02020603050405020304" pitchFamily="18" charset="0"/>
              </a:rPr>
              <a:t>:007	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zh-TW" altLang="en-US" sz="2000" b="1" dirty="0">
                <a:solidFill>
                  <a:schemeClr val="tx1"/>
                </a:solidFill>
                <a:latin typeface="+mj-ea"/>
                <a:ea typeface="+mj-ea"/>
                <a:cs typeface="Times New Roman" panose="02020603050405020304" pitchFamily="18" charset="0"/>
              </a:rPr>
              <a:t>領用日期：</a:t>
            </a:r>
            <a:r>
              <a:rPr lang="en-US" altLang="zh-TW" sz="2000" b="1" dirty="0">
                <a:solidFill>
                  <a:schemeClr val="tx1"/>
                </a:solidFill>
                <a:latin typeface="+mj-ea"/>
                <a:ea typeface="+mj-ea"/>
                <a:cs typeface="Times New Roman" panose="02020603050405020304" pitchFamily="18" charset="0"/>
              </a:rPr>
              <a:t>112</a:t>
            </a:r>
            <a:r>
              <a:rPr lang="zh-TW" altLang="en-US" sz="2000" b="1" dirty="0">
                <a:solidFill>
                  <a:schemeClr val="tx1"/>
                </a:solidFill>
                <a:latin typeface="+mj-ea"/>
                <a:ea typeface="+mj-ea"/>
                <a:cs typeface="Times New Roman" panose="02020603050405020304" pitchFamily="18" charset="0"/>
              </a:rPr>
              <a:t>年</a:t>
            </a:r>
            <a:r>
              <a:rPr lang="en-US" altLang="zh-TW" sz="2000" b="1" dirty="0">
                <a:solidFill>
                  <a:schemeClr val="tx1"/>
                </a:solidFill>
                <a:latin typeface="+mj-ea"/>
                <a:ea typeface="+mj-ea"/>
                <a:cs typeface="Times New Roman" panose="02020603050405020304" pitchFamily="18" charset="0"/>
              </a:rPr>
              <a:t>x</a:t>
            </a:r>
            <a:r>
              <a:rPr lang="zh-TW" altLang="en-US" sz="2000" b="1" dirty="0">
                <a:solidFill>
                  <a:schemeClr val="tx1"/>
                </a:solidFill>
                <a:latin typeface="+mj-ea"/>
                <a:ea typeface="+mj-ea"/>
                <a:cs typeface="Times New Roman" panose="02020603050405020304" pitchFamily="18" charset="0"/>
              </a:rPr>
              <a:t>月</a:t>
            </a:r>
            <a:r>
              <a:rPr lang="en-US" altLang="zh-TW" sz="2000" b="1" dirty="0">
                <a:solidFill>
                  <a:schemeClr val="tx1"/>
                </a:solidFill>
                <a:latin typeface="+mj-ea"/>
                <a:ea typeface="+mj-ea"/>
                <a:cs typeface="Times New Roman" panose="02020603050405020304" pitchFamily="18" charset="0"/>
              </a:rPr>
              <a:t>xx</a:t>
            </a:r>
            <a:r>
              <a:rPr lang="zh-TW" altLang="en-US" sz="2000" b="1" dirty="0">
                <a:solidFill>
                  <a:schemeClr val="tx1"/>
                </a:solidFill>
                <a:latin typeface="+mj-ea"/>
                <a:ea typeface="+mj-ea"/>
                <a:cs typeface="Times New Roman" panose="02020603050405020304" pitchFamily="18" charset="0"/>
              </a:rPr>
              <a:t>日  繳回日期</a:t>
            </a:r>
            <a:r>
              <a:rPr lang="en-US" altLang="zh-TW" sz="2000" b="1" dirty="0">
                <a:solidFill>
                  <a:schemeClr val="tx1"/>
                </a:solidFill>
                <a:latin typeface="+mj-ea"/>
                <a:ea typeface="+mj-ea"/>
                <a:cs typeface="Times New Roman" panose="02020603050405020304" pitchFamily="18" charset="0"/>
              </a:rPr>
              <a:t>:_____</a:t>
            </a:r>
            <a:endParaRPr lang="zh-TW" altLang="en-US" sz="2000" b="1" dirty="0">
              <a:latin typeface="+mj-ea"/>
              <a:ea typeface="+mj-ea"/>
            </a:endParaRPr>
          </a:p>
        </p:txBody>
      </p:sp>
      <p:sp>
        <p:nvSpPr>
          <p:cNvPr id="33" name="文字方塊 32">
            <a:extLst>
              <a:ext uri="{FF2B5EF4-FFF2-40B4-BE49-F238E27FC236}">
                <a16:creationId xmlns:a16="http://schemas.microsoft.com/office/drawing/2014/main" id="{737F7D9E-6715-4297-B2B5-7F3149C3D625}"/>
              </a:ext>
            </a:extLst>
          </p:cNvPr>
          <p:cNvSpPr txBox="1"/>
          <p:nvPr/>
        </p:nvSpPr>
        <p:spPr>
          <a:xfrm>
            <a:off x="272499" y="4854981"/>
            <a:ext cx="1595207" cy="37959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sz="1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記錄人</a:t>
            </a:r>
            <a:r>
              <a:rPr kumimoji="0" lang="en-US" altLang="zh-TW" sz="1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:</a:t>
            </a:r>
            <a:endParaRPr kumimoji="0" lang="zh-TW" altLang="en-U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34" name="Picture 2">
            <a:extLst>
              <a:ext uri="{FF2B5EF4-FFF2-40B4-BE49-F238E27FC236}">
                <a16:creationId xmlns:a16="http://schemas.microsoft.com/office/drawing/2014/main" id="{DE21E82B-2B24-47C5-91FD-F74E22DFD63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25" t="32649" r="36944" b="20270"/>
          <a:stretch/>
        </p:blipFill>
        <p:spPr bwMode="auto">
          <a:xfrm>
            <a:off x="1484460" y="4837564"/>
            <a:ext cx="1004738" cy="444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文字方塊 34">
            <a:extLst>
              <a:ext uri="{FF2B5EF4-FFF2-40B4-BE49-F238E27FC236}">
                <a16:creationId xmlns:a16="http://schemas.microsoft.com/office/drawing/2014/main" id="{C3CE3ABD-BF46-4BDF-8ABA-92E89050871F}"/>
              </a:ext>
            </a:extLst>
          </p:cNvPr>
          <p:cNvSpPr txBox="1"/>
          <p:nvPr/>
        </p:nvSpPr>
        <p:spPr>
          <a:xfrm>
            <a:off x="2489198" y="4854980"/>
            <a:ext cx="1595207" cy="37959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zh-TW" altLang="en-US" sz="1800" b="1" dirty="0">
                <a:latin typeface="+mj-ea"/>
                <a:ea typeface="+mj-ea"/>
              </a:rPr>
              <a:t>見證</a:t>
            </a:r>
            <a:r>
              <a:rPr kumimoji="0" lang="zh-TW" altLang="en-US" sz="1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ea"/>
                <a:ea typeface="+mj-ea"/>
                <a:cs typeface="Helvetica Neue"/>
                <a:sym typeface="Helvetica Neue"/>
              </a:rPr>
              <a:t>人</a:t>
            </a:r>
            <a:r>
              <a:rPr kumimoji="0" lang="en-US" altLang="zh-TW" sz="1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ea"/>
                <a:ea typeface="+mj-ea"/>
                <a:cs typeface="Helvetica Neue"/>
                <a:sym typeface="Helvetica Neue"/>
              </a:rPr>
              <a:t>:</a:t>
            </a:r>
            <a:endParaRPr kumimoji="0" lang="zh-TW" altLang="en-U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ea"/>
              <a:ea typeface="+mj-ea"/>
              <a:cs typeface="Helvetica Neue"/>
              <a:sym typeface="Helvetica Neue"/>
            </a:endParaRPr>
          </a:p>
        </p:txBody>
      </p:sp>
      <p:pic>
        <p:nvPicPr>
          <p:cNvPr id="36" name="圖片 35">
            <a:extLst>
              <a:ext uri="{FF2B5EF4-FFF2-40B4-BE49-F238E27FC236}">
                <a16:creationId xmlns:a16="http://schemas.microsoft.com/office/drawing/2014/main" id="{6B7A7F2C-D613-4F7B-B174-01D3D213B21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32" t="33976" r="37078" b="35616"/>
          <a:stretch/>
        </p:blipFill>
        <p:spPr>
          <a:xfrm>
            <a:off x="3565603" y="4705153"/>
            <a:ext cx="1454785" cy="519894"/>
          </a:xfrm>
          <a:prstGeom prst="rect">
            <a:avLst/>
          </a:prstGeom>
        </p:spPr>
      </p:pic>
      <p:sp>
        <p:nvSpPr>
          <p:cNvPr id="37" name="矩形: 摺角紙張 36">
            <a:extLst>
              <a:ext uri="{FF2B5EF4-FFF2-40B4-BE49-F238E27FC236}">
                <a16:creationId xmlns:a16="http://schemas.microsoft.com/office/drawing/2014/main" id="{60DCBBBE-14B9-466A-8830-412EEAD8CBC0}"/>
              </a:ext>
            </a:extLst>
          </p:cNvPr>
          <p:cNvSpPr/>
          <p:nvPr/>
        </p:nvSpPr>
        <p:spPr>
          <a:xfrm>
            <a:off x="6096793" y="2018033"/>
            <a:ext cx="3341781" cy="3392451"/>
          </a:xfrm>
          <a:prstGeom prst="foldedCorner">
            <a:avLst/>
          </a:prstGeom>
          <a:solidFill>
            <a:srgbClr val="FFFFDF"/>
          </a:solidFill>
          <a:ln w="381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TW" altLang="en-US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grpSp>
        <p:nvGrpSpPr>
          <p:cNvPr id="38" name="群組 37">
            <a:extLst>
              <a:ext uri="{FF2B5EF4-FFF2-40B4-BE49-F238E27FC236}">
                <a16:creationId xmlns:a16="http://schemas.microsoft.com/office/drawing/2014/main" id="{2230282A-FF47-4E4A-8E5D-86178647F5E0}"/>
              </a:ext>
            </a:extLst>
          </p:cNvPr>
          <p:cNvGrpSpPr/>
          <p:nvPr/>
        </p:nvGrpSpPr>
        <p:grpSpPr>
          <a:xfrm>
            <a:off x="6032546" y="1973071"/>
            <a:ext cx="3512618" cy="3437413"/>
            <a:chOff x="15526786" y="4105301"/>
            <a:chExt cx="7387317" cy="7437970"/>
          </a:xfrm>
        </p:grpSpPr>
        <p:graphicFrame>
          <p:nvGraphicFramePr>
            <p:cNvPr id="39" name="圖表 38">
              <a:extLst>
                <a:ext uri="{FF2B5EF4-FFF2-40B4-BE49-F238E27FC236}">
                  <a16:creationId xmlns:a16="http://schemas.microsoft.com/office/drawing/2014/main" id="{70937742-30BB-4E79-9805-7C5C1C98A0D3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2626107996"/>
                </p:ext>
              </p:extLst>
            </p:nvPr>
          </p:nvGraphicFramePr>
          <p:xfrm>
            <a:off x="16518519" y="5097187"/>
            <a:ext cx="5403850" cy="528160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pic>
          <p:nvPicPr>
            <p:cNvPr id="40" name="Picture 2">
              <a:extLst>
                <a:ext uri="{FF2B5EF4-FFF2-40B4-BE49-F238E27FC236}">
                  <a16:creationId xmlns:a16="http://schemas.microsoft.com/office/drawing/2014/main" id="{68291D0F-8039-4D87-BCA4-0F03C54F647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760715" y="9548531"/>
              <a:ext cx="7153388" cy="17883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1" name="Picture 2">
              <a:extLst>
                <a:ext uri="{FF2B5EF4-FFF2-40B4-BE49-F238E27FC236}">
                  <a16:creationId xmlns:a16="http://schemas.microsoft.com/office/drawing/2014/main" id="{0D222911-8B44-4311-8076-BCEADA43C3C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8443235" y="7072403"/>
              <a:ext cx="7153388" cy="17883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2" name="Picture 2">
              <a:extLst>
                <a:ext uri="{FF2B5EF4-FFF2-40B4-BE49-F238E27FC236}">
                  <a16:creationId xmlns:a16="http://schemas.microsoft.com/office/drawing/2014/main" id="{D66B381C-9B32-442E-BC1E-7CF70A80FF6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760715" y="4105301"/>
              <a:ext cx="7153388" cy="17883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3" name="Picture 2">
              <a:extLst>
                <a:ext uri="{FF2B5EF4-FFF2-40B4-BE49-F238E27FC236}">
                  <a16:creationId xmlns:a16="http://schemas.microsoft.com/office/drawing/2014/main" id="{D4E4D613-D226-40B8-B34A-5D18E4304A7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2844266" y="6999280"/>
              <a:ext cx="7153388" cy="17883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4" name="矩形 43">
            <a:extLst>
              <a:ext uri="{FF2B5EF4-FFF2-40B4-BE49-F238E27FC236}">
                <a16:creationId xmlns:a16="http://schemas.microsoft.com/office/drawing/2014/main" id="{56D328F9-423B-4001-A30C-8798DA78EE92}"/>
              </a:ext>
            </a:extLst>
          </p:cNvPr>
          <p:cNvSpPr/>
          <p:nvPr/>
        </p:nvSpPr>
        <p:spPr>
          <a:xfrm>
            <a:off x="5915249" y="5667474"/>
            <a:ext cx="362991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8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有電腦輸出的文件、照片、圖、表黏貼接縫處，需親簽上姓名和見證。 </a:t>
            </a:r>
          </a:p>
        </p:txBody>
      </p:sp>
      <p:sp>
        <p:nvSpPr>
          <p:cNvPr id="45" name="文字方塊 44">
            <a:extLst>
              <a:ext uri="{FF2B5EF4-FFF2-40B4-BE49-F238E27FC236}">
                <a16:creationId xmlns:a16="http://schemas.microsoft.com/office/drawing/2014/main" id="{0188703C-A1AA-4158-901C-00C3BB0F35A6}"/>
              </a:ext>
            </a:extLst>
          </p:cNvPr>
          <p:cNvSpPr txBox="1"/>
          <p:nvPr/>
        </p:nvSpPr>
        <p:spPr>
          <a:xfrm>
            <a:off x="1270274" y="5800843"/>
            <a:ext cx="3315398" cy="37959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sz="1800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Helvetica Neue"/>
                <a:sym typeface="Helvetica Neue"/>
              </a:rPr>
              <a:t>需為正楷親簽，見證人需為主管</a:t>
            </a:r>
          </a:p>
        </p:txBody>
      </p:sp>
      <p:sp>
        <p:nvSpPr>
          <p:cNvPr id="46" name="矩形: 圓角 45">
            <a:extLst>
              <a:ext uri="{FF2B5EF4-FFF2-40B4-BE49-F238E27FC236}">
                <a16:creationId xmlns:a16="http://schemas.microsoft.com/office/drawing/2014/main" id="{C4775433-43D3-44EF-8C27-4860241F4ACF}"/>
              </a:ext>
            </a:extLst>
          </p:cNvPr>
          <p:cNvSpPr/>
          <p:nvPr/>
        </p:nvSpPr>
        <p:spPr>
          <a:xfrm>
            <a:off x="452439" y="1003318"/>
            <a:ext cx="2203676" cy="601693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>
                <a:latin typeface="+mj-ea"/>
                <a:ea typeface="+mj-ea"/>
              </a:rPr>
              <a:t>紀錄方式</a:t>
            </a:r>
            <a:endParaRPr lang="en-US" altLang="zh-TW" sz="2800" dirty="0">
              <a:latin typeface="+mj-ea"/>
              <a:ea typeface="+mj-ea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20015A61-D629-4D0A-A68F-9CADCD634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68F1-1F4A-4DD5-A767-535B5DC69A90}" type="slidenum">
              <a:rPr lang="zh-TW" altLang="en-US" smtClean="0"/>
              <a:t>14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135340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7"/>
          <p:cNvSpPr>
            <a:spLocks noChangeArrowheads="1"/>
          </p:cNvSpPr>
          <p:nvPr/>
        </p:nvSpPr>
        <p:spPr bwMode="auto">
          <a:xfrm>
            <a:off x="3188437" y="1170429"/>
            <a:ext cx="6265125" cy="1378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1pPr>
            <a:lvl2pPr marL="742950" indent="-28575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2pPr>
            <a:lvl3pPr marL="1143000" indent="-228600" eaLnBrk="0" hangingPunct="0">
              <a:spcBef>
                <a:spcPts val="375"/>
              </a:spcBef>
              <a:buClr>
                <a:srgbClr val="F6D3AA"/>
              </a:buClr>
              <a:buSzPct val="8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3pPr>
            <a:lvl4pPr marL="1600200" indent="-228600" eaLnBrk="0" hangingPunct="0">
              <a:spcBef>
                <a:spcPts val="375"/>
              </a:spcBef>
              <a:buClr>
                <a:srgbClr val="E66C7D"/>
              </a:buClr>
              <a:buSzPct val="80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4pPr>
            <a:lvl5pPr marL="2057400" indent="-228600" eaLnBrk="0" hangingPunct="0">
              <a:spcBef>
                <a:spcPts val="375"/>
              </a:spcBef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9pPr>
          </a:lstStyle>
          <a:p>
            <a:pPr marL="457200" indent="-457200" eaLnBrk="1" hangingPunct="1">
              <a:lnSpc>
                <a:spcPts val="2500"/>
              </a:lnSpc>
              <a:spcBef>
                <a:spcPts val="0"/>
              </a:spcBef>
              <a:buClr>
                <a:prstClr val="black"/>
              </a:buClr>
              <a:buSzTx/>
              <a:buFont typeface="+mj-ea"/>
              <a:buAutoNum type="ea1ChtPeriod"/>
            </a:pP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依規定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定期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送請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主管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或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見證人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見證。</a:t>
            </a:r>
          </a:p>
          <a:p>
            <a:pPr marL="457200" indent="-457200" eaLnBrk="1" hangingPunct="1">
              <a:lnSpc>
                <a:spcPts val="2500"/>
              </a:lnSpc>
              <a:spcBef>
                <a:spcPts val="0"/>
              </a:spcBef>
              <a:buClr>
                <a:prstClr val="black"/>
              </a:buClr>
              <a:buSzTx/>
              <a:buFont typeface="+mj-ea"/>
              <a:buAutoNum type="ea1ChtPeriod"/>
            </a:pP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遇有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重大發現</a:t>
            </a:r>
            <a:r>
              <a:rPr lang="zh-TW" altLang="en-US" sz="2000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發明</a:t>
            </a:r>
            <a:r>
              <a:rPr lang="zh-TW" altLang="en-US" sz="2000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心得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或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創意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等應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即送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見證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</a:p>
          <a:p>
            <a:pPr marL="457200" indent="-457200" eaLnBrk="1" hangingPunct="1">
              <a:lnSpc>
                <a:spcPts val="2500"/>
              </a:lnSpc>
              <a:spcBef>
                <a:spcPts val="0"/>
              </a:spcBef>
              <a:buClr>
                <a:prstClr val="black"/>
              </a:buClr>
              <a:buSzTx/>
              <a:buFont typeface="+mj-ea"/>
              <a:buAutoNum type="ea1ChtPeriod"/>
            </a:pP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重大發現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或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發明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最好有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兩人以上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見證，必要時應將有關之實驗在見證人面前重作一次。</a:t>
            </a:r>
          </a:p>
        </p:txBody>
      </p:sp>
      <p:sp>
        <p:nvSpPr>
          <p:cNvPr id="19" name="Rectangle 7"/>
          <p:cNvSpPr>
            <a:spLocks noChangeArrowheads="1"/>
          </p:cNvSpPr>
          <p:nvPr/>
        </p:nvSpPr>
        <p:spPr bwMode="auto">
          <a:xfrm>
            <a:off x="3188436" y="2949532"/>
            <a:ext cx="6265127" cy="1058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1pPr>
            <a:lvl2pPr marL="742950" indent="-28575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2pPr>
            <a:lvl3pPr marL="1143000" indent="-228600" eaLnBrk="0" hangingPunct="0">
              <a:spcBef>
                <a:spcPts val="375"/>
              </a:spcBef>
              <a:buClr>
                <a:srgbClr val="F6D3AA"/>
              </a:buClr>
              <a:buSzPct val="8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3pPr>
            <a:lvl4pPr marL="1600200" indent="-228600" eaLnBrk="0" hangingPunct="0">
              <a:spcBef>
                <a:spcPts val="375"/>
              </a:spcBef>
              <a:buClr>
                <a:srgbClr val="E66C7D"/>
              </a:buClr>
              <a:buSzPct val="80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4pPr>
            <a:lvl5pPr marL="2057400" indent="-228600" eaLnBrk="0" hangingPunct="0">
              <a:spcBef>
                <a:spcPts val="375"/>
              </a:spcBef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9pPr>
          </a:lstStyle>
          <a:p>
            <a:pPr marL="457200" indent="-457200" eaLnBrk="1" hangingPunct="1">
              <a:lnSpc>
                <a:spcPts val="2500"/>
              </a:lnSpc>
              <a:spcBef>
                <a:spcPts val="0"/>
              </a:spcBef>
              <a:buClr>
                <a:prstClr val="black"/>
              </a:buClr>
              <a:buSzTx/>
              <a:buFont typeface="+mj-ea"/>
              <a:buAutoNum type="ea1ChtPeriod"/>
            </a:pP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研發記錄簿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非經主管許可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，不得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攜離工作場所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</a:p>
          <a:p>
            <a:pPr marL="457200" indent="-457200" eaLnBrk="1" hangingPunct="1">
              <a:lnSpc>
                <a:spcPts val="2500"/>
              </a:lnSpc>
              <a:spcBef>
                <a:spcPts val="0"/>
              </a:spcBef>
              <a:buClr>
                <a:prstClr val="black"/>
              </a:buClr>
              <a:buSzTx/>
              <a:buFont typeface="+mj-ea"/>
              <a:buAutoNum type="ea1ChtPeriod"/>
            </a:pP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研發記錄簿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非經主管許可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，不得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對外揭露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記載內容。</a:t>
            </a:r>
          </a:p>
          <a:p>
            <a:pPr marL="457200" indent="-457200" eaLnBrk="1" hangingPunct="1">
              <a:lnSpc>
                <a:spcPts val="2500"/>
              </a:lnSpc>
              <a:spcBef>
                <a:spcPts val="0"/>
              </a:spcBef>
              <a:buClr>
                <a:prstClr val="black"/>
              </a:buClr>
              <a:buSzTx/>
              <a:buFont typeface="+mj-ea"/>
              <a:buAutoNum type="ea1ChtPeriod"/>
            </a:pP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未經許可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，不得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擅自翻閱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他人之研發記錄簿。</a:t>
            </a:r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3188438" y="4201236"/>
            <a:ext cx="6265125" cy="2347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1pPr>
            <a:lvl2pPr marL="742950" indent="-28575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2pPr>
            <a:lvl3pPr marL="1143000" indent="-228600" eaLnBrk="0" hangingPunct="0">
              <a:spcBef>
                <a:spcPts val="375"/>
              </a:spcBef>
              <a:buClr>
                <a:srgbClr val="F6D3AA"/>
              </a:buClr>
              <a:buSzPct val="8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3pPr>
            <a:lvl4pPr marL="1600200" indent="-228600" eaLnBrk="0" hangingPunct="0">
              <a:spcBef>
                <a:spcPts val="375"/>
              </a:spcBef>
              <a:buClr>
                <a:srgbClr val="E66C7D"/>
              </a:buClr>
              <a:buSzPct val="80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4pPr>
            <a:lvl5pPr marL="2057400" indent="-228600" eaLnBrk="0" hangingPunct="0">
              <a:spcBef>
                <a:spcPts val="375"/>
              </a:spcBef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9pPr>
          </a:lstStyle>
          <a:p>
            <a:pPr marL="457200" indent="-457200" eaLnBrk="1" hangingPunct="1">
              <a:lnSpc>
                <a:spcPts val="2500"/>
              </a:lnSpc>
              <a:spcBef>
                <a:spcPts val="0"/>
              </a:spcBef>
              <a:buClr>
                <a:prstClr val="black"/>
              </a:buClr>
              <a:buSzTx/>
              <a:buFont typeface="+mj-ea"/>
              <a:buAutoNum type="ea1ChtPeriod"/>
            </a:pP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領用人應於領用後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善盡保管之責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，如有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毀損</a:t>
            </a:r>
            <a:r>
              <a:rPr lang="zh-TW" altLang="en-US" sz="2000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遺失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等情事發生，應即向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主管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及有關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部門報備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</a:p>
          <a:p>
            <a:pPr marL="457200" indent="-457200" eaLnBrk="1" hangingPunct="1">
              <a:lnSpc>
                <a:spcPts val="2500"/>
              </a:lnSpc>
              <a:spcBef>
                <a:spcPts val="0"/>
              </a:spcBef>
              <a:buClr>
                <a:prstClr val="black"/>
              </a:buClr>
              <a:buSzTx/>
              <a:buFont typeface="+mj-ea"/>
              <a:buAutoNum type="ea1ChtPeriod"/>
            </a:pP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離職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應將研發記錄簿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繳回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研發記錄簿管理單位。</a:t>
            </a:r>
          </a:p>
          <a:p>
            <a:pPr marL="457200" indent="-457200" eaLnBrk="1" hangingPunct="1">
              <a:lnSpc>
                <a:spcPts val="2500"/>
              </a:lnSpc>
              <a:spcBef>
                <a:spcPts val="0"/>
              </a:spcBef>
              <a:buClr>
                <a:prstClr val="black"/>
              </a:buClr>
              <a:buSzTx/>
              <a:buFont typeface="+mj-ea"/>
              <a:buAutoNum type="ea1ChtPeriod"/>
            </a:pP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研發記錄簿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用完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時，應繳回研發記錄簿管理單位，同時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申領新簿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</a:p>
          <a:p>
            <a:pPr marL="457200" indent="-457200" eaLnBrk="1" hangingPunct="1">
              <a:lnSpc>
                <a:spcPts val="2500"/>
              </a:lnSpc>
              <a:spcBef>
                <a:spcPts val="0"/>
              </a:spcBef>
              <a:buClr>
                <a:prstClr val="black"/>
              </a:buClr>
              <a:buSzTx/>
              <a:buFont typeface="+mj-ea"/>
              <a:buAutoNum type="ea1ChtPeriod"/>
            </a:pP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研發記錄簿如有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遺失</a:t>
            </a:r>
            <a:r>
              <a:rPr lang="zh-TW" altLang="en-US" sz="2000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毀損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情事，應即向主管及有關部門報備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請求補發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</a:p>
        </p:txBody>
      </p:sp>
      <p:cxnSp>
        <p:nvCxnSpPr>
          <p:cNvPr id="4" name="直線接點 3"/>
          <p:cNvCxnSpPr/>
          <p:nvPr/>
        </p:nvCxnSpPr>
        <p:spPr>
          <a:xfrm>
            <a:off x="452437" y="2778138"/>
            <a:ext cx="9001125" cy="0"/>
          </a:xfrm>
          <a:prstGeom prst="line">
            <a:avLst/>
          </a:prstGeom>
          <a:ln w="12700">
            <a:solidFill>
              <a:schemeClr val="accent6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接點 24"/>
          <p:cNvCxnSpPr/>
          <p:nvPr/>
        </p:nvCxnSpPr>
        <p:spPr>
          <a:xfrm>
            <a:off x="452437" y="4142674"/>
            <a:ext cx="9001125" cy="0"/>
          </a:xfrm>
          <a:prstGeom prst="line">
            <a:avLst/>
          </a:prstGeom>
          <a:ln w="12700">
            <a:solidFill>
              <a:schemeClr val="accent6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68F1-1F4A-4DD5-A767-535B5DC69A90}" type="slidenum">
              <a:rPr lang="zh-TW" altLang="en-US" smtClean="0"/>
              <a:t>15</a:t>
            </a:fld>
            <a:endParaRPr lang="zh-TW" altLang="en-US" dirty="0"/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452438" y="368301"/>
            <a:ext cx="9001125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ctr">
              <a:spcBef>
                <a:spcPct val="50000"/>
              </a:spcBef>
            </a:pPr>
            <a:r>
              <a:rPr lang="zh-TW" altLang="en-US" b="1" dirty="0">
                <a:solidFill>
                  <a:srgbClr val="0066CC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伍</a:t>
            </a:r>
            <a:r>
              <a:rPr lang="en-US" altLang="zh-TW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﹑</a:t>
            </a:r>
            <a:r>
              <a:rPr lang="zh-TW" altLang="en-US" b="1" dirty="0">
                <a:solidFill>
                  <a:srgbClr val="0066CC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研發記錄簿說明</a:t>
            </a:r>
            <a:endParaRPr lang="en-US" altLang="zh-TW" b="1" dirty="0">
              <a:solidFill>
                <a:srgbClr val="0066CC"/>
              </a:solidFill>
              <a:latin typeface="Arial" panose="020B0604020202020204" pitchFamily="34" charset="0"/>
              <a:ea typeface="微軟正黑體" panose="020B0604030504040204" pitchFamily="34" charset="-120"/>
            </a:endParaRPr>
          </a:p>
        </p:txBody>
      </p:sp>
      <p:sp>
        <p:nvSpPr>
          <p:cNvPr id="17" name="矩形: 圓角 16">
            <a:extLst>
              <a:ext uri="{FF2B5EF4-FFF2-40B4-BE49-F238E27FC236}">
                <a16:creationId xmlns:a16="http://schemas.microsoft.com/office/drawing/2014/main" id="{7E81CA86-DAA5-418A-AD27-1AE18D77831E}"/>
              </a:ext>
            </a:extLst>
          </p:cNvPr>
          <p:cNvSpPr/>
          <p:nvPr/>
        </p:nvSpPr>
        <p:spPr>
          <a:xfrm>
            <a:off x="517753" y="1463313"/>
            <a:ext cx="2203676" cy="601693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>
                <a:latin typeface="+mj-ea"/>
                <a:ea typeface="+mj-ea"/>
              </a:rPr>
              <a:t>見證時機</a:t>
            </a:r>
            <a:endParaRPr lang="en-US" altLang="zh-TW" sz="2800" dirty="0">
              <a:latin typeface="+mj-ea"/>
              <a:ea typeface="+mj-ea"/>
            </a:endParaRPr>
          </a:p>
        </p:txBody>
      </p:sp>
      <p:sp>
        <p:nvSpPr>
          <p:cNvPr id="18" name="矩形: 圓角 17">
            <a:extLst>
              <a:ext uri="{FF2B5EF4-FFF2-40B4-BE49-F238E27FC236}">
                <a16:creationId xmlns:a16="http://schemas.microsoft.com/office/drawing/2014/main" id="{F04647C2-180B-4A60-A611-15B21E72A8AA}"/>
              </a:ext>
            </a:extLst>
          </p:cNvPr>
          <p:cNvSpPr/>
          <p:nvPr/>
        </p:nvSpPr>
        <p:spPr>
          <a:xfrm>
            <a:off x="517753" y="3054770"/>
            <a:ext cx="2203676" cy="601693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>
                <a:latin typeface="+mj-ea"/>
                <a:ea typeface="+mj-ea"/>
              </a:rPr>
              <a:t>保密</a:t>
            </a:r>
            <a:endParaRPr lang="en-US" altLang="zh-TW" sz="2800" dirty="0">
              <a:latin typeface="+mj-ea"/>
              <a:ea typeface="+mj-ea"/>
            </a:endParaRPr>
          </a:p>
        </p:txBody>
      </p:sp>
      <p:sp>
        <p:nvSpPr>
          <p:cNvPr id="26" name="矩形: 圓角 25">
            <a:extLst>
              <a:ext uri="{FF2B5EF4-FFF2-40B4-BE49-F238E27FC236}">
                <a16:creationId xmlns:a16="http://schemas.microsoft.com/office/drawing/2014/main" id="{45536E1A-730F-4BC5-ABEC-EF74CEA21B0B}"/>
              </a:ext>
            </a:extLst>
          </p:cNvPr>
          <p:cNvSpPr/>
          <p:nvPr/>
        </p:nvSpPr>
        <p:spPr>
          <a:xfrm>
            <a:off x="452437" y="5030389"/>
            <a:ext cx="2203676" cy="601693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>
                <a:latin typeface="+mj-ea"/>
                <a:ea typeface="+mj-ea"/>
              </a:rPr>
              <a:t>歸檔與補發</a:t>
            </a:r>
            <a:endParaRPr lang="en-US" altLang="zh-TW" sz="28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6137883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5230F883-B0CD-A04B-DF47-DBBA6B1E71B9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b="17209"/>
          <a:stretch/>
        </p:blipFill>
        <p:spPr>
          <a:xfrm>
            <a:off x="979828" y="3048101"/>
            <a:ext cx="5922730" cy="1763311"/>
          </a:xfrm>
          <a:prstGeom prst="rect">
            <a:avLst/>
          </a:prstGeom>
        </p:spPr>
      </p:pic>
      <p:pic>
        <p:nvPicPr>
          <p:cNvPr id="5" name="圖片 4">
            <a:extLst>
              <a:ext uri="{FF2B5EF4-FFF2-40B4-BE49-F238E27FC236}">
                <a16:creationId xmlns:a16="http://schemas.microsoft.com/office/drawing/2014/main" id="{AD07CCC9-00E9-BCC6-61F5-9B95BF1343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2588" y="1411794"/>
            <a:ext cx="5911855" cy="1659127"/>
          </a:xfrm>
          <a:prstGeom prst="rect">
            <a:avLst/>
          </a:prstGeom>
        </p:spPr>
      </p:pic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452438" y="368301"/>
            <a:ext cx="9001125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ctr">
              <a:spcBef>
                <a:spcPct val="50000"/>
              </a:spcBef>
            </a:pPr>
            <a:r>
              <a:rPr lang="zh-TW" altLang="en-US" b="1" dirty="0">
                <a:solidFill>
                  <a:srgbClr val="195999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陸</a:t>
            </a:r>
            <a:r>
              <a:rPr lang="en-US" altLang="zh-TW" b="1" dirty="0">
                <a:solidFill>
                  <a:srgbClr val="1959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﹑</a:t>
            </a:r>
            <a:r>
              <a:rPr lang="zh-TW" altLang="en-US" b="1" dirty="0">
                <a:solidFill>
                  <a:srgbClr val="195999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期中報告撰寫說明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68F1-1F4A-4DD5-A767-535B5DC69A90}" type="slidenum">
              <a:rPr lang="zh-TW" altLang="en-US" smtClean="0"/>
              <a:t>16</a:t>
            </a:fld>
            <a:endParaRPr lang="zh-TW" altLang="en-US" dirty="0"/>
          </a:p>
        </p:txBody>
      </p:sp>
      <p:sp>
        <p:nvSpPr>
          <p:cNvPr id="20" name="投影片編號版面配置區 1">
            <a:extLst>
              <a:ext uri="{FF2B5EF4-FFF2-40B4-BE49-F238E27FC236}">
                <a16:creationId xmlns:a16="http://schemas.microsoft.com/office/drawing/2014/main" id="{D71A46B8-A6D2-4EE9-8545-44E2661A8E31}"/>
              </a:ext>
            </a:extLst>
          </p:cNvPr>
          <p:cNvSpPr txBox="1">
            <a:spLocks/>
          </p:cNvSpPr>
          <p:nvPr/>
        </p:nvSpPr>
        <p:spPr>
          <a:xfrm>
            <a:off x="7140575" y="624681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32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32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32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32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sz="32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sz="32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sz="32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sz="32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9pPr>
          </a:lstStyle>
          <a:p>
            <a:fld id="{399568F1-1F4A-4DD5-A767-535B5DC69A90}" type="slidenum">
              <a:rPr lang="zh-TW" altLang="en-US" smtClean="0"/>
              <a:pPr/>
              <a:t>16</a:t>
            </a:fld>
            <a:endParaRPr lang="zh-TW" altLang="en-US" dirty="0"/>
          </a:p>
        </p:txBody>
      </p:sp>
      <p:sp>
        <p:nvSpPr>
          <p:cNvPr id="21" name="內容版面配置區 2">
            <a:extLst>
              <a:ext uri="{FF2B5EF4-FFF2-40B4-BE49-F238E27FC236}">
                <a16:creationId xmlns:a16="http://schemas.microsoft.com/office/drawing/2014/main" id="{C70475C6-3D66-4D6C-9413-04D65CE9C0B7}"/>
              </a:ext>
            </a:extLst>
          </p:cNvPr>
          <p:cNvSpPr txBox="1">
            <a:spLocks/>
          </p:cNvSpPr>
          <p:nvPr/>
        </p:nvSpPr>
        <p:spPr bwMode="auto">
          <a:xfrm>
            <a:off x="796967" y="920696"/>
            <a:ext cx="3853409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273050" indent="-273050" algn="l" rtl="0" eaLnBrk="0" fontAlgn="base" hangingPunct="0">
              <a:spcBef>
                <a:spcPts val="575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547688" indent="-228600" algn="l" rtl="0" eaLnBrk="0" fontAlgn="base" hangingPunct="0">
              <a:spcBef>
                <a:spcPts val="375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2pPr>
            <a:lvl3pPr marL="822325" indent="-228600" algn="l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F6D3AA"/>
              </a:buClr>
              <a:buSzPct val="8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3pPr>
            <a:lvl4pPr marL="1096963" indent="-228600" algn="l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SzPct val="80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4pPr>
            <a:lvl5pPr marL="1371600" indent="-228600" algn="l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n"/>
            </a:pPr>
            <a:r>
              <a:rPr kumimoji="0" lang="zh-TW" altLang="en-US" sz="2200" b="1" dirty="0"/>
              <a:t>查核點達成情形</a:t>
            </a:r>
            <a:endParaRPr kumimoji="0" lang="en-US" altLang="zh-TW" sz="2200" b="1" dirty="0"/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64BDDA08-A146-446C-B11E-AC9CE43C8600}"/>
              </a:ext>
            </a:extLst>
          </p:cNvPr>
          <p:cNvSpPr/>
          <p:nvPr/>
        </p:nvSpPr>
        <p:spPr>
          <a:xfrm>
            <a:off x="4100400" y="3070921"/>
            <a:ext cx="1243124" cy="37074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6" name="內容版面配置區 2">
            <a:extLst>
              <a:ext uri="{FF2B5EF4-FFF2-40B4-BE49-F238E27FC236}">
                <a16:creationId xmlns:a16="http://schemas.microsoft.com/office/drawing/2014/main" id="{1A6E81A0-5D86-45B0-8E5F-E84890737D6D}"/>
              </a:ext>
            </a:extLst>
          </p:cNvPr>
          <p:cNvSpPr txBox="1">
            <a:spLocks/>
          </p:cNvSpPr>
          <p:nvPr/>
        </p:nvSpPr>
        <p:spPr bwMode="auto">
          <a:xfrm>
            <a:off x="3174471" y="938743"/>
            <a:ext cx="5639357" cy="392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273050" indent="-273050" algn="l" rtl="0" eaLnBrk="0" fontAlgn="base" hangingPunct="0">
              <a:spcBef>
                <a:spcPts val="575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547688" indent="-228600" algn="l" rtl="0" eaLnBrk="0" fontAlgn="base" hangingPunct="0">
              <a:spcBef>
                <a:spcPts val="375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2pPr>
            <a:lvl3pPr marL="822325" indent="-228600" algn="l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F6D3AA"/>
              </a:buClr>
              <a:buSzPct val="8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3pPr>
            <a:lvl4pPr marL="1096963" indent="-228600" algn="l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SzPct val="80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4pPr>
            <a:lvl5pPr marL="1371600" indent="-228600" algn="l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kumimoji="0" lang="en-US" altLang="zh-TW" sz="1700" b="1" dirty="0"/>
              <a:t>※</a:t>
            </a:r>
            <a:r>
              <a:rPr kumimoji="0" lang="zh-TW" altLang="en-US" sz="1700" b="1" dirty="0"/>
              <a:t>查核點的執行過程與成果，並附上</a:t>
            </a:r>
            <a:r>
              <a:rPr kumimoji="0" lang="zh-TW" altLang="en-US" sz="1700" b="1" dirty="0">
                <a:solidFill>
                  <a:schemeClr val="accent6">
                    <a:lumMod val="75000"/>
                  </a:schemeClr>
                </a:solidFill>
              </a:rPr>
              <a:t>佐證資料對應頁碼</a:t>
            </a:r>
          </a:p>
        </p:txBody>
      </p:sp>
      <p:cxnSp>
        <p:nvCxnSpPr>
          <p:cNvPr id="6" name="直線接點 5">
            <a:extLst>
              <a:ext uri="{FF2B5EF4-FFF2-40B4-BE49-F238E27FC236}">
                <a16:creationId xmlns:a16="http://schemas.microsoft.com/office/drawing/2014/main" id="{0EF93EC1-01BA-4E63-A794-8F42F0A52C1F}"/>
              </a:ext>
            </a:extLst>
          </p:cNvPr>
          <p:cNvCxnSpPr>
            <a:cxnSpLocks/>
          </p:cNvCxnSpPr>
          <p:nvPr/>
        </p:nvCxnSpPr>
        <p:spPr>
          <a:xfrm>
            <a:off x="5792459" y="1751780"/>
            <a:ext cx="0" cy="131914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字方塊 9">
            <a:extLst>
              <a:ext uri="{FF2B5EF4-FFF2-40B4-BE49-F238E27FC236}">
                <a16:creationId xmlns:a16="http://schemas.microsoft.com/office/drawing/2014/main" id="{2777AAAB-B5C6-4F96-A862-F29D054C9C62}"/>
              </a:ext>
            </a:extLst>
          </p:cNvPr>
          <p:cNvSpPr txBox="1"/>
          <p:nvPr/>
        </p:nvSpPr>
        <p:spPr>
          <a:xfrm>
            <a:off x="3881656" y="5162702"/>
            <a:ext cx="2463675" cy="40862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TW" altLang="en-US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應達進度</a:t>
            </a:r>
            <a:r>
              <a:rPr lang="en-US" altLang="zh-TW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=</a:t>
            </a:r>
            <a:r>
              <a:rPr lang="zh-TW" altLang="en-US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計畫權重</a:t>
            </a:r>
            <a:r>
              <a:rPr lang="en-US" altLang="zh-TW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%</a:t>
            </a:r>
            <a:endParaRPr lang="zh-TW" altLang="en-US" sz="1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7" name="文字方塊 26">
            <a:extLst>
              <a:ext uri="{FF2B5EF4-FFF2-40B4-BE49-F238E27FC236}">
                <a16:creationId xmlns:a16="http://schemas.microsoft.com/office/drawing/2014/main" id="{63144CD1-1EDF-4B25-A329-6C9FE31EDC15}"/>
              </a:ext>
            </a:extLst>
          </p:cNvPr>
          <p:cNvSpPr txBox="1"/>
          <p:nvPr/>
        </p:nvSpPr>
        <p:spPr>
          <a:xfrm>
            <a:off x="3881656" y="5692353"/>
            <a:ext cx="5143780" cy="40862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TW" altLang="en-US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應達進度</a:t>
            </a:r>
            <a:r>
              <a:rPr lang="en-US" altLang="zh-TW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=(</a:t>
            </a:r>
            <a:r>
              <a:rPr lang="zh-TW" altLang="en-US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計畫權重</a:t>
            </a:r>
            <a:r>
              <a:rPr lang="en-US" altLang="zh-TW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%/</a:t>
            </a:r>
            <a:r>
              <a:rPr lang="zh-TW" altLang="en-US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總執行月數</a:t>
            </a:r>
            <a:r>
              <a:rPr lang="en-US" altLang="zh-TW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*已執行月數</a:t>
            </a:r>
            <a:endParaRPr lang="en-US" altLang="zh-TW" sz="1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279E3F80-CCAB-40D6-AF09-A40FAF4BD204}"/>
              </a:ext>
            </a:extLst>
          </p:cNvPr>
          <p:cNvSpPr/>
          <p:nvPr/>
        </p:nvSpPr>
        <p:spPr>
          <a:xfrm>
            <a:off x="3881656" y="6126501"/>
            <a:ext cx="534955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800" b="1" dirty="0">
                <a:solidFill>
                  <a:schemeClr val="accent5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舉例說明：</a:t>
            </a:r>
            <a:r>
              <a:rPr lang="en-US" altLang="zh-TW" sz="1800" b="1" dirty="0">
                <a:solidFill>
                  <a:schemeClr val="accent5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A2</a:t>
            </a:r>
            <a:r>
              <a:rPr lang="zh-TW" altLang="en-US" sz="1800" b="1" dirty="0">
                <a:solidFill>
                  <a:schemeClr val="accent5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查核至</a:t>
            </a:r>
            <a:r>
              <a:rPr lang="en-US" altLang="zh-TW" sz="1800" b="1" dirty="0">
                <a:solidFill>
                  <a:schemeClr val="accent5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9</a:t>
            </a:r>
            <a:r>
              <a:rPr lang="zh-TW" altLang="en-US" sz="1800" b="1" dirty="0">
                <a:solidFill>
                  <a:schemeClr val="accent5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月，其應達進度</a:t>
            </a:r>
            <a:endParaRPr lang="en-US" altLang="zh-TW" sz="1800" b="1" dirty="0">
              <a:solidFill>
                <a:schemeClr val="accent5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1800" b="1" dirty="0">
                <a:solidFill>
                  <a:schemeClr val="accent5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en-US" sz="1800" b="1" dirty="0">
                <a:solidFill>
                  <a:schemeClr val="accent5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en-US" altLang="zh-TW" sz="1800" b="1" dirty="0">
                <a:solidFill>
                  <a:schemeClr val="accent5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=(15%/4)</a:t>
            </a:r>
            <a:r>
              <a:rPr lang="zh-TW" altLang="en-US" sz="1800" b="1" dirty="0">
                <a:solidFill>
                  <a:schemeClr val="accent5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*</a:t>
            </a:r>
            <a:r>
              <a:rPr lang="en-US" altLang="zh-TW" sz="1800" b="1" dirty="0">
                <a:solidFill>
                  <a:schemeClr val="accent5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2=7.5%</a:t>
            </a:r>
            <a:r>
              <a:rPr lang="en-US" altLang="zh-TW" sz="1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四捨五入取至小數點第二位</a:t>
            </a:r>
            <a:r>
              <a:rPr lang="en-US" altLang="zh-TW" sz="1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en-US" altLang="zh-TW" sz="18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4" name="箭號: 向右 13">
            <a:extLst>
              <a:ext uri="{FF2B5EF4-FFF2-40B4-BE49-F238E27FC236}">
                <a16:creationId xmlns:a16="http://schemas.microsoft.com/office/drawing/2014/main" id="{B9F24E73-758A-48AA-A0BE-6E0D6B29D146}"/>
              </a:ext>
            </a:extLst>
          </p:cNvPr>
          <p:cNvSpPr/>
          <p:nvPr/>
        </p:nvSpPr>
        <p:spPr>
          <a:xfrm>
            <a:off x="3275456" y="5264682"/>
            <a:ext cx="478971" cy="206460"/>
          </a:xfrm>
          <a:prstGeom prst="right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7" name="箭號: 向右 36">
            <a:extLst>
              <a:ext uri="{FF2B5EF4-FFF2-40B4-BE49-F238E27FC236}">
                <a16:creationId xmlns:a16="http://schemas.microsoft.com/office/drawing/2014/main" id="{AD82DB3B-6AE3-4704-88E8-1150822314E7}"/>
              </a:ext>
            </a:extLst>
          </p:cNvPr>
          <p:cNvSpPr/>
          <p:nvPr/>
        </p:nvSpPr>
        <p:spPr>
          <a:xfrm>
            <a:off x="3275456" y="5803630"/>
            <a:ext cx="478971" cy="206460"/>
          </a:xfrm>
          <a:prstGeom prst="right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5201FE56-83C4-4F78-B483-54A0A8F2EB63}"/>
              </a:ext>
            </a:extLst>
          </p:cNvPr>
          <p:cNvSpPr/>
          <p:nvPr/>
        </p:nvSpPr>
        <p:spPr>
          <a:xfrm>
            <a:off x="849210" y="5191525"/>
            <a:ext cx="24801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u"/>
            </a:pPr>
            <a:r>
              <a:rPr lang="zh-TW" altLang="en-US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該查核點</a:t>
            </a:r>
            <a:r>
              <a:rPr lang="en-US" altLang="zh-TW" sz="1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100%</a:t>
            </a:r>
            <a:r>
              <a:rPr lang="zh-TW" altLang="en-US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完成</a:t>
            </a:r>
            <a:endParaRPr lang="zh-TW" altLang="en-US" sz="1800" dirty="0"/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4450C506-3879-4837-A98D-8C18D04F36C4}"/>
              </a:ext>
            </a:extLst>
          </p:cNvPr>
          <p:cNvSpPr/>
          <p:nvPr/>
        </p:nvSpPr>
        <p:spPr>
          <a:xfrm>
            <a:off x="854605" y="5709138"/>
            <a:ext cx="23198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u"/>
            </a:pPr>
            <a:r>
              <a:rPr lang="zh-TW" altLang="en-US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該查核點</a:t>
            </a:r>
            <a:r>
              <a:rPr lang="zh-TW" altLang="en-US" sz="1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部分完成</a:t>
            </a:r>
            <a:endParaRPr lang="zh-TW" altLang="en-US" sz="1800" dirty="0">
              <a:solidFill>
                <a:srgbClr val="C00000"/>
              </a:solidFill>
            </a:endParaRPr>
          </a:p>
        </p:txBody>
      </p:sp>
      <p:sp>
        <p:nvSpPr>
          <p:cNvPr id="41" name="文字方塊 40">
            <a:extLst>
              <a:ext uri="{FF2B5EF4-FFF2-40B4-BE49-F238E27FC236}">
                <a16:creationId xmlns:a16="http://schemas.microsoft.com/office/drawing/2014/main" id="{4A81880C-1130-4CC7-9290-31487BB2BF29}"/>
              </a:ext>
            </a:extLst>
          </p:cNvPr>
          <p:cNvSpPr txBox="1"/>
          <p:nvPr/>
        </p:nvSpPr>
        <p:spPr>
          <a:xfrm>
            <a:off x="849210" y="4815122"/>
            <a:ext cx="1276362" cy="37457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計算方式</a:t>
            </a:r>
          </a:p>
        </p:txBody>
      </p:sp>
      <p:sp>
        <p:nvSpPr>
          <p:cNvPr id="30" name="矩形: 摺角紙張 29">
            <a:extLst>
              <a:ext uri="{FF2B5EF4-FFF2-40B4-BE49-F238E27FC236}">
                <a16:creationId xmlns:a16="http://schemas.microsoft.com/office/drawing/2014/main" id="{2C52A432-3CD8-425D-9E53-9414107604DC}"/>
              </a:ext>
            </a:extLst>
          </p:cNvPr>
          <p:cNvSpPr/>
          <p:nvPr/>
        </p:nvSpPr>
        <p:spPr>
          <a:xfrm>
            <a:off x="6977078" y="3369449"/>
            <a:ext cx="2489270" cy="1659127"/>
          </a:xfrm>
          <a:prstGeom prst="foldedCorner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2400" dirty="0"/>
          </a:p>
        </p:txBody>
      </p:sp>
      <p:sp>
        <p:nvSpPr>
          <p:cNvPr id="31" name="內容版面配置區 2">
            <a:extLst>
              <a:ext uri="{FF2B5EF4-FFF2-40B4-BE49-F238E27FC236}">
                <a16:creationId xmlns:a16="http://schemas.microsoft.com/office/drawing/2014/main" id="{79AB2AEA-B530-4128-B38F-D16F8F0DCBC5}"/>
              </a:ext>
            </a:extLst>
          </p:cNvPr>
          <p:cNvSpPr txBox="1">
            <a:spLocks/>
          </p:cNvSpPr>
          <p:nvPr/>
        </p:nvSpPr>
        <p:spPr bwMode="auto">
          <a:xfrm>
            <a:off x="7205092" y="3484974"/>
            <a:ext cx="2151247" cy="319369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273050" indent="-273050" algn="l" rtl="0" eaLnBrk="0" fontAlgn="base" hangingPunct="0">
              <a:spcBef>
                <a:spcPts val="575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547688" indent="-228600" algn="l" rtl="0" eaLnBrk="0" fontAlgn="base" hangingPunct="0">
              <a:spcBef>
                <a:spcPts val="375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2pPr>
            <a:lvl3pPr marL="822325" indent="-228600" algn="l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F6D3AA"/>
              </a:buClr>
              <a:buSzPct val="8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3pPr>
            <a:lvl4pPr marL="1096963" indent="-228600" algn="l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SzPct val="80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4pPr>
            <a:lvl5pPr marL="1371600" indent="-228600" algn="l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kumimoji="0" lang="zh-TW" altLang="en-US" sz="1400" b="1" dirty="0">
                <a:solidFill>
                  <a:schemeClr val="bg1"/>
                </a:solidFill>
              </a:rPr>
              <a:t>查核點佐證資料</a:t>
            </a:r>
            <a:endParaRPr kumimoji="0" lang="en-US" altLang="zh-TW" sz="1400" b="1" dirty="0">
              <a:solidFill>
                <a:schemeClr val="bg1"/>
              </a:solidFill>
            </a:endParaRPr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EC986B64-B8CB-4E06-9F4D-791122362782}"/>
              </a:ext>
            </a:extLst>
          </p:cNvPr>
          <p:cNvSpPr/>
          <p:nvPr/>
        </p:nvSpPr>
        <p:spPr>
          <a:xfrm>
            <a:off x="7036081" y="3923680"/>
            <a:ext cx="248927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4" indent="-285750" algn="just">
              <a:buFont typeface="Wingdings" panose="05000000000000000000" pitchFamily="2" charset="2"/>
              <a:buChar char="Ø"/>
            </a:pPr>
            <a:r>
              <a:rPr lang="en-US" altLang="zh-TW" sz="1200" b="1" dirty="0">
                <a:solidFill>
                  <a:srgbClr val="215968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(10</a:t>
            </a:r>
            <a:r>
              <a:rPr lang="zh-TW" altLang="en-US" sz="1200" b="1" dirty="0">
                <a:solidFill>
                  <a:srgbClr val="215968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頁內</a:t>
            </a:r>
            <a:r>
              <a:rPr lang="en-US" altLang="zh-TW" sz="1200" b="1" dirty="0">
                <a:solidFill>
                  <a:srgbClr val="215968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200" b="1" dirty="0">
                <a:solidFill>
                  <a:srgbClr val="215968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於期中報告裡呈現</a:t>
            </a:r>
            <a:endParaRPr lang="en-US" altLang="zh-TW" sz="1200" b="1" dirty="0">
              <a:solidFill>
                <a:srgbClr val="215968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4" indent="-285750" algn="just">
              <a:buFont typeface="Wingdings" panose="05000000000000000000" pitchFamily="2" charset="2"/>
              <a:buChar char="Ø"/>
            </a:pPr>
            <a:r>
              <a:rPr lang="en-US" altLang="zh-TW" sz="1200" b="1" dirty="0">
                <a:solidFill>
                  <a:srgbClr val="215968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(10</a:t>
            </a:r>
            <a:r>
              <a:rPr lang="zh-TW" altLang="en-US" sz="1200" b="1" dirty="0">
                <a:solidFill>
                  <a:srgbClr val="215968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頁以上</a:t>
            </a:r>
            <a:r>
              <a:rPr lang="en-US" altLang="zh-TW" sz="1200" b="1" dirty="0">
                <a:solidFill>
                  <a:srgbClr val="215968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200" b="1" dirty="0">
                <a:solidFill>
                  <a:srgbClr val="215968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以附件形式</a:t>
            </a:r>
            <a:endParaRPr lang="en-US" altLang="zh-TW" sz="1200" b="1" dirty="0">
              <a:solidFill>
                <a:srgbClr val="215968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4" indent="-285750" algn="just">
              <a:buFont typeface="Wingdings" panose="05000000000000000000" pitchFamily="2" charset="2"/>
              <a:buChar char="Ø"/>
            </a:pPr>
            <a:endParaRPr lang="en-US" altLang="zh-TW" sz="1200" b="1" dirty="0">
              <a:solidFill>
                <a:srgbClr val="215968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4" algn="ctr"/>
            <a:r>
              <a:rPr lang="zh-TW" altLang="en-US" sz="1600" b="1" dirty="0">
                <a:solidFill>
                  <a:srgbClr val="215968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各查核點需附上</a:t>
            </a:r>
            <a:endParaRPr lang="en-US" altLang="zh-TW" sz="1600" b="1" dirty="0">
              <a:solidFill>
                <a:srgbClr val="215968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4" algn="ctr"/>
            <a:r>
              <a:rPr lang="zh-TW" altLang="en-US" sz="1600" b="1" dirty="0">
                <a:solidFill>
                  <a:srgbClr val="215968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佐證資料</a:t>
            </a:r>
            <a:r>
              <a:rPr lang="en-US" altLang="zh-TW" sz="1600" b="1" dirty="0">
                <a:solidFill>
                  <a:srgbClr val="215968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&amp;</a:t>
            </a:r>
            <a:r>
              <a:rPr lang="zh-TW" altLang="en-US" sz="1600" b="1" dirty="0">
                <a:solidFill>
                  <a:srgbClr val="215968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頁碼</a:t>
            </a:r>
            <a:endParaRPr lang="en-US" altLang="zh-TW" sz="1600" b="1" dirty="0">
              <a:solidFill>
                <a:srgbClr val="215968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9D0D61C9-E55D-E8B1-C20D-EA2D76D5D87B}"/>
              </a:ext>
            </a:extLst>
          </p:cNvPr>
          <p:cNvSpPr txBox="1"/>
          <p:nvPr/>
        </p:nvSpPr>
        <p:spPr>
          <a:xfrm>
            <a:off x="2408340" y="2322362"/>
            <a:ext cx="7075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600" b="1" dirty="0">
                <a:solidFill>
                  <a:srgbClr val="FF0000"/>
                </a:solidFill>
              </a:rPr>
              <a:t>10</a:t>
            </a:r>
            <a:endParaRPr lang="zh-TW" altLang="en-US" sz="1600" b="1" dirty="0">
              <a:solidFill>
                <a:srgbClr val="FF0000"/>
              </a:solidFill>
            </a:endParaRPr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A9400186-A658-1732-0069-898018D93FB2}"/>
              </a:ext>
            </a:extLst>
          </p:cNvPr>
          <p:cNvSpPr txBox="1"/>
          <p:nvPr/>
        </p:nvSpPr>
        <p:spPr>
          <a:xfrm>
            <a:off x="2408340" y="2669505"/>
            <a:ext cx="7075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600" b="1" dirty="0">
                <a:solidFill>
                  <a:srgbClr val="FF0000"/>
                </a:solidFill>
              </a:rPr>
              <a:t>15</a:t>
            </a:r>
            <a:endParaRPr lang="zh-TW" altLang="en-US" sz="1600" b="1" dirty="0">
              <a:solidFill>
                <a:srgbClr val="FF0000"/>
              </a:solidFill>
            </a:endParaRPr>
          </a:p>
        </p:txBody>
      </p:sp>
      <p:sp>
        <p:nvSpPr>
          <p:cNvPr id="26" name="文字方塊 25">
            <a:extLst>
              <a:ext uri="{FF2B5EF4-FFF2-40B4-BE49-F238E27FC236}">
                <a16:creationId xmlns:a16="http://schemas.microsoft.com/office/drawing/2014/main" id="{AB7ABE82-F688-2554-A0BF-97AD74538787}"/>
              </a:ext>
            </a:extLst>
          </p:cNvPr>
          <p:cNvSpPr txBox="1"/>
          <p:nvPr/>
        </p:nvSpPr>
        <p:spPr>
          <a:xfrm>
            <a:off x="4720459" y="3412635"/>
            <a:ext cx="7075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600" b="1" dirty="0">
                <a:solidFill>
                  <a:srgbClr val="FF0000"/>
                </a:solidFill>
              </a:rPr>
              <a:t>10%</a:t>
            </a:r>
            <a:endParaRPr lang="zh-TW" altLang="en-US" sz="1600" b="1" dirty="0">
              <a:solidFill>
                <a:srgbClr val="FF0000"/>
              </a:solidFill>
            </a:endParaRPr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9F1EE9CC-84C5-A7BF-21CD-D8A975408312}"/>
              </a:ext>
            </a:extLst>
          </p:cNvPr>
          <p:cNvSpPr/>
          <p:nvPr/>
        </p:nvSpPr>
        <p:spPr>
          <a:xfrm>
            <a:off x="5357691" y="3056784"/>
            <a:ext cx="900234" cy="35585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71C9F43D-716F-8F96-EF75-81E23943EA4A}"/>
              </a:ext>
            </a:extLst>
          </p:cNvPr>
          <p:cNvSpPr txBox="1"/>
          <p:nvPr/>
        </p:nvSpPr>
        <p:spPr>
          <a:xfrm>
            <a:off x="2826846" y="3454395"/>
            <a:ext cx="1168262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TW" sz="1200" b="1" dirty="0">
                <a:solidFill>
                  <a:srgbClr val="FF0000"/>
                </a:solidFill>
              </a:rPr>
              <a:t>A1</a:t>
            </a:r>
            <a:r>
              <a:rPr lang="zh-TW" altLang="en-US" sz="1200" b="1" dirty="0">
                <a:solidFill>
                  <a:srgbClr val="FF0000"/>
                </a:solidFill>
              </a:rPr>
              <a:t>查核點內容</a:t>
            </a:r>
          </a:p>
        </p:txBody>
      </p:sp>
      <p:sp>
        <p:nvSpPr>
          <p:cNvPr id="34" name="文字方塊 33">
            <a:extLst>
              <a:ext uri="{FF2B5EF4-FFF2-40B4-BE49-F238E27FC236}">
                <a16:creationId xmlns:a16="http://schemas.microsoft.com/office/drawing/2014/main" id="{7C9BC65A-CA2B-E9F5-4012-EE93F81BCF06}"/>
              </a:ext>
            </a:extLst>
          </p:cNvPr>
          <p:cNvSpPr txBox="1"/>
          <p:nvPr/>
        </p:nvSpPr>
        <p:spPr>
          <a:xfrm>
            <a:off x="2828423" y="3794044"/>
            <a:ext cx="1168262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TW" sz="1200" b="1" dirty="0">
                <a:solidFill>
                  <a:srgbClr val="FF0000"/>
                </a:solidFill>
              </a:rPr>
              <a:t>A2</a:t>
            </a:r>
            <a:r>
              <a:rPr lang="zh-TW" altLang="en-US" sz="1200" b="1" dirty="0">
                <a:solidFill>
                  <a:srgbClr val="FF0000"/>
                </a:solidFill>
              </a:rPr>
              <a:t>查核點內容</a:t>
            </a: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D1A216E3-2056-87AA-08B0-28CF582006BA}"/>
              </a:ext>
            </a:extLst>
          </p:cNvPr>
          <p:cNvSpPr txBox="1"/>
          <p:nvPr/>
        </p:nvSpPr>
        <p:spPr>
          <a:xfrm>
            <a:off x="4100400" y="3412635"/>
            <a:ext cx="7075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600" b="1" dirty="0">
                <a:solidFill>
                  <a:srgbClr val="FF0000"/>
                </a:solidFill>
              </a:rPr>
              <a:t>10%</a:t>
            </a:r>
            <a:endParaRPr lang="zh-TW" altLang="en-US" sz="1600" b="1" dirty="0">
              <a:solidFill>
                <a:srgbClr val="FF0000"/>
              </a:solidFill>
            </a:endParaRP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F3BF02B1-209B-1CA7-D0CA-78112B95B991}"/>
              </a:ext>
            </a:extLst>
          </p:cNvPr>
          <p:cNvSpPr txBox="1"/>
          <p:nvPr/>
        </p:nvSpPr>
        <p:spPr>
          <a:xfrm>
            <a:off x="2113017" y="3431175"/>
            <a:ext cx="7075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600" b="1" dirty="0">
                <a:solidFill>
                  <a:srgbClr val="FF0000"/>
                </a:solidFill>
              </a:rPr>
              <a:t>10%</a:t>
            </a:r>
            <a:endParaRPr lang="zh-TW" altLang="en-US" sz="1600" b="1" dirty="0">
              <a:solidFill>
                <a:srgbClr val="FF0000"/>
              </a:solidFill>
            </a:endParaRP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E647C29E-7313-F1E1-9369-CAAA69B22998}"/>
              </a:ext>
            </a:extLst>
          </p:cNvPr>
          <p:cNvSpPr txBox="1"/>
          <p:nvPr/>
        </p:nvSpPr>
        <p:spPr>
          <a:xfrm>
            <a:off x="2110436" y="3785596"/>
            <a:ext cx="7075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600" b="1" dirty="0">
                <a:solidFill>
                  <a:srgbClr val="FF0000"/>
                </a:solidFill>
              </a:rPr>
              <a:t>15%</a:t>
            </a:r>
            <a:endParaRPr lang="zh-TW" altLang="en-US" sz="1600" b="1" dirty="0">
              <a:solidFill>
                <a:srgbClr val="FF0000"/>
              </a:solidFill>
            </a:endParaRP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D28C4796-E01C-05C1-EB2D-2F24CFF334ED}"/>
              </a:ext>
            </a:extLst>
          </p:cNvPr>
          <p:cNvSpPr txBox="1"/>
          <p:nvPr/>
        </p:nvSpPr>
        <p:spPr>
          <a:xfrm>
            <a:off x="4100400" y="3763266"/>
            <a:ext cx="7075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600" b="1" dirty="0">
                <a:solidFill>
                  <a:srgbClr val="FF0000"/>
                </a:solidFill>
              </a:rPr>
              <a:t>15%</a:t>
            </a:r>
            <a:endParaRPr lang="zh-TW" altLang="en-US" sz="1600" b="1" dirty="0">
              <a:solidFill>
                <a:srgbClr val="FF0000"/>
              </a:solidFill>
            </a:endParaRPr>
          </a:p>
        </p:txBody>
      </p:sp>
      <p:sp>
        <p:nvSpPr>
          <p:cNvPr id="22" name="文字方塊 21">
            <a:extLst>
              <a:ext uri="{FF2B5EF4-FFF2-40B4-BE49-F238E27FC236}">
                <a16:creationId xmlns:a16="http://schemas.microsoft.com/office/drawing/2014/main" id="{E7FF4098-D4D4-44D4-5FE4-F7FFC67E8A6C}"/>
              </a:ext>
            </a:extLst>
          </p:cNvPr>
          <p:cNvSpPr txBox="1"/>
          <p:nvPr/>
        </p:nvSpPr>
        <p:spPr>
          <a:xfrm>
            <a:off x="4720458" y="3763266"/>
            <a:ext cx="7075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600" b="1" dirty="0">
                <a:solidFill>
                  <a:srgbClr val="FF0000"/>
                </a:solidFill>
              </a:rPr>
              <a:t>15%</a:t>
            </a:r>
            <a:endParaRPr lang="zh-TW" altLang="en-US" sz="1600" b="1" dirty="0">
              <a:solidFill>
                <a:srgbClr val="FF0000"/>
              </a:solidFill>
            </a:endParaRPr>
          </a:p>
        </p:txBody>
      </p:sp>
      <p:sp>
        <p:nvSpPr>
          <p:cNvPr id="33" name="文字方塊 32">
            <a:extLst>
              <a:ext uri="{FF2B5EF4-FFF2-40B4-BE49-F238E27FC236}">
                <a16:creationId xmlns:a16="http://schemas.microsoft.com/office/drawing/2014/main" id="{9C84A506-FD66-8753-360A-4ABA8FD3CDF7}"/>
              </a:ext>
            </a:extLst>
          </p:cNvPr>
          <p:cNvSpPr txBox="1"/>
          <p:nvPr/>
        </p:nvSpPr>
        <p:spPr>
          <a:xfrm>
            <a:off x="4720458" y="4136766"/>
            <a:ext cx="7075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600" b="1" dirty="0">
                <a:solidFill>
                  <a:srgbClr val="FF0000"/>
                </a:solidFill>
              </a:rPr>
              <a:t>8%</a:t>
            </a:r>
            <a:endParaRPr lang="zh-TW" altLang="en-US" sz="1600" b="1" dirty="0">
              <a:solidFill>
                <a:srgbClr val="FF0000"/>
              </a:solidFill>
            </a:endParaRPr>
          </a:p>
        </p:txBody>
      </p:sp>
      <p:sp>
        <p:nvSpPr>
          <p:cNvPr id="38" name="文字方塊 37">
            <a:extLst>
              <a:ext uri="{FF2B5EF4-FFF2-40B4-BE49-F238E27FC236}">
                <a16:creationId xmlns:a16="http://schemas.microsoft.com/office/drawing/2014/main" id="{509B344D-4327-9E32-9DC6-EEEFCE942F96}"/>
              </a:ext>
            </a:extLst>
          </p:cNvPr>
          <p:cNvSpPr txBox="1"/>
          <p:nvPr/>
        </p:nvSpPr>
        <p:spPr>
          <a:xfrm>
            <a:off x="4107640" y="4107485"/>
            <a:ext cx="7075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600" b="1" dirty="0">
                <a:solidFill>
                  <a:srgbClr val="FF0000"/>
                </a:solidFill>
              </a:rPr>
              <a:t>15%</a:t>
            </a:r>
            <a:endParaRPr lang="zh-TW" altLang="en-US" sz="1600" b="1" dirty="0">
              <a:solidFill>
                <a:srgbClr val="FF0000"/>
              </a:solidFill>
            </a:endParaRPr>
          </a:p>
        </p:txBody>
      </p:sp>
      <p:sp>
        <p:nvSpPr>
          <p:cNvPr id="39" name="文字方塊 38">
            <a:extLst>
              <a:ext uri="{FF2B5EF4-FFF2-40B4-BE49-F238E27FC236}">
                <a16:creationId xmlns:a16="http://schemas.microsoft.com/office/drawing/2014/main" id="{F24A18CE-D2DD-FB20-F1F5-BE9DD77B016C}"/>
              </a:ext>
            </a:extLst>
          </p:cNvPr>
          <p:cNvSpPr txBox="1"/>
          <p:nvPr/>
        </p:nvSpPr>
        <p:spPr>
          <a:xfrm>
            <a:off x="2818007" y="4175457"/>
            <a:ext cx="1168262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TW" sz="1200" b="1" dirty="0">
                <a:solidFill>
                  <a:srgbClr val="FF0000"/>
                </a:solidFill>
              </a:rPr>
              <a:t>A3</a:t>
            </a:r>
            <a:r>
              <a:rPr lang="zh-TW" altLang="en-US" sz="1200" b="1" dirty="0">
                <a:solidFill>
                  <a:srgbClr val="FF0000"/>
                </a:solidFill>
              </a:rPr>
              <a:t>查核點內容</a:t>
            </a:r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07673219-A2BE-B728-6136-57BFE5721114}"/>
              </a:ext>
            </a:extLst>
          </p:cNvPr>
          <p:cNvSpPr txBox="1"/>
          <p:nvPr/>
        </p:nvSpPr>
        <p:spPr>
          <a:xfrm>
            <a:off x="2119275" y="4127946"/>
            <a:ext cx="7075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600" b="1" dirty="0">
                <a:solidFill>
                  <a:srgbClr val="FF0000"/>
                </a:solidFill>
              </a:rPr>
              <a:t>15%</a:t>
            </a:r>
            <a:endParaRPr lang="zh-TW" altLang="en-US" sz="1600" b="1" dirty="0">
              <a:solidFill>
                <a:srgbClr val="FF0000"/>
              </a:solidFill>
            </a:endParaRPr>
          </a:p>
        </p:txBody>
      </p:sp>
      <p:sp>
        <p:nvSpPr>
          <p:cNvPr id="43" name="矩形 42">
            <a:extLst>
              <a:ext uri="{FF2B5EF4-FFF2-40B4-BE49-F238E27FC236}">
                <a16:creationId xmlns:a16="http://schemas.microsoft.com/office/drawing/2014/main" id="{30321FFE-A1E1-B412-1C9F-902EE609826B}"/>
              </a:ext>
            </a:extLst>
          </p:cNvPr>
          <p:cNvSpPr/>
          <p:nvPr/>
        </p:nvSpPr>
        <p:spPr>
          <a:xfrm>
            <a:off x="3881656" y="6100976"/>
            <a:ext cx="5243294" cy="671856"/>
          </a:xfrm>
          <a:prstGeom prst="rect">
            <a:avLst/>
          </a:prstGeom>
          <a:noFill/>
          <a:ln w="38100">
            <a:solidFill>
              <a:srgbClr val="26BCB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44" name="矩形 43">
            <a:extLst>
              <a:ext uri="{FF2B5EF4-FFF2-40B4-BE49-F238E27FC236}">
                <a16:creationId xmlns:a16="http://schemas.microsoft.com/office/drawing/2014/main" id="{6A49E609-0396-C576-B714-15923AE57204}"/>
              </a:ext>
            </a:extLst>
          </p:cNvPr>
          <p:cNvSpPr/>
          <p:nvPr/>
        </p:nvSpPr>
        <p:spPr>
          <a:xfrm>
            <a:off x="5074243" y="2663439"/>
            <a:ext cx="700100" cy="344620"/>
          </a:xfrm>
          <a:prstGeom prst="rect">
            <a:avLst/>
          </a:prstGeom>
          <a:solidFill>
            <a:srgbClr val="26BCB5">
              <a:alpha val="20000"/>
            </a:srgbClr>
          </a:solidFill>
          <a:ln w="38100">
            <a:solidFill>
              <a:srgbClr val="26BCB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cxnSp>
        <p:nvCxnSpPr>
          <p:cNvPr id="45" name="直線接點 44">
            <a:extLst>
              <a:ext uri="{FF2B5EF4-FFF2-40B4-BE49-F238E27FC236}">
                <a16:creationId xmlns:a16="http://schemas.microsoft.com/office/drawing/2014/main" id="{DD3CF9A9-969A-2686-9561-BB2DD44074C1}"/>
              </a:ext>
            </a:extLst>
          </p:cNvPr>
          <p:cNvCxnSpPr>
            <a:cxnSpLocks/>
          </p:cNvCxnSpPr>
          <p:nvPr/>
        </p:nvCxnSpPr>
        <p:spPr>
          <a:xfrm>
            <a:off x="9732621" y="2835749"/>
            <a:ext cx="0" cy="3627451"/>
          </a:xfrm>
          <a:prstGeom prst="line">
            <a:avLst/>
          </a:prstGeom>
          <a:ln w="38100">
            <a:solidFill>
              <a:srgbClr val="26BCB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接點 45">
            <a:extLst>
              <a:ext uri="{FF2B5EF4-FFF2-40B4-BE49-F238E27FC236}">
                <a16:creationId xmlns:a16="http://schemas.microsoft.com/office/drawing/2014/main" id="{77FE2C25-EFF6-6906-DDC4-F9CCE0A2E081}"/>
              </a:ext>
            </a:extLst>
          </p:cNvPr>
          <p:cNvCxnSpPr>
            <a:cxnSpLocks/>
            <a:endCxn id="43" idx="3"/>
          </p:cNvCxnSpPr>
          <p:nvPr/>
        </p:nvCxnSpPr>
        <p:spPr>
          <a:xfrm flipH="1" flipV="1">
            <a:off x="9124950" y="6436904"/>
            <a:ext cx="607671" cy="12762"/>
          </a:xfrm>
          <a:prstGeom prst="line">
            <a:avLst/>
          </a:prstGeom>
          <a:ln w="38100">
            <a:solidFill>
              <a:srgbClr val="26BCB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單箭頭接點 53">
            <a:extLst>
              <a:ext uri="{FF2B5EF4-FFF2-40B4-BE49-F238E27FC236}">
                <a16:creationId xmlns:a16="http://schemas.microsoft.com/office/drawing/2014/main" id="{E490C992-0083-A916-1679-1D4FC3AD0E88}"/>
              </a:ext>
            </a:extLst>
          </p:cNvPr>
          <p:cNvCxnSpPr>
            <a:cxnSpLocks/>
          </p:cNvCxnSpPr>
          <p:nvPr/>
        </p:nvCxnSpPr>
        <p:spPr>
          <a:xfrm flipH="1">
            <a:off x="6902558" y="2866111"/>
            <a:ext cx="2830063" cy="0"/>
          </a:xfrm>
          <a:prstGeom prst="straightConnector1">
            <a:avLst/>
          </a:prstGeom>
          <a:ln w="38100">
            <a:solidFill>
              <a:srgbClr val="26BCB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93610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橢圓 12"/>
          <p:cNvSpPr/>
          <p:nvPr/>
        </p:nvSpPr>
        <p:spPr>
          <a:xfrm>
            <a:off x="7784473" y="4589461"/>
            <a:ext cx="1410824" cy="1410824"/>
          </a:xfrm>
          <a:prstGeom prst="ellipse">
            <a:avLst/>
          </a:prstGeom>
          <a:solidFill>
            <a:schemeClr val="accent2">
              <a:lumMod val="20000"/>
              <a:lumOff val="8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橢圓 19"/>
          <p:cNvSpPr/>
          <p:nvPr/>
        </p:nvSpPr>
        <p:spPr>
          <a:xfrm>
            <a:off x="6356357" y="1746536"/>
            <a:ext cx="2411682" cy="2411682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橢圓 20"/>
          <p:cNvSpPr/>
          <p:nvPr/>
        </p:nvSpPr>
        <p:spPr>
          <a:xfrm>
            <a:off x="5206170" y="3443824"/>
            <a:ext cx="2917685" cy="2917685"/>
          </a:xfrm>
          <a:prstGeom prst="ellipse">
            <a:avLst/>
          </a:prstGeom>
          <a:solidFill>
            <a:schemeClr val="accent2">
              <a:lumMod val="60000"/>
              <a:lumOff val="4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452437" y="1225515"/>
            <a:ext cx="9001127" cy="4483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zh-TW" altLang="en-US" sz="2400" b="1" dirty="0">
                <a:solidFill>
                  <a:schemeClr val="accent6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補助款契約書第</a:t>
            </a:r>
            <a:r>
              <a:rPr lang="en-US" altLang="zh-TW" sz="2400" b="1" dirty="0">
                <a:solidFill>
                  <a:schemeClr val="accent6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8</a:t>
            </a:r>
            <a:r>
              <a:rPr lang="zh-TW" altLang="en-US" sz="2400" b="1" dirty="0">
                <a:solidFill>
                  <a:schemeClr val="accent6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條</a:t>
            </a:r>
            <a:r>
              <a:rPr lang="en-US" altLang="zh-TW" sz="2400" b="1" dirty="0">
                <a:solidFill>
                  <a:schemeClr val="accent6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:</a:t>
            </a:r>
            <a:r>
              <a:rPr lang="zh-TW" altLang="en-US" sz="2400" b="1" dirty="0">
                <a:solidFill>
                  <a:schemeClr val="accent6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工作報告與進度查核</a:t>
            </a:r>
            <a:endParaRPr lang="en-US" altLang="zh-TW" sz="2400" b="1" dirty="0">
              <a:solidFill>
                <a:schemeClr val="accent6"/>
              </a:solidFill>
              <a:latin typeface="Arial" panose="020B0604020202020204" pitchFamily="34" charset="0"/>
              <a:ea typeface="微軟正黑體" panose="020B0604030504040204" pitchFamily="34" charset="-120"/>
            </a:endParaRPr>
          </a:p>
          <a:p>
            <a:pPr marL="609600" indent="-609600" algn="just">
              <a:lnSpc>
                <a:spcPts val="25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defRPr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三、異常管理：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84250" indent="-363538" algn="just">
              <a:lnSpc>
                <a:spcPts val="25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defRPr/>
            </a:pPr>
            <a:r>
              <a:rPr kumimoji="0"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kumimoji="0"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kumimoji="0"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kumimoji="0"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於計畫執行期間，若甲方發現有異常情況或違背契約規定者，甲方應要求乙方限期改善。</a:t>
            </a:r>
          </a:p>
          <a:p>
            <a:pPr marL="984250" indent="-363538" algn="just">
              <a:lnSpc>
                <a:spcPts val="25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defRPr/>
            </a:pPr>
            <a:r>
              <a:rPr kumimoji="0"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kumimoji="0"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kumimoji="0"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kumimoji="0"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若乙方於期限內完成改善並經甲方評審委員確認核可後，始得繼續執行個案計畫。</a:t>
            </a:r>
          </a:p>
          <a:p>
            <a:pPr marL="984250" indent="-363538" algn="just">
              <a:lnSpc>
                <a:spcPts val="25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defRPr/>
            </a:pPr>
            <a:r>
              <a:rPr kumimoji="0"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kumimoji="0"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kumimoji="0"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kumimoji="0"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若乙方未能於期限內改善或異常情節重大者，應由甲方提請該類組計畫審議會審議。</a:t>
            </a:r>
          </a:p>
          <a:p>
            <a:pPr marL="984250" indent="-363538" algn="just">
              <a:lnSpc>
                <a:spcPts val="25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defRPr/>
            </a:pPr>
            <a:r>
              <a:rPr kumimoji="0"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kumimoji="0"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四</a:t>
            </a:r>
            <a:r>
              <a:rPr kumimoji="0"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異常情節輕微</a:t>
            </a:r>
            <a:r>
              <a:rPr kumimoji="0"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者，得予以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現況結案</a:t>
            </a:r>
            <a:r>
              <a:rPr kumimoji="0"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方式中止計畫，其補助款之結算，以計畫審議會決議日為結案日。</a:t>
            </a:r>
          </a:p>
          <a:p>
            <a:pPr marL="984250" indent="-363538" algn="just">
              <a:lnSpc>
                <a:spcPts val="25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defRPr/>
            </a:pPr>
            <a:r>
              <a:rPr kumimoji="0"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kumimoji="0"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五</a:t>
            </a:r>
            <a:r>
              <a:rPr kumimoji="0"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異常情節重大</a:t>
            </a:r>
            <a:r>
              <a:rPr kumimoji="0"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者，得以本契約第</a:t>
            </a:r>
            <a:r>
              <a:rPr kumimoji="0"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18</a:t>
            </a:r>
            <a:r>
              <a:rPr kumimoji="0"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條規定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解除契約</a:t>
            </a:r>
            <a:r>
              <a:rPr kumimoji="0"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，並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追回補助款</a:t>
            </a:r>
            <a:r>
              <a:rPr kumimoji="0"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，且列為三年內不得再申請本計畫之對象。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68F1-1F4A-4DD5-A767-535B5DC69A90}" type="slidenum">
              <a:rPr lang="zh-TW" altLang="en-US" smtClean="0"/>
              <a:t>17</a:t>
            </a:fld>
            <a:endParaRPr lang="zh-TW" altLang="en-US" dirty="0"/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452438" y="368301"/>
            <a:ext cx="9001125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ctr">
              <a:spcBef>
                <a:spcPct val="50000"/>
              </a:spcBef>
            </a:pPr>
            <a:r>
              <a:rPr lang="zh-TW" altLang="en-US" b="1" dirty="0">
                <a:solidFill>
                  <a:srgbClr val="0066CC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柒</a:t>
            </a:r>
            <a:r>
              <a:rPr lang="en-US" altLang="zh-TW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﹑</a:t>
            </a:r>
            <a:r>
              <a:rPr lang="zh-TW" altLang="en-US" b="1" dirty="0">
                <a:solidFill>
                  <a:srgbClr val="0066CC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個案計畫執行注意事項</a:t>
            </a:r>
          </a:p>
        </p:txBody>
      </p:sp>
    </p:spTree>
    <p:extLst>
      <p:ext uri="{BB962C8B-B14F-4D97-AF65-F5344CB8AC3E}">
        <p14:creationId xmlns:p14="http://schemas.microsoft.com/office/powerpoint/2010/main" val="33941266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橢圓 19"/>
          <p:cNvSpPr/>
          <p:nvPr/>
        </p:nvSpPr>
        <p:spPr>
          <a:xfrm>
            <a:off x="6920660" y="2345137"/>
            <a:ext cx="2411682" cy="2411682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452438" y="368301"/>
            <a:ext cx="9001125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ctr">
              <a:spcBef>
                <a:spcPct val="50000"/>
              </a:spcBef>
            </a:pPr>
            <a:r>
              <a:rPr lang="zh-TW" altLang="en-US" b="1" dirty="0">
                <a:solidFill>
                  <a:srgbClr val="0066CC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柒</a:t>
            </a:r>
            <a:r>
              <a:rPr lang="en-US" altLang="zh-TW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﹑</a:t>
            </a:r>
            <a:r>
              <a:rPr lang="zh-TW" altLang="en-US" b="1" dirty="0">
                <a:solidFill>
                  <a:srgbClr val="0066CC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個案計畫執行注意事項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452435" y="839789"/>
            <a:ext cx="9001127" cy="4132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zh-TW" altLang="en-US" sz="2400" b="1" dirty="0">
                <a:solidFill>
                  <a:schemeClr val="accent6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補助款契約書第</a:t>
            </a:r>
            <a:r>
              <a:rPr lang="en-US" altLang="zh-TW" sz="2400" b="1" dirty="0">
                <a:solidFill>
                  <a:schemeClr val="accent6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9</a:t>
            </a:r>
            <a:r>
              <a:rPr lang="zh-TW" altLang="en-US" sz="2400" b="1" dirty="0">
                <a:solidFill>
                  <a:schemeClr val="accent6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條</a:t>
            </a:r>
            <a:r>
              <a:rPr lang="en-US" altLang="zh-TW" sz="2400" b="1" dirty="0">
                <a:solidFill>
                  <a:schemeClr val="accent6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:</a:t>
            </a:r>
            <a:r>
              <a:rPr lang="zh-TW" altLang="en-US" sz="2400" b="1" dirty="0">
                <a:solidFill>
                  <a:schemeClr val="accent6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計畫變更</a:t>
            </a:r>
            <a:endParaRPr lang="en-US" altLang="zh-TW" sz="2400" b="1" dirty="0">
              <a:solidFill>
                <a:schemeClr val="accent6"/>
              </a:solidFill>
              <a:latin typeface="Arial" panose="020B0604020202020204" pitchFamily="34" charset="0"/>
              <a:ea typeface="微軟正黑體" panose="020B0604030504040204" pitchFamily="34" charset="-120"/>
            </a:endParaRPr>
          </a:p>
          <a:p>
            <a:pPr marL="446088" indent="-446088">
              <a:lnSpc>
                <a:spcPts val="2800"/>
              </a:lnSpc>
              <a:defRPr/>
            </a:pPr>
            <a:r>
              <a:rPr lang="zh-TW" altLang="en-US" sz="2000" dirty="0">
                <a:latin typeface="Arial" panose="020B0604020202020204" pitchFamily="34" charset="0"/>
                <a:ea typeface="微軟正黑體" panose="020B0604030504040204" pitchFamily="34" charset="-120"/>
              </a:rPr>
              <a:t>一、本契約個案計畫書所列事項變更（包括</a:t>
            </a:r>
            <a:r>
              <a:rPr lang="zh-TW" altLang="en-US" sz="2000" b="1" dirty="0">
                <a:solidFill>
                  <a:srgbClr val="0066CC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主持人、計畫參與人員、顧問、技轉單位、工作項目、會計科目、經費、期程及實質內容等</a:t>
            </a:r>
            <a:r>
              <a:rPr lang="zh-TW" altLang="en-US" sz="2000" dirty="0">
                <a:latin typeface="Arial" panose="020B0604020202020204" pitchFamily="34" charset="0"/>
                <a:ea typeface="微軟正黑體" panose="020B0604030504040204" pitchFamily="34" charset="-120"/>
              </a:rPr>
              <a:t>），乙方應敘明理由、變更內容及各項影響評估等，並以書面資料於</a:t>
            </a:r>
            <a:r>
              <a:rPr lang="en-US" altLang="zh-TW" sz="2000" b="1" dirty="0">
                <a:solidFill>
                  <a:srgbClr val="0066CC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30</a:t>
            </a:r>
            <a:r>
              <a:rPr lang="zh-TW" altLang="en-US" sz="2000" b="1" dirty="0">
                <a:solidFill>
                  <a:srgbClr val="0066CC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日內</a:t>
            </a:r>
            <a:r>
              <a:rPr lang="zh-TW" altLang="en-US" sz="2000" dirty="0">
                <a:latin typeface="Arial" panose="020B0604020202020204" pitchFamily="34" charset="0"/>
                <a:ea typeface="微軟正黑體" panose="020B0604030504040204" pitchFamily="34" charset="-120"/>
              </a:rPr>
              <a:t>行文通知甲方，屬重大變更須經甲方提報經濟部產業發展署同意後辦理。</a:t>
            </a:r>
          </a:p>
          <a:p>
            <a:pPr marL="446088" indent="-446088">
              <a:lnSpc>
                <a:spcPts val="2800"/>
              </a:lnSpc>
              <a:defRPr/>
            </a:pPr>
            <a:r>
              <a:rPr lang="zh-TW" altLang="en-US" sz="2000" dirty="0">
                <a:latin typeface="Arial" panose="020B0604020202020204" pitchFamily="34" charset="0"/>
                <a:ea typeface="微軟正黑體" panose="020B0604030504040204" pitchFamily="34" charset="-120"/>
              </a:rPr>
              <a:t>二、乙方所提報前項計畫變更，未獲甲方報經經濟部產業發展署同意時，乙方應仍依原個案計畫辦理，若無法執行，甲方得依第</a:t>
            </a:r>
            <a:r>
              <a:rPr lang="en-US" altLang="zh-TW" sz="2000" dirty="0">
                <a:latin typeface="Arial" panose="020B0604020202020204" pitchFamily="34" charset="0"/>
                <a:ea typeface="微軟正黑體" panose="020B0604030504040204" pitchFamily="34" charset="-120"/>
              </a:rPr>
              <a:t>18</a:t>
            </a:r>
            <a:r>
              <a:rPr lang="zh-TW" altLang="en-US" sz="2000" dirty="0">
                <a:latin typeface="Arial" panose="020B0604020202020204" pitchFamily="34" charset="0"/>
                <a:ea typeface="微軟正黑體" panose="020B0604030504040204" pitchFamily="34" charset="-120"/>
              </a:rPr>
              <a:t>條之規定解除契約。</a:t>
            </a:r>
            <a:endParaRPr lang="en-US" altLang="zh-TW" sz="2000" dirty="0">
              <a:latin typeface="Arial" panose="020B0604020202020204" pitchFamily="34" charset="0"/>
              <a:ea typeface="微軟正黑體" panose="020B0604030504040204" pitchFamily="34" charset="-120"/>
            </a:endParaRPr>
          </a:p>
          <a:p>
            <a:pPr marL="446088" indent="-446088">
              <a:lnSpc>
                <a:spcPts val="2800"/>
              </a:lnSpc>
              <a:defRPr/>
            </a:pPr>
            <a:r>
              <a:rPr lang="zh-TW" altLang="en-US" sz="2000" dirty="0">
                <a:latin typeface="Arial" panose="020B0604020202020204" pitchFamily="34" charset="0"/>
                <a:ea typeface="微軟正黑體" panose="020B0604030504040204" pitchFamily="34" charset="-120"/>
              </a:rPr>
              <a:t>三、甲方因配合政府政策提出計畫變更要求時，乙方應依甲方規定配合辦理，於限期內就原訂計畫內容暨相關文件進行修訂、調整，經審查核定通過後施行之。</a:t>
            </a:r>
            <a:endParaRPr lang="en-US" altLang="zh-TW" sz="2000" dirty="0">
              <a:latin typeface="Arial" panose="020B0604020202020204" pitchFamily="34" charset="0"/>
              <a:ea typeface="微軟正黑體" panose="020B0604030504040204" pitchFamily="34" charset="-120"/>
            </a:endParaRPr>
          </a:p>
          <a:p>
            <a:pPr marL="446088" indent="-446088">
              <a:lnSpc>
                <a:spcPts val="2800"/>
              </a:lnSpc>
              <a:defRPr/>
            </a:pPr>
            <a:r>
              <a:rPr lang="zh-TW" altLang="en-US" sz="2000" dirty="0">
                <a:latin typeface="Arial" panose="020B0604020202020204" pitchFamily="34" charset="0"/>
                <a:ea typeface="微軟正黑體" panose="020B0604030504040204" pitchFamily="34" charset="-120"/>
              </a:rPr>
              <a:t>四、乙方所提報計畫變更，至遲應於契約</a:t>
            </a:r>
            <a:r>
              <a:rPr lang="en-US" altLang="zh-TW" sz="2000" b="1" dirty="0">
                <a:solidFill>
                  <a:srgbClr val="0066CC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30</a:t>
            </a:r>
            <a:r>
              <a:rPr lang="zh-TW" altLang="en-US" sz="2000" b="1" dirty="0">
                <a:solidFill>
                  <a:srgbClr val="0066CC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日前</a:t>
            </a:r>
            <a:r>
              <a:rPr lang="zh-TW" altLang="en-US" sz="2000" dirty="0">
                <a:latin typeface="Arial" panose="020B0604020202020204" pitchFamily="34" charset="0"/>
                <a:ea typeface="微軟正黑體" panose="020B0604030504040204" pitchFamily="34" charset="-120"/>
              </a:rPr>
              <a:t>提出。 </a:t>
            </a:r>
          </a:p>
        </p:txBody>
      </p:sp>
      <p:sp>
        <p:nvSpPr>
          <p:cNvPr id="11" name="矩形 10"/>
          <p:cNvSpPr/>
          <p:nvPr/>
        </p:nvSpPr>
        <p:spPr>
          <a:xfrm>
            <a:off x="452438" y="5952122"/>
            <a:ext cx="1927794" cy="500901"/>
          </a:xfrm>
          <a:prstGeom prst="rect">
            <a:avLst/>
          </a:prstGeom>
          <a:solidFill>
            <a:schemeClr val="accent1">
              <a:lumMod val="20000"/>
              <a:lumOff val="80000"/>
              <a:alpha val="5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矩形 11"/>
          <p:cNvSpPr/>
          <p:nvPr/>
        </p:nvSpPr>
        <p:spPr>
          <a:xfrm>
            <a:off x="452438" y="5966480"/>
            <a:ext cx="19277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資料下載</a:t>
            </a:r>
          </a:p>
        </p:txBody>
      </p:sp>
      <p:sp>
        <p:nvSpPr>
          <p:cNvPr id="3" name="矩形 2"/>
          <p:cNvSpPr/>
          <p:nvPr/>
        </p:nvSpPr>
        <p:spPr>
          <a:xfrm>
            <a:off x="2380230" y="5884319"/>
            <a:ext cx="707333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000" b="1" kern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CITD</a:t>
            </a:r>
            <a:r>
              <a:rPr lang="zh-TW" altLang="en-US" sz="2000" b="1" kern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協助傳統產業技術開發計畫→金屬．高階製造</a:t>
            </a:r>
            <a:r>
              <a:rPr lang="en-US" altLang="zh-TW" sz="2000" b="1" kern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HEAT2.0</a:t>
            </a:r>
            <a:r>
              <a:rPr lang="zh-TW" altLang="en-US" sz="2000" b="1" kern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補助計畫</a:t>
            </a:r>
            <a:r>
              <a:rPr lang="en-US" altLang="zh-TW" sz="2000" b="1" kern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→06 </a:t>
            </a:r>
            <a:r>
              <a:rPr lang="zh-TW" altLang="en-US" sz="2000" b="1" kern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計畫變更相關文件</a:t>
            </a:r>
            <a:endParaRPr lang="zh-TW" altLang="en-US" sz="2000" dirty="0"/>
          </a:p>
        </p:txBody>
      </p:sp>
      <p:sp>
        <p:nvSpPr>
          <p:cNvPr id="6" name="矩形 5"/>
          <p:cNvSpPr/>
          <p:nvPr/>
        </p:nvSpPr>
        <p:spPr>
          <a:xfrm>
            <a:off x="995251" y="5092694"/>
            <a:ext cx="7915493" cy="522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TW" altLang="en-US" sz="2400" dirty="0">
                <a:solidFill>
                  <a:schemeClr val="accent6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在計畫目標及經費不變原則下務請提供</a:t>
            </a:r>
            <a:r>
              <a:rPr lang="zh-TW" altLang="en-US" sz="2400" b="1" u="sng" dirty="0">
                <a:solidFill>
                  <a:schemeClr val="accent6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具體內容</a:t>
            </a:r>
            <a:r>
              <a:rPr lang="zh-TW" altLang="en-US" sz="2400" dirty="0">
                <a:solidFill>
                  <a:schemeClr val="accent6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及</a:t>
            </a:r>
            <a:r>
              <a:rPr lang="zh-TW" altLang="en-US" sz="2400" b="1" u="sng" dirty="0">
                <a:solidFill>
                  <a:schemeClr val="accent6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時間點</a:t>
            </a:r>
          </a:p>
        </p:txBody>
      </p:sp>
      <p:sp>
        <p:nvSpPr>
          <p:cNvPr id="19" name="矩形 18"/>
          <p:cNvSpPr/>
          <p:nvPr/>
        </p:nvSpPr>
        <p:spPr>
          <a:xfrm>
            <a:off x="452438" y="4986368"/>
            <a:ext cx="9001126" cy="708848"/>
          </a:xfrm>
          <a:prstGeom prst="rect">
            <a:avLst/>
          </a:prstGeom>
          <a:noFill/>
          <a:ln>
            <a:solidFill>
              <a:srgbClr val="0066CC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68F1-1F4A-4DD5-A767-535B5DC69A90}" type="slidenum">
              <a:rPr lang="zh-TW" altLang="en-US" smtClean="0"/>
              <a:t>18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97135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1">
            <a:extLst>
              <a:ext uri="{FF2B5EF4-FFF2-40B4-BE49-F238E27FC236}">
                <a16:creationId xmlns:a16="http://schemas.microsoft.com/office/drawing/2014/main" id="{364D0E9F-5E42-44F8-97B5-8F3A44DF60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7416"/>
            <a:ext cx="9905999" cy="862148"/>
          </a:xfrm>
        </p:spPr>
        <p:txBody>
          <a:bodyPr wrap="none" lIns="0" tIns="0" rIns="0" bIns="0" anchor="ctr">
            <a:normAutofit/>
          </a:bodyPr>
          <a:lstStyle/>
          <a:p>
            <a:pPr algn="ctr" eaLnBrk="1" hangingPunct="1">
              <a:spcBef>
                <a:spcPct val="50000"/>
              </a:spcBef>
              <a:tabLst>
                <a:tab pos="304800" algn="r"/>
                <a:tab pos="2700338" algn="ctr"/>
                <a:tab pos="5400675" algn="r"/>
              </a:tabLst>
              <a:defRPr/>
            </a:pPr>
            <a:r>
              <a:rPr kumimoji="1" lang="zh-TW" altLang="en-US" sz="3200" b="1" dirty="0">
                <a:solidFill>
                  <a:srgbClr val="195999"/>
                </a:solidFill>
                <a:latin typeface="Arial" panose="020B0604020202020204" pitchFamily="34" charset="0"/>
                <a:cs typeface="+mn-cs"/>
              </a:rPr>
              <a:t>簡報大綱</a:t>
            </a: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B3CCE7A5-5E77-4469-9F09-76952D38A57D}"/>
              </a:ext>
            </a:extLst>
          </p:cNvPr>
          <p:cNvSpPr/>
          <p:nvPr/>
        </p:nvSpPr>
        <p:spPr>
          <a:xfrm>
            <a:off x="1626310" y="1214224"/>
            <a:ext cx="6167862" cy="4593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2800" b="1" dirty="0">
                <a:solidFill>
                  <a:srgbClr val="1959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期中查核目的</a:t>
            </a:r>
            <a:endParaRPr lang="zh-TW" altLang="en-US" sz="2800" b="1" dirty="0">
              <a:solidFill>
                <a:srgbClr val="195999"/>
              </a:solidFill>
            </a:endParaRPr>
          </a:p>
        </p:txBody>
      </p:sp>
      <p:grpSp>
        <p:nvGrpSpPr>
          <p:cNvPr id="52" name="群組 51">
            <a:extLst>
              <a:ext uri="{FF2B5EF4-FFF2-40B4-BE49-F238E27FC236}">
                <a16:creationId xmlns:a16="http://schemas.microsoft.com/office/drawing/2014/main" id="{AA461AB0-7069-4DF9-9AE1-F723C2DAED16}"/>
              </a:ext>
            </a:extLst>
          </p:cNvPr>
          <p:cNvGrpSpPr/>
          <p:nvPr/>
        </p:nvGrpSpPr>
        <p:grpSpPr>
          <a:xfrm>
            <a:off x="8279690" y="1214224"/>
            <a:ext cx="589266" cy="460800"/>
            <a:chOff x="8279690" y="1083596"/>
            <a:chExt cx="589266" cy="460800"/>
          </a:xfrm>
        </p:grpSpPr>
        <p:sp>
          <p:nvSpPr>
            <p:cNvPr id="6" name="橢圓 5">
              <a:extLst>
                <a:ext uri="{FF2B5EF4-FFF2-40B4-BE49-F238E27FC236}">
                  <a16:creationId xmlns:a16="http://schemas.microsoft.com/office/drawing/2014/main" id="{3FAA3F09-9482-4C6A-B04D-F4B3DFFA7270}"/>
                </a:ext>
              </a:extLst>
            </p:cNvPr>
            <p:cNvSpPr>
              <a:spLocks/>
            </p:cNvSpPr>
            <p:nvPr/>
          </p:nvSpPr>
          <p:spPr>
            <a:xfrm>
              <a:off x="8325772" y="1083596"/>
              <a:ext cx="460800" cy="460800"/>
            </a:xfrm>
            <a:prstGeom prst="ellipse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200" dirty="0">
                <a:solidFill>
                  <a:srgbClr val="1959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4" name="文字方塊 3">
              <a:extLst>
                <a:ext uri="{FF2B5EF4-FFF2-40B4-BE49-F238E27FC236}">
                  <a16:creationId xmlns:a16="http://schemas.microsoft.com/office/drawing/2014/main" id="{7E02A03C-E1EF-4843-9174-54B634900A00}"/>
                </a:ext>
              </a:extLst>
            </p:cNvPr>
            <p:cNvSpPr txBox="1"/>
            <p:nvPr/>
          </p:nvSpPr>
          <p:spPr>
            <a:xfrm>
              <a:off x="8279690" y="1118807"/>
              <a:ext cx="58926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000" dirty="0">
                  <a:solidFill>
                    <a:srgbClr val="195999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2</a:t>
              </a:r>
              <a:endParaRPr lang="zh-TW" altLang="en-US" sz="2400" dirty="0">
                <a:solidFill>
                  <a:srgbClr val="1959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cxnSp>
        <p:nvCxnSpPr>
          <p:cNvPr id="14" name="直線單箭頭接點 13">
            <a:extLst>
              <a:ext uri="{FF2B5EF4-FFF2-40B4-BE49-F238E27FC236}">
                <a16:creationId xmlns:a16="http://schemas.microsoft.com/office/drawing/2014/main" id="{50D4910D-FD81-4E3B-AB1B-5B14DDBB73AF}"/>
              </a:ext>
            </a:extLst>
          </p:cNvPr>
          <p:cNvCxnSpPr>
            <a:cxnSpLocks/>
          </p:cNvCxnSpPr>
          <p:nvPr/>
        </p:nvCxnSpPr>
        <p:spPr>
          <a:xfrm>
            <a:off x="992777" y="853101"/>
            <a:ext cx="0" cy="497619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箭號: 五邊形 16">
            <a:extLst>
              <a:ext uri="{FF2B5EF4-FFF2-40B4-BE49-F238E27FC236}">
                <a16:creationId xmlns:a16="http://schemas.microsoft.com/office/drawing/2014/main" id="{9FDE0972-7873-40AD-B426-E525C05D0BFC}"/>
              </a:ext>
            </a:extLst>
          </p:cNvPr>
          <p:cNvSpPr/>
          <p:nvPr/>
        </p:nvSpPr>
        <p:spPr>
          <a:xfrm flipH="1">
            <a:off x="574766" y="1220929"/>
            <a:ext cx="731512" cy="451825"/>
          </a:xfrm>
          <a:prstGeom prst="homePlate">
            <a:avLst/>
          </a:prstGeom>
          <a:solidFill>
            <a:srgbClr val="26BC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壹</a:t>
            </a:r>
          </a:p>
        </p:txBody>
      </p:sp>
      <p:sp>
        <p:nvSpPr>
          <p:cNvPr id="54" name="矩形 53">
            <a:extLst>
              <a:ext uri="{FF2B5EF4-FFF2-40B4-BE49-F238E27FC236}">
                <a16:creationId xmlns:a16="http://schemas.microsoft.com/office/drawing/2014/main" id="{9C97E98A-F152-48FE-81C3-EE913E534538}"/>
              </a:ext>
            </a:extLst>
          </p:cNvPr>
          <p:cNvSpPr/>
          <p:nvPr/>
        </p:nvSpPr>
        <p:spPr>
          <a:xfrm>
            <a:off x="1626310" y="1819190"/>
            <a:ext cx="6167862" cy="4593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2800" b="1" dirty="0">
                <a:solidFill>
                  <a:srgbClr val="1959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期中查核流程說明</a:t>
            </a:r>
            <a:endParaRPr lang="zh-TW" altLang="en-US" sz="2800" b="1" dirty="0">
              <a:solidFill>
                <a:srgbClr val="195999"/>
              </a:solidFill>
            </a:endParaRPr>
          </a:p>
        </p:txBody>
      </p:sp>
      <p:grpSp>
        <p:nvGrpSpPr>
          <p:cNvPr id="55" name="群組 54">
            <a:extLst>
              <a:ext uri="{FF2B5EF4-FFF2-40B4-BE49-F238E27FC236}">
                <a16:creationId xmlns:a16="http://schemas.microsoft.com/office/drawing/2014/main" id="{1CE9C2D9-D2D9-423C-BD28-CC6084379441}"/>
              </a:ext>
            </a:extLst>
          </p:cNvPr>
          <p:cNvGrpSpPr/>
          <p:nvPr/>
        </p:nvGrpSpPr>
        <p:grpSpPr>
          <a:xfrm>
            <a:off x="8279690" y="1819190"/>
            <a:ext cx="589266" cy="460800"/>
            <a:chOff x="8279690" y="1083596"/>
            <a:chExt cx="589266" cy="460800"/>
          </a:xfrm>
        </p:grpSpPr>
        <p:sp>
          <p:nvSpPr>
            <p:cNvPr id="56" name="橢圓 55">
              <a:extLst>
                <a:ext uri="{FF2B5EF4-FFF2-40B4-BE49-F238E27FC236}">
                  <a16:creationId xmlns:a16="http://schemas.microsoft.com/office/drawing/2014/main" id="{4DC057FC-6EC7-4A01-9D20-64884D0C5E13}"/>
                </a:ext>
              </a:extLst>
            </p:cNvPr>
            <p:cNvSpPr>
              <a:spLocks/>
            </p:cNvSpPr>
            <p:nvPr/>
          </p:nvSpPr>
          <p:spPr>
            <a:xfrm>
              <a:off x="8325772" y="1083596"/>
              <a:ext cx="460800" cy="460800"/>
            </a:xfrm>
            <a:prstGeom prst="ellipse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200" dirty="0">
                <a:solidFill>
                  <a:srgbClr val="1959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57" name="文字方塊 56">
              <a:extLst>
                <a:ext uri="{FF2B5EF4-FFF2-40B4-BE49-F238E27FC236}">
                  <a16:creationId xmlns:a16="http://schemas.microsoft.com/office/drawing/2014/main" id="{38A29B8A-6A65-4D03-B080-C107A34EFFEC}"/>
                </a:ext>
              </a:extLst>
            </p:cNvPr>
            <p:cNvSpPr txBox="1"/>
            <p:nvPr/>
          </p:nvSpPr>
          <p:spPr>
            <a:xfrm>
              <a:off x="8279690" y="1118807"/>
              <a:ext cx="58926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000" dirty="0">
                  <a:solidFill>
                    <a:srgbClr val="195999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3</a:t>
              </a:r>
              <a:endParaRPr lang="zh-TW" altLang="en-US" sz="2400" dirty="0">
                <a:solidFill>
                  <a:srgbClr val="1959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58" name="箭號: 五邊形 57">
            <a:extLst>
              <a:ext uri="{FF2B5EF4-FFF2-40B4-BE49-F238E27FC236}">
                <a16:creationId xmlns:a16="http://schemas.microsoft.com/office/drawing/2014/main" id="{F605BE4D-3B67-4343-A1E4-BB2037ABEBC0}"/>
              </a:ext>
            </a:extLst>
          </p:cNvPr>
          <p:cNvSpPr/>
          <p:nvPr/>
        </p:nvSpPr>
        <p:spPr>
          <a:xfrm flipH="1">
            <a:off x="574766" y="1825895"/>
            <a:ext cx="731512" cy="451825"/>
          </a:xfrm>
          <a:prstGeom prst="homePlate">
            <a:avLst/>
          </a:prstGeom>
          <a:solidFill>
            <a:srgbClr val="26BC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貳</a:t>
            </a:r>
          </a:p>
        </p:txBody>
      </p:sp>
      <p:sp>
        <p:nvSpPr>
          <p:cNvPr id="59" name="矩形 58">
            <a:extLst>
              <a:ext uri="{FF2B5EF4-FFF2-40B4-BE49-F238E27FC236}">
                <a16:creationId xmlns:a16="http://schemas.microsoft.com/office/drawing/2014/main" id="{B31A0557-7FF3-4E8B-8108-A793AD62552D}"/>
              </a:ext>
            </a:extLst>
          </p:cNvPr>
          <p:cNvSpPr/>
          <p:nvPr/>
        </p:nvSpPr>
        <p:spPr>
          <a:xfrm>
            <a:off x="1626310" y="2424156"/>
            <a:ext cx="6167862" cy="4593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2800" b="1" dirty="0">
                <a:solidFill>
                  <a:srgbClr val="1959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委員查核重點說明　</a:t>
            </a:r>
            <a:endParaRPr lang="zh-TW" altLang="en-US" sz="2800" b="1" dirty="0">
              <a:solidFill>
                <a:srgbClr val="195999"/>
              </a:solidFill>
            </a:endParaRPr>
          </a:p>
        </p:txBody>
      </p:sp>
      <p:grpSp>
        <p:nvGrpSpPr>
          <p:cNvPr id="60" name="群組 59">
            <a:extLst>
              <a:ext uri="{FF2B5EF4-FFF2-40B4-BE49-F238E27FC236}">
                <a16:creationId xmlns:a16="http://schemas.microsoft.com/office/drawing/2014/main" id="{4876CA41-C5DD-4F17-8811-B897A7350B53}"/>
              </a:ext>
            </a:extLst>
          </p:cNvPr>
          <p:cNvGrpSpPr/>
          <p:nvPr/>
        </p:nvGrpSpPr>
        <p:grpSpPr>
          <a:xfrm>
            <a:off x="8279690" y="2424156"/>
            <a:ext cx="589266" cy="460800"/>
            <a:chOff x="8279690" y="1083596"/>
            <a:chExt cx="589266" cy="460800"/>
          </a:xfrm>
        </p:grpSpPr>
        <p:sp>
          <p:nvSpPr>
            <p:cNvPr id="61" name="橢圓 60">
              <a:extLst>
                <a:ext uri="{FF2B5EF4-FFF2-40B4-BE49-F238E27FC236}">
                  <a16:creationId xmlns:a16="http://schemas.microsoft.com/office/drawing/2014/main" id="{80EE83A0-DE81-475C-8615-2788D50EB382}"/>
                </a:ext>
              </a:extLst>
            </p:cNvPr>
            <p:cNvSpPr>
              <a:spLocks/>
            </p:cNvSpPr>
            <p:nvPr/>
          </p:nvSpPr>
          <p:spPr>
            <a:xfrm>
              <a:off x="8325772" y="1083596"/>
              <a:ext cx="460800" cy="460800"/>
            </a:xfrm>
            <a:prstGeom prst="ellipse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200" dirty="0">
                <a:solidFill>
                  <a:srgbClr val="1959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62" name="文字方塊 61">
              <a:extLst>
                <a:ext uri="{FF2B5EF4-FFF2-40B4-BE49-F238E27FC236}">
                  <a16:creationId xmlns:a16="http://schemas.microsoft.com/office/drawing/2014/main" id="{EB8F2BD6-05D0-4BFD-A7C0-2C70237CD97D}"/>
                </a:ext>
              </a:extLst>
            </p:cNvPr>
            <p:cNvSpPr txBox="1"/>
            <p:nvPr/>
          </p:nvSpPr>
          <p:spPr>
            <a:xfrm>
              <a:off x="8279690" y="1118807"/>
              <a:ext cx="58926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000" dirty="0">
                  <a:solidFill>
                    <a:srgbClr val="195999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5</a:t>
              </a:r>
              <a:endParaRPr lang="zh-TW" altLang="en-US" sz="2400" dirty="0">
                <a:solidFill>
                  <a:srgbClr val="1959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63" name="箭號: 五邊形 62">
            <a:extLst>
              <a:ext uri="{FF2B5EF4-FFF2-40B4-BE49-F238E27FC236}">
                <a16:creationId xmlns:a16="http://schemas.microsoft.com/office/drawing/2014/main" id="{D10D12C0-3FD0-421C-99E4-F0BA51498E3D}"/>
              </a:ext>
            </a:extLst>
          </p:cNvPr>
          <p:cNvSpPr/>
          <p:nvPr/>
        </p:nvSpPr>
        <p:spPr>
          <a:xfrm flipH="1">
            <a:off x="574766" y="2430861"/>
            <a:ext cx="731512" cy="451825"/>
          </a:xfrm>
          <a:prstGeom prst="homePlate">
            <a:avLst/>
          </a:prstGeom>
          <a:solidFill>
            <a:srgbClr val="26BC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參</a:t>
            </a:r>
          </a:p>
        </p:txBody>
      </p:sp>
      <p:sp>
        <p:nvSpPr>
          <p:cNvPr id="64" name="矩形 63">
            <a:extLst>
              <a:ext uri="{FF2B5EF4-FFF2-40B4-BE49-F238E27FC236}">
                <a16:creationId xmlns:a16="http://schemas.microsoft.com/office/drawing/2014/main" id="{F2556194-7221-439A-A90E-0FF37A33A8F5}"/>
              </a:ext>
            </a:extLst>
          </p:cNvPr>
          <p:cNvSpPr/>
          <p:nvPr/>
        </p:nvSpPr>
        <p:spPr>
          <a:xfrm>
            <a:off x="1626310" y="3029122"/>
            <a:ext cx="6167862" cy="4593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2800" b="1" dirty="0">
                <a:solidFill>
                  <a:srgbClr val="1959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實地查訪說明　</a:t>
            </a:r>
            <a:endParaRPr lang="zh-TW" altLang="en-US" sz="2800" b="1" dirty="0">
              <a:solidFill>
                <a:srgbClr val="195999"/>
              </a:solidFill>
            </a:endParaRPr>
          </a:p>
        </p:txBody>
      </p:sp>
      <p:grpSp>
        <p:nvGrpSpPr>
          <p:cNvPr id="65" name="群組 64">
            <a:extLst>
              <a:ext uri="{FF2B5EF4-FFF2-40B4-BE49-F238E27FC236}">
                <a16:creationId xmlns:a16="http://schemas.microsoft.com/office/drawing/2014/main" id="{6B5870AF-1A1B-412F-8B07-8DE24A1648B0}"/>
              </a:ext>
            </a:extLst>
          </p:cNvPr>
          <p:cNvGrpSpPr/>
          <p:nvPr/>
        </p:nvGrpSpPr>
        <p:grpSpPr>
          <a:xfrm>
            <a:off x="8279690" y="3029122"/>
            <a:ext cx="589266" cy="460800"/>
            <a:chOff x="8279690" y="1083596"/>
            <a:chExt cx="589266" cy="460800"/>
          </a:xfrm>
        </p:grpSpPr>
        <p:sp>
          <p:nvSpPr>
            <p:cNvPr id="66" name="橢圓 65">
              <a:extLst>
                <a:ext uri="{FF2B5EF4-FFF2-40B4-BE49-F238E27FC236}">
                  <a16:creationId xmlns:a16="http://schemas.microsoft.com/office/drawing/2014/main" id="{83A657BA-3946-4813-8F3A-52ED893C6FB0}"/>
                </a:ext>
              </a:extLst>
            </p:cNvPr>
            <p:cNvSpPr>
              <a:spLocks/>
            </p:cNvSpPr>
            <p:nvPr/>
          </p:nvSpPr>
          <p:spPr>
            <a:xfrm>
              <a:off x="8325772" y="1083596"/>
              <a:ext cx="460800" cy="460800"/>
            </a:xfrm>
            <a:prstGeom prst="ellipse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200" dirty="0">
                <a:solidFill>
                  <a:srgbClr val="1959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67" name="文字方塊 66">
              <a:extLst>
                <a:ext uri="{FF2B5EF4-FFF2-40B4-BE49-F238E27FC236}">
                  <a16:creationId xmlns:a16="http://schemas.microsoft.com/office/drawing/2014/main" id="{6C4EF3FA-A5F9-47F5-BD11-79534C7F681B}"/>
                </a:ext>
              </a:extLst>
            </p:cNvPr>
            <p:cNvSpPr txBox="1"/>
            <p:nvPr/>
          </p:nvSpPr>
          <p:spPr>
            <a:xfrm>
              <a:off x="8279690" y="1118807"/>
              <a:ext cx="58926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000" dirty="0">
                  <a:solidFill>
                    <a:srgbClr val="195999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7</a:t>
              </a:r>
              <a:endParaRPr lang="zh-TW" altLang="en-US" sz="2400" dirty="0">
                <a:solidFill>
                  <a:srgbClr val="1959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68" name="箭號: 五邊形 67">
            <a:extLst>
              <a:ext uri="{FF2B5EF4-FFF2-40B4-BE49-F238E27FC236}">
                <a16:creationId xmlns:a16="http://schemas.microsoft.com/office/drawing/2014/main" id="{EC5991D1-E918-48A7-A624-6BCDE8E118A8}"/>
              </a:ext>
            </a:extLst>
          </p:cNvPr>
          <p:cNvSpPr/>
          <p:nvPr/>
        </p:nvSpPr>
        <p:spPr>
          <a:xfrm flipH="1">
            <a:off x="574766" y="3035827"/>
            <a:ext cx="731512" cy="451825"/>
          </a:xfrm>
          <a:prstGeom prst="homePlate">
            <a:avLst/>
          </a:prstGeom>
          <a:solidFill>
            <a:srgbClr val="26BC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肆</a:t>
            </a:r>
          </a:p>
        </p:txBody>
      </p:sp>
      <p:sp>
        <p:nvSpPr>
          <p:cNvPr id="69" name="矩形 68">
            <a:extLst>
              <a:ext uri="{FF2B5EF4-FFF2-40B4-BE49-F238E27FC236}">
                <a16:creationId xmlns:a16="http://schemas.microsoft.com/office/drawing/2014/main" id="{A2D0763F-2855-4AF1-9508-D0B533E81187}"/>
              </a:ext>
            </a:extLst>
          </p:cNvPr>
          <p:cNvSpPr/>
          <p:nvPr/>
        </p:nvSpPr>
        <p:spPr>
          <a:xfrm>
            <a:off x="1626310" y="3634088"/>
            <a:ext cx="6167862" cy="4593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2800" b="1" dirty="0">
                <a:solidFill>
                  <a:srgbClr val="1959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研發紀錄簿說明</a:t>
            </a:r>
            <a:endParaRPr lang="zh-TW" altLang="en-US" sz="2800" b="1" dirty="0">
              <a:solidFill>
                <a:srgbClr val="195999"/>
              </a:solidFill>
            </a:endParaRPr>
          </a:p>
        </p:txBody>
      </p:sp>
      <p:grpSp>
        <p:nvGrpSpPr>
          <p:cNvPr id="70" name="群組 69">
            <a:extLst>
              <a:ext uri="{FF2B5EF4-FFF2-40B4-BE49-F238E27FC236}">
                <a16:creationId xmlns:a16="http://schemas.microsoft.com/office/drawing/2014/main" id="{6B1D8749-A42B-44BD-9CA8-57E3001BA306}"/>
              </a:ext>
            </a:extLst>
          </p:cNvPr>
          <p:cNvGrpSpPr/>
          <p:nvPr/>
        </p:nvGrpSpPr>
        <p:grpSpPr>
          <a:xfrm>
            <a:off x="8279690" y="3634088"/>
            <a:ext cx="589266" cy="460800"/>
            <a:chOff x="8279690" y="1083596"/>
            <a:chExt cx="589266" cy="460800"/>
          </a:xfrm>
        </p:grpSpPr>
        <p:sp>
          <p:nvSpPr>
            <p:cNvPr id="71" name="橢圓 70">
              <a:extLst>
                <a:ext uri="{FF2B5EF4-FFF2-40B4-BE49-F238E27FC236}">
                  <a16:creationId xmlns:a16="http://schemas.microsoft.com/office/drawing/2014/main" id="{BEAFBC3B-9CBB-4E99-A870-182D1C1D1A4D}"/>
                </a:ext>
              </a:extLst>
            </p:cNvPr>
            <p:cNvSpPr>
              <a:spLocks/>
            </p:cNvSpPr>
            <p:nvPr/>
          </p:nvSpPr>
          <p:spPr>
            <a:xfrm>
              <a:off x="8325772" y="1083596"/>
              <a:ext cx="460800" cy="460800"/>
            </a:xfrm>
            <a:prstGeom prst="ellipse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200" dirty="0">
                <a:solidFill>
                  <a:srgbClr val="1959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72" name="文字方塊 71">
              <a:extLst>
                <a:ext uri="{FF2B5EF4-FFF2-40B4-BE49-F238E27FC236}">
                  <a16:creationId xmlns:a16="http://schemas.microsoft.com/office/drawing/2014/main" id="{B4A8D182-A9A2-485C-9DC1-97745FB9E1D5}"/>
                </a:ext>
              </a:extLst>
            </p:cNvPr>
            <p:cNvSpPr txBox="1"/>
            <p:nvPr/>
          </p:nvSpPr>
          <p:spPr>
            <a:xfrm>
              <a:off x="8279690" y="1118807"/>
              <a:ext cx="58926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000" dirty="0">
                  <a:solidFill>
                    <a:srgbClr val="195999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12</a:t>
              </a:r>
              <a:endParaRPr lang="zh-TW" altLang="en-US" sz="2400" dirty="0">
                <a:solidFill>
                  <a:srgbClr val="1959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73" name="箭號: 五邊形 72">
            <a:extLst>
              <a:ext uri="{FF2B5EF4-FFF2-40B4-BE49-F238E27FC236}">
                <a16:creationId xmlns:a16="http://schemas.microsoft.com/office/drawing/2014/main" id="{D9A8A3B1-6C0F-4FD5-B4FF-6BFBA32AAF7E}"/>
              </a:ext>
            </a:extLst>
          </p:cNvPr>
          <p:cNvSpPr/>
          <p:nvPr/>
        </p:nvSpPr>
        <p:spPr>
          <a:xfrm flipH="1">
            <a:off x="574766" y="3640793"/>
            <a:ext cx="731512" cy="451825"/>
          </a:xfrm>
          <a:prstGeom prst="homePlate">
            <a:avLst/>
          </a:prstGeom>
          <a:solidFill>
            <a:srgbClr val="26BC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伍</a:t>
            </a:r>
          </a:p>
        </p:txBody>
      </p:sp>
      <p:grpSp>
        <p:nvGrpSpPr>
          <p:cNvPr id="75" name="群組 74">
            <a:extLst>
              <a:ext uri="{FF2B5EF4-FFF2-40B4-BE49-F238E27FC236}">
                <a16:creationId xmlns:a16="http://schemas.microsoft.com/office/drawing/2014/main" id="{F58BDEA4-1469-4A86-BC91-CEFE954EDB5E}"/>
              </a:ext>
            </a:extLst>
          </p:cNvPr>
          <p:cNvGrpSpPr/>
          <p:nvPr/>
        </p:nvGrpSpPr>
        <p:grpSpPr>
          <a:xfrm>
            <a:off x="8279690" y="4239054"/>
            <a:ext cx="589266" cy="460800"/>
            <a:chOff x="8279690" y="1083596"/>
            <a:chExt cx="589266" cy="460800"/>
          </a:xfrm>
        </p:grpSpPr>
        <p:sp>
          <p:nvSpPr>
            <p:cNvPr id="76" name="橢圓 75">
              <a:extLst>
                <a:ext uri="{FF2B5EF4-FFF2-40B4-BE49-F238E27FC236}">
                  <a16:creationId xmlns:a16="http://schemas.microsoft.com/office/drawing/2014/main" id="{AF9B9739-147E-46FE-89A5-73F8C10820A2}"/>
                </a:ext>
              </a:extLst>
            </p:cNvPr>
            <p:cNvSpPr>
              <a:spLocks/>
            </p:cNvSpPr>
            <p:nvPr/>
          </p:nvSpPr>
          <p:spPr>
            <a:xfrm>
              <a:off x="8325772" y="1083596"/>
              <a:ext cx="460800" cy="460800"/>
            </a:xfrm>
            <a:prstGeom prst="ellipse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200" dirty="0">
                <a:solidFill>
                  <a:srgbClr val="1959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77" name="文字方塊 76">
              <a:extLst>
                <a:ext uri="{FF2B5EF4-FFF2-40B4-BE49-F238E27FC236}">
                  <a16:creationId xmlns:a16="http://schemas.microsoft.com/office/drawing/2014/main" id="{4EE1DFAB-3776-4786-B333-300FFA901D97}"/>
                </a:ext>
              </a:extLst>
            </p:cNvPr>
            <p:cNvSpPr txBox="1"/>
            <p:nvPr/>
          </p:nvSpPr>
          <p:spPr>
            <a:xfrm>
              <a:off x="8279690" y="1118807"/>
              <a:ext cx="58926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000" dirty="0">
                  <a:solidFill>
                    <a:srgbClr val="195999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16</a:t>
              </a:r>
              <a:endParaRPr lang="zh-TW" altLang="en-US" sz="2400" dirty="0">
                <a:solidFill>
                  <a:srgbClr val="1959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78" name="箭號: 五邊形 77">
            <a:extLst>
              <a:ext uri="{FF2B5EF4-FFF2-40B4-BE49-F238E27FC236}">
                <a16:creationId xmlns:a16="http://schemas.microsoft.com/office/drawing/2014/main" id="{FB2ABEBA-E866-4F7F-A475-C77EC68F4234}"/>
              </a:ext>
            </a:extLst>
          </p:cNvPr>
          <p:cNvSpPr/>
          <p:nvPr/>
        </p:nvSpPr>
        <p:spPr>
          <a:xfrm flipH="1">
            <a:off x="574766" y="4245759"/>
            <a:ext cx="731512" cy="451825"/>
          </a:xfrm>
          <a:prstGeom prst="homePlate">
            <a:avLst/>
          </a:prstGeom>
          <a:solidFill>
            <a:srgbClr val="26BC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陸</a:t>
            </a:r>
          </a:p>
        </p:txBody>
      </p:sp>
      <p:sp>
        <p:nvSpPr>
          <p:cNvPr id="79" name="矩形 78">
            <a:extLst>
              <a:ext uri="{FF2B5EF4-FFF2-40B4-BE49-F238E27FC236}">
                <a16:creationId xmlns:a16="http://schemas.microsoft.com/office/drawing/2014/main" id="{C3FBD86A-2B47-4EB1-A499-970919F57757}"/>
              </a:ext>
            </a:extLst>
          </p:cNvPr>
          <p:cNvSpPr/>
          <p:nvPr/>
        </p:nvSpPr>
        <p:spPr>
          <a:xfrm>
            <a:off x="1626310" y="4255461"/>
            <a:ext cx="6167862" cy="4593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2800" b="1" dirty="0">
                <a:solidFill>
                  <a:srgbClr val="195999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期中報告撰寫說明</a:t>
            </a:r>
            <a:endParaRPr lang="zh-TW" altLang="en-US" sz="2800" dirty="0"/>
          </a:p>
        </p:txBody>
      </p:sp>
      <p:grpSp>
        <p:nvGrpSpPr>
          <p:cNvPr id="80" name="群組 79">
            <a:extLst>
              <a:ext uri="{FF2B5EF4-FFF2-40B4-BE49-F238E27FC236}">
                <a16:creationId xmlns:a16="http://schemas.microsoft.com/office/drawing/2014/main" id="{5BB7ADA9-5DA6-4F99-8F19-832E5B4C4377}"/>
              </a:ext>
            </a:extLst>
          </p:cNvPr>
          <p:cNvGrpSpPr/>
          <p:nvPr/>
        </p:nvGrpSpPr>
        <p:grpSpPr>
          <a:xfrm>
            <a:off x="8279690" y="4844020"/>
            <a:ext cx="589266" cy="460800"/>
            <a:chOff x="8279690" y="1083596"/>
            <a:chExt cx="589266" cy="460800"/>
          </a:xfrm>
        </p:grpSpPr>
        <p:sp>
          <p:nvSpPr>
            <p:cNvPr id="81" name="橢圓 80">
              <a:extLst>
                <a:ext uri="{FF2B5EF4-FFF2-40B4-BE49-F238E27FC236}">
                  <a16:creationId xmlns:a16="http://schemas.microsoft.com/office/drawing/2014/main" id="{980DEF5F-C43D-4841-8562-81A246CF3AC1}"/>
                </a:ext>
              </a:extLst>
            </p:cNvPr>
            <p:cNvSpPr>
              <a:spLocks/>
            </p:cNvSpPr>
            <p:nvPr/>
          </p:nvSpPr>
          <p:spPr>
            <a:xfrm>
              <a:off x="8325772" y="1083596"/>
              <a:ext cx="460800" cy="460800"/>
            </a:xfrm>
            <a:prstGeom prst="ellipse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200" dirty="0">
                <a:solidFill>
                  <a:srgbClr val="1959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82" name="文字方塊 81">
              <a:extLst>
                <a:ext uri="{FF2B5EF4-FFF2-40B4-BE49-F238E27FC236}">
                  <a16:creationId xmlns:a16="http://schemas.microsoft.com/office/drawing/2014/main" id="{D9B2EA80-A5C9-474A-85AA-9989C34AE3A7}"/>
                </a:ext>
              </a:extLst>
            </p:cNvPr>
            <p:cNvSpPr txBox="1"/>
            <p:nvPr/>
          </p:nvSpPr>
          <p:spPr>
            <a:xfrm>
              <a:off x="8279690" y="1118807"/>
              <a:ext cx="58926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000" dirty="0">
                  <a:solidFill>
                    <a:srgbClr val="195999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18</a:t>
              </a:r>
              <a:endParaRPr lang="zh-TW" altLang="en-US" sz="2400" dirty="0">
                <a:solidFill>
                  <a:srgbClr val="1959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83" name="箭號: 五邊形 82">
            <a:extLst>
              <a:ext uri="{FF2B5EF4-FFF2-40B4-BE49-F238E27FC236}">
                <a16:creationId xmlns:a16="http://schemas.microsoft.com/office/drawing/2014/main" id="{02B07412-A928-49F0-9F35-3691C3D3B026}"/>
              </a:ext>
            </a:extLst>
          </p:cNvPr>
          <p:cNvSpPr/>
          <p:nvPr/>
        </p:nvSpPr>
        <p:spPr>
          <a:xfrm flipH="1">
            <a:off x="574766" y="4850725"/>
            <a:ext cx="731512" cy="451825"/>
          </a:xfrm>
          <a:prstGeom prst="homePlate">
            <a:avLst/>
          </a:prstGeom>
          <a:solidFill>
            <a:srgbClr val="26BC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柒</a:t>
            </a:r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id="{638B75E6-5ADE-4FDF-A365-9B589980425F}"/>
              </a:ext>
            </a:extLst>
          </p:cNvPr>
          <p:cNvSpPr/>
          <p:nvPr/>
        </p:nvSpPr>
        <p:spPr>
          <a:xfrm>
            <a:off x="1626310" y="4876834"/>
            <a:ext cx="6167862" cy="4593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zh-TW" altLang="en-US" sz="2800" dirty="0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4616765F-4D75-7E77-A490-91819AC03B25}"/>
              </a:ext>
            </a:extLst>
          </p:cNvPr>
          <p:cNvSpPr txBox="1"/>
          <p:nvPr/>
        </p:nvSpPr>
        <p:spPr>
          <a:xfrm>
            <a:off x="1626310" y="4850725"/>
            <a:ext cx="4953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2800" b="1" dirty="0">
                <a:solidFill>
                  <a:srgbClr val="195999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個案計畫執行注意事項</a:t>
            </a:r>
          </a:p>
        </p:txBody>
      </p:sp>
    </p:spTree>
    <p:extLst>
      <p:ext uri="{BB962C8B-B14F-4D97-AF65-F5344CB8AC3E}">
        <p14:creationId xmlns:p14="http://schemas.microsoft.com/office/powerpoint/2010/main" val="7831050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橢圓 19"/>
          <p:cNvSpPr/>
          <p:nvPr/>
        </p:nvSpPr>
        <p:spPr>
          <a:xfrm>
            <a:off x="6920660" y="2345137"/>
            <a:ext cx="2411682" cy="2411682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452436" y="1059094"/>
            <a:ext cx="2671764" cy="522964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zh-TW" altLang="en-US" sz="2400" b="1" dirty="0">
                <a:latin typeface="Arial" panose="020B0604020202020204" pitchFamily="34" charset="0"/>
                <a:ea typeface="微軟正黑體" panose="020B0604030504040204" pitchFamily="34" charset="-120"/>
              </a:rPr>
              <a:t>經費動支提醒事項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68F1-1F4A-4DD5-A767-535B5DC69A90}" type="slidenum">
              <a:rPr lang="zh-TW" altLang="en-US" smtClean="0"/>
              <a:t>19</a:t>
            </a:fld>
            <a:endParaRPr lang="zh-TW" alt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1D98AC8-F585-78F2-0922-AB52BBD20E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438" y="368301"/>
            <a:ext cx="9001125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ctr">
              <a:spcBef>
                <a:spcPct val="50000"/>
              </a:spcBef>
            </a:pPr>
            <a:r>
              <a:rPr lang="zh-TW" altLang="en-US" b="1" dirty="0">
                <a:solidFill>
                  <a:srgbClr val="0066CC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柒</a:t>
            </a:r>
            <a:r>
              <a:rPr lang="en-US" altLang="zh-TW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﹑</a:t>
            </a:r>
            <a:r>
              <a:rPr lang="zh-TW" altLang="en-US" b="1" dirty="0">
                <a:solidFill>
                  <a:srgbClr val="0066CC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個案計畫執行注意事項</a:t>
            </a:r>
          </a:p>
        </p:txBody>
      </p:sp>
      <p:sp>
        <p:nvSpPr>
          <p:cNvPr id="5" name="Text Box 6">
            <a:extLst>
              <a:ext uri="{FF2B5EF4-FFF2-40B4-BE49-F238E27FC236}">
                <a16:creationId xmlns:a16="http://schemas.microsoft.com/office/drawing/2014/main" id="{A671F100-59F2-F40C-62F1-A2B21E8574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436" y="1924956"/>
            <a:ext cx="9001127" cy="405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kumimoji="0"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1.113</a:t>
            </a:r>
            <a:r>
              <a:rPr kumimoji="0"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年度財務審查預計於</a:t>
            </a:r>
            <a:r>
              <a:rPr kumimoji="0"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114</a:t>
            </a:r>
            <a:r>
              <a:rPr kumimoji="0"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kumimoji="0"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kumimoji="0"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月辦理，需配合正風會計師事務所安排執行。</a:t>
            </a:r>
            <a:endParaRPr kumimoji="0"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30000"/>
              </a:lnSpc>
              <a:defRPr/>
            </a:pPr>
            <a:r>
              <a:rPr kumimoji="0"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kumimoji="0"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專帳請依經濟部產業發展署「高階製造</a:t>
            </a:r>
            <a:r>
              <a:rPr kumimoji="0"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HEAT2.0</a:t>
            </a:r>
            <a:r>
              <a:rPr kumimoji="0"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輔導計畫」主題式研發計畫補助申請須知</a:t>
            </a:r>
            <a:r>
              <a:rPr kumimoji="0"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—</a:t>
            </a:r>
            <a:r>
              <a:rPr kumimoji="0"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附件一「會計科目、編列原則及查核準則」。</a:t>
            </a:r>
            <a:endParaRPr kumimoji="0"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30000"/>
              </a:lnSpc>
              <a:defRPr/>
            </a:pPr>
            <a:r>
              <a:rPr kumimoji="0"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kumimoji="0"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計畫經費動支累積應達</a:t>
            </a:r>
            <a:r>
              <a:rPr kumimoji="0" lang="zh-TW" altLang="en-US" sz="20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已撥付款金額之</a:t>
            </a:r>
            <a:r>
              <a:rPr kumimoji="0" lang="en-US" altLang="zh-TW" sz="20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75%</a:t>
            </a:r>
            <a:r>
              <a:rPr kumimoji="0" lang="zh-TW" altLang="en-US" sz="20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以上</a:t>
            </a:r>
            <a:r>
              <a:rPr kumimoji="0"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kumimoji="0"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依據補助款契約書第</a:t>
            </a:r>
            <a:r>
              <a:rPr kumimoji="0"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r>
              <a:rPr kumimoji="0"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條</a:t>
            </a:r>
            <a:r>
              <a:rPr kumimoji="0"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kumimoji="0"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kumimoji="0"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30000"/>
              </a:lnSpc>
              <a:defRPr/>
            </a:pPr>
            <a:r>
              <a:rPr kumimoji="0"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4.</a:t>
            </a:r>
            <a:r>
              <a:rPr kumimoji="0"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經費不可跨年核銷，請注意發票</a:t>
            </a:r>
            <a:r>
              <a:rPr kumimoji="0"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kumimoji="0"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收據開立時間，並妥善留存相關佐證文件。</a:t>
            </a:r>
            <a:endParaRPr kumimoji="0"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30000"/>
              </a:lnSpc>
              <a:defRPr/>
            </a:pPr>
            <a:r>
              <a:rPr kumimoji="0"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5.</a:t>
            </a:r>
            <a:r>
              <a:rPr kumimoji="0"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應於財務審查前將正式委外合約補齊，並提供已蓋「與正本相符」之副本資料及彩色掃描檔給計畫辦公室。</a:t>
            </a:r>
            <a:endParaRPr kumimoji="0"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30000"/>
              </a:lnSpc>
              <a:defRPr/>
            </a:pPr>
            <a:r>
              <a:rPr kumimoji="0"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6.</a:t>
            </a:r>
            <a:r>
              <a:rPr kumimoji="0"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請注意補助款</a:t>
            </a:r>
            <a:r>
              <a:rPr kumimoji="0" lang="zh-TW" altLang="en-US" sz="20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不可溢領</a:t>
            </a:r>
            <a:r>
              <a:rPr kumimoji="0"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kumimoji="0"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30000"/>
              </a:lnSpc>
              <a:defRPr/>
            </a:pPr>
            <a:r>
              <a:rPr kumimoji="0"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7.</a:t>
            </a:r>
            <a:r>
              <a:rPr kumimoji="0"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如果有人員異動、合作廠商異動、計畫項目異動或經費變更，請提早與計畫辦公室申請計畫變更。</a:t>
            </a:r>
          </a:p>
        </p:txBody>
      </p:sp>
    </p:spTree>
    <p:extLst>
      <p:ext uri="{BB962C8B-B14F-4D97-AF65-F5344CB8AC3E}">
        <p14:creationId xmlns:p14="http://schemas.microsoft.com/office/powerpoint/2010/main" val="41543262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452438" y="368301"/>
            <a:ext cx="9001125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ctr">
              <a:spcBef>
                <a:spcPct val="50000"/>
              </a:spcBef>
            </a:pPr>
            <a:r>
              <a:rPr lang="zh-TW" altLang="en-US" b="1" dirty="0">
                <a:solidFill>
                  <a:srgbClr val="0066CC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聯絡資訊</a:t>
            </a: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834416" y="2836095"/>
            <a:ext cx="6051907" cy="2811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fontAlgn="base" hangingPunct="0">
              <a:lnSpc>
                <a:spcPts val="2200"/>
              </a:lnSpc>
              <a:spcBef>
                <a:spcPts val="600"/>
              </a:spcBef>
              <a:defRPr/>
            </a:pPr>
            <a:r>
              <a:rPr lang="zh-TW" altLang="en-US" sz="2000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洽詢電話</a:t>
            </a:r>
            <a:r>
              <a:rPr lang="en-US" altLang="zh-TW" sz="2000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    </a:t>
            </a:r>
          </a:p>
          <a:p>
            <a:pPr eaLnBrk="0" hangingPunct="0">
              <a:lnSpc>
                <a:spcPts val="2200"/>
              </a:lnSpc>
              <a:spcAft>
                <a:spcPts val="600"/>
              </a:spcAft>
              <a:defRPr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（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02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）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2709-0638  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分機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232</a:t>
            </a:r>
          </a:p>
          <a:p>
            <a:pPr eaLnBrk="0" fontAlgn="base" hangingPunct="0">
              <a:lnSpc>
                <a:spcPts val="2200"/>
              </a:lnSpc>
              <a:spcBef>
                <a:spcPts val="600"/>
              </a:spcBef>
              <a:defRPr/>
            </a:pPr>
            <a:r>
              <a:rPr lang="zh-TW" altLang="en-US" sz="2000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傳真號碼    </a:t>
            </a:r>
            <a:endParaRPr lang="en-US" altLang="zh-TW" sz="2000" dirty="0">
              <a:solidFill>
                <a:srgbClr val="0066CC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0" fontAlgn="base" hangingPunct="0">
              <a:lnSpc>
                <a:spcPts val="2200"/>
              </a:lnSpc>
              <a:spcAft>
                <a:spcPts val="600"/>
              </a:spcAft>
              <a:defRPr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（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02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）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2709-0531</a:t>
            </a:r>
          </a:p>
          <a:p>
            <a:pPr eaLnBrk="0" fontAlgn="base" hangingPunct="0">
              <a:lnSpc>
                <a:spcPts val="2200"/>
              </a:lnSpc>
              <a:spcBef>
                <a:spcPts val="600"/>
              </a:spcBef>
              <a:defRPr/>
            </a:pPr>
            <a:r>
              <a:rPr lang="zh-TW" altLang="en-US" sz="2000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網頁資訊     </a:t>
            </a:r>
            <a:endParaRPr lang="en-US" altLang="zh-TW" sz="2000" dirty="0">
              <a:solidFill>
                <a:srgbClr val="0066CC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0" hangingPunct="0">
              <a:lnSpc>
                <a:spcPts val="2200"/>
              </a:lnSpc>
              <a:spcAft>
                <a:spcPts val="600"/>
              </a:spcAft>
              <a:defRPr/>
            </a:pP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  <a:hlinkClick r:id="rId2"/>
              </a:rPr>
              <a:t>https://reurl.cc/kyqdG9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0" hangingPunct="0">
              <a:lnSpc>
                <a:spcPts val="2200"/>
              </a:lnSpc>
              <a:spcAft>
                <a:spcPts val="600"/>
              </a:spcAft>
              <a:defRPr/>
            </a:pPr>
            <a:r>
              <a:rPr lang="zh-TW" altLang="en-US" sz="2000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聯繫地址      </a:t>
            </a:r>
            <a:endParaRPr lang="en-US" altLang="zh-TW" sz="2000" dirty="0">
              <a:solidFill>
                <a:srgbClr val="0066CC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0" fontAlgn="base" hangingPunct="0">
              <a:lnSpc>
                <a:spcPts val="2200"/>
              </a:lnSpc>
              <a:spcAft>
                <a:spcPts val="600"/>
              </a:spcAft>
              <a:defRPr/>
            </a:pP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106090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 臺北市大安區信義路三段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41-2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號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4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樓</a:t>
            </a:r>
          </a:p>
        </p:txBody>
      </p:sp>
      <p:sp>
        <p:nvSpPr>
          <p:cNvPr id="11" name="矩形 37"/>
          <p:cNvSpPr>
            <a:spLocks noChangeArrowheads="1"/>
          </p:cNvSpPr>
          <p:nvPr/>
        </p:nvSpPr>
        <p:spPr bwMode="auto">
          <a:xfrm>
            <a:off x="454089" y="5758635"/>
            <a:ext cx="8999474" cy="584775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zh-TW" altLang="en-US" sz="1600" kern="0" dirty="0">
                <a:solidFill>
                  <a:schemeClr val="accent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經濟部或計畫辦公室皆未有推薦或委託任何民間機構或人員（例如企管顧問公司），進行計畫書撰寫及申請之輔導，各廠商如有疑義，可逕洽計畫辦公室釋疑。</a:t>
            </a:r>
          </a:p>
        </p:txBody>
      </p:sp>
      <p:sp>
        <p:nvSpPr>
          <p:cNvPr id="13" name="矩形: 圓角 12"/>
          <p:cNvSpPr/>
          <p:nvPr/>
        </p:nvSpPr>
        <p:spPr>
          <a:xfrm>
            <a:off x="2785852" y="989730"/>
            <a:ext cx="4334296" cy="1754326"/>
          </a:xfrm>
          <a:prstGeom prst="roundRect">
            <a:avLst/>
          </a:prstGeom>
          <a:solidFill>
            <a:schemeClr val="accent1">
              <a:lumMod val="20000"/>
              <a:lumOff val="80000"/>
              <a:alpha val="5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0"/>
              </a:spcBef>
              <a:defRPr/>
            </a:pPr>
            <a:r>
              <a:rPr lang="zh-TW" altLang="en-US" sz="5400" b="1" dirty="0">
                <a:solidFill>
                  <a:schemeClr val="accent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簡報完畢 </a:t>
            </a:r>
            <a:endParaRPr lang="en-US" altLang="zh-TW" sz="5400" b="1" dirty="0">
              <a:solidFill>
                <a:schemeClr val="accent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>
              <a:spcBef>
                <a:spcPts val="0"/>
              </a:spcBef>
              <a:defRPr/>
            </a:pPr>
            <a:r>
              <a:rPr lang="zh-TW" altLang="en-US" sz="5400" b="1" dirty="0">
                <a:solidFill>
                  <a:schemeClr val="accent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敬請賜教</a:t>
            </a: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foregroundMark x1="48339" y1="22753" x2="48339" y2="22753"/>
                        <a14:foregroundMark x1="49631" y1="15488" x2="49631" y2="15488"/>
                        <a14:foregroundMark x1="14576" y1="39579" x2="14576" y2="39579"/>
                        <a14:foregroundMark x1="32103" y1="86998" x2="32103" y2="86998"/>
                        <a14:foregroundMark x1="73801" y1="80497" x2="73801" y2="80497"/>
                        <a14:foregroundMark x1="83764" y1="43977" x2="83764" y2="43977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964166" y="2331086"/>
            <a:ext cx="3552068" cy="342754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: 圓角 6"/>
          <p:cNvSpPr/>
          <p:nvPr/>
        </p:nvSpPr>
        <p:spPr>
          <a:xfrm>
            <a:off x="452437" y="1407507"/>
            <a:ext cx="9001124" cy="881322"/>
          </a:xfrm>
          <a:prstGeom prst="roundRect">
            <a:avLst/>
          </a:prstGeom>
          <a:solidFill>
            <a:schemeClr val="accent1">
              <a:lumMod val="20000"/>
              <a:lumOff val="80000"/>
              <a:alpha val="5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243" name="Rectangle 2"/>
          <p:cNvSpPr>
            <a:spLocks noChangeArrowheads="1"/>
          </p:cNvSpPr>
          <p:nvPr/>
        </p:nvSpPr>
        <p:spPr bwMode="auto">
          <a:xfrm>
            <a:off x="452438" y="377448"/>
            <a:ext cx="9001126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1pPr>
            <a:lvl2pPr marL="742950" indent="-28575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2pPr>
            <a:lvl3pPr marL="1143000" indent="-228600" eaLnBrk="0" hangingPunct="0">
              <a:spcBef>
                <a:spcPts val="375"/>
              </a:spcBef>
              <a:buClr>
                <a:srgbClr val="F6D3AA"/>
              </a:buClr>
              <a:buSzPct val="8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3pPr>
            <a:lvl4pPr marL="1600200" indent="-228600" eaLnBrk="0" hangingPunct="0">
              <a:spcBef>
                <a:spcPts val="375"/>
              </a:spcBef>
              <a:buClr>
                <a:srgbClr val="E66C7D"/>
              </a:buClr>
              <a:buSzPct val="80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4pPr>
            <a:lvl5pPr marL="2057400" indent="-228600" eaLnBrk="0" hangingPunct="0">
              <a:spcBef>
                <a:spcPts val="375"/>
              </a:spcBef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zh-TW" altLang="en-US" sz="3200" b="1" dirty="0">
                <a:solidFill>
                  <a:srgbClr val="195999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壹</a:t>
            </a:r>
            <a:r>
              <a:rPr lang="en-US" altLang="zh-TW" sz="3200" b="1" dirty="0">
                <a:solidFill>
                  <a:srgbClr val="1959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﹑</a:t>
            </a:r>
            <a:r>
              <a:rPr lang="zh-TW" altLang="en-US" sz="3200" b="1" dirty="0">
                <a:solidFill>
                  <a:srgbClr val="195999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期中查核目的</a:t>
            </a:r>
          </a:p>
        </p:txBody>
      </p:sp>
      <p:sp>
        <p:nvSpPr>
          <p:cNvPr id="1464326" name="Text Box 6"/>
          <p:cNvSpPr txBox="1">
            <a:spLocks noChangeArrowheads="1"/>
          </p:cNvSpPr>
          <p:nvPr/>
        </p:nvSpPr>
        <p:spPr bwMode="auto">
          <a:xfrm>
            <a:off x="452438" y="2523163"/>
            <a:ext cx="9001126" cy="2531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zh-TW" altLang="en-US" sz="2400" b="1" dirty="0">
                <a:solidFill>
                  <a:schemeClr val="accent6"/>
                </a:solidFill>
                <a:latin typeface="細明體" pitchFamily="49" charset="-120"/>
                <a:ea typeface="微軟正黑體" panose="020B0604030504040204" pitchFamily="34" charset="-120"/>
              </a:rPr>
              <a:t>補助款契約書第</a:t>
            </a:r>
            <a:r>
              <a:rPr lang="en-US" altLang="zh-TW" sz="2400" b="1" dirty="0">
                <a:solidFill>
                  <a:schemeClr val="accent6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8</a:t>
            </a:r>
            <a:r>
              <a:rPr lang="zh-TW" altLang="en-US" sz="2400" b="1" dirty="0">
                <a:solidFill>
                  <a:schemeClr val="accent6"/>
                </a:solidFill>
                <a:latin typeface="細明體" pitchFamily="49" charset="-120"/>
                <a:ea typeface="微軟正黑體" panose="020B0604030504040204" pitchFamily="34" charset="-120"/>
              </a:rPr>
              <a:t>條</a:t>
            </a:r>
            <a:r>
              <a:rPr lang="en-US" altLang="zh-TW" sz="2400" b="1" dirty="0">
                <a:solidFill>
                  <a:schemeClr val="accent6"/>
                </a:solidFill>
                <a:latin typeface="細明體" pitchFamily="49" charset="-120"/>
                <a:ea typeface="微軟正黑體" panose="020B0604030504040204" pitchFamily="34" charset="-120"/>
              </a:rPr>
              <a:t>:</a:t>
            </a:r>
            <a:r>
              <a:rPr lang="zh-TW" altLang="en-US" sz="2400" b="1" dirty="0">
                <a:solidFill>
                  <a:schemeClr val="accent6"/>
                </a:solidFill>
                <a:latin typeface="細明體" pitchFamily="49" charset="-120"/>
                <a:ea typeface="微軟正黑體" panose="020B0604030504040204" pitchFamily="34" charset="-120"/>
              </a:rPr>
              <a:t>工作報告及進度查核</a:t>
            </a:r>
            <a:endParaRPr lang="en-US" altLang="zh-TW" sz="2400" b="1" dirty="0">
              <a:solidFill>
                <a:schemeClr val="accent6"/>
              </a:solidFill>
              <a:latin typeface="細明體" pitchFamily="49" charset="-120"/>
              <a:ea typeface="微軟正黑體" panose="020B0604030504040204" pitchFamily="34" charset="-120"/>
            </a:endParaRPr>
          </a:p>
          <a:p>
            <a:pPr marL="457200" indent="-457200">
              <a:lnSpc>
                <a:spcPct val="130000"/>
              </a:lnSpc>
              <a:buFont typeface="+mj-ea"/>
              <a:buAutoNum type="ea1ChtPeriod"/>
              <a:defRPr/>
            </a:pPr>
            <a:r>
              <a:rPr lang="zh-TW" altLang="en-US" sz="2000" b="1" dirty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本個案計畫進行中，甲方得請乙方提供有關資料，並隨時派員至乙方瞭解計畫進行情形，必要時得請乙方報告計畫執行情形，乙方不得拒絕。</a:t>
            </a:r>
          </a:p>
          <a:p>
            <a:pPr marL="457200" indent="-457200">
              <a:lnSpc>
                <a:spcPct val="130000"/>
              </a:lnSpc>
              <a:buFont typeface="+mj-ea"/>
              <a:buAutoNum type="ea1ChtPeriod"/>
              <a:defRPr/>
            </a:pPr>
            <a:r>
              <a:rPr lang="zh-TW" altLang="en-US" sz="2000" b="1" dirty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甲方得通知乙方辦理期中進度查核，實際累計工作進度達預定累計工作進度之</a:t>
            </a:r>
            <a:r>
              <a:rPr lang="en-US" altLang="zh-TW" sz="2000" b="1" dirty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50%</a:t>
            </a:r>
            <a:r>
              <a:rPr lang="zh-TW" altLang="en-US" sz="2000" b="1" dirty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，且計畫經費結報數累計達已撥付款金額之</a:t>
            </a:r>
            <a:r>
              <a:rPr lang="en-US" altLang="zh-TW" sz="2000" b="1" dirty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75%</a:t>
            </a:r>
            <a:r>
              <a:rPr lang="zh-TW" altLang="en-US" sz="2000" b="1" dirty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以上，依甲方規定提出工作報告及會計財務審查報告送予甲方。</a:t>
            </a:r>
            <a:endParaRPr lang="en-US" altLang="zh-TW" sz="2000" b="1" dirty="0">
              <a:solidFill>
                <a:schemeClr val="dk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452437" y="1458582"/>
            <a:ext cx="9001126" cy="830866"/>
          </a:xfrm>
          <a:prstGeom prst="roundRect">
            <a:avLst/>
          </a:prstGeom>
          <a:noFill/>
          <a:ln>
            <a:noFill/>
            <a:headEnd/>
            <a:tailEnd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en-US" altLang="zh-TW" sz="2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20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甲方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財團法人中國生產力中心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 --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期中進度查核</a:t>
            </a:r>
          </a:p>
          <a:p>
            <a:pPr>
              <a:spcBef>
                <a:spcPct val="20000"/>
              </a:spcBef>
              <a:defRPr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乙方</a:t>
            </a:r>
            <a:r>
              <a:rPr lang="en-US" altLang="zh-TW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個案業者</a:t>
            </a:r>
            <a:r>
              <a:rPr lang="en-US" altLang="zh-TW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 -- </a:t>
            </a: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依簽約計畫書所訂之工作進度執行計畫</a:t>
            </a:r>
          </a:p>
        </p:txBody>
      </p:sp>
      <p:sp>
        <p:nvSpPr>
          <p:cNvPr id="8" name="投影片編號版面配置區 2"/>
          <p:cNvSpPr txBox="1">
            <a:spLocks/>
          </p:cNvSpPr>
          <p:nvPr/>
        </p:nvSpPr>
        <p:spPr>
          <a:xfrm>
            <a:off x="7140575" y="624681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568F1-1F4A-4DD5-A767-535B5DC69A90}" type="slidenum">
              <a:rPr lang="zh-TW" altLang="en-US"/>
              <a:pPr/>
              <a:t>2</a:t>
            </a:fld>
            <a:endParaRPr lang="zh-TW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矩形: 圓角 45"/>
          <p:cNvSpPr/>
          <p:nvPr/>
        </p:nvSpPr>
        <p:spPr>
          <a:xfrm>
            <a:off x="452437" y="1073118"/>
            <a:ext cx="2736000" cy="142120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3" name="Text Box 7"/>
          <p:cNvSpPr txBox="1">
            <a:spLocks noChangeArrowheads="1"/>
          </p:cNvSpPr>
          <p:nvPr/>
        </p:nvSpPr>
        <p:spPr bwMode="auto">
          <a:xfrm>
            <a:off x="448547" y="1451471"/>
            <a:ext cx="2739890" cy="785600"/>
          </a:xfrm>
          <a:prstGeom prst="rect">
            <a:avLst/>
          </a:prstGeom>
          <a:noFill/>
          <a:ln w="9525" cap="flat" cmpd="sng" algn="ctr">
            <a:noFill/>
            <a:prstDash val="solid"/>
            <a:headEnd/>
            <a:tailEnd/>
          </a:ln>
          <a:effectLst/>
        </p:spPr>
        <p:txBody>
          <a:bodyPr/>
          <a:lstStyle/>
          <a:p>
            <a:pPr marL="342900" indent="-342900" eaLnBrk="0" fontAlgn="auto" hangingPunct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kumimoji="0" lang="zh-TW" altLang="en-US" sz="1600" kern="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期中報告書</a:t>
            </a:r>
            <a:endParaRPr kumimoji="0" lang="en-US" altLang="zh-TW" sz="1600" kern="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 eaLnBrk="0" fontAlgn="auto" hangingPunct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kumimoji="0" lang="zh-TW" altLang="en-US" sz="1600" kern="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研發紀錄簿</a:t>
            </a:r>
          </a:p>
        </p:txBody>
      </p:sp>
      <p:sp>
        <p:nvSpPr>
          <p:cNvPr id="11283" name="Line 26"/>
          <p:cNvSpPr>
            <a:spLocks noChangeShapeType="1"/>
          </p:cNvSpPr>
          <p:nvPr/>
        </p:nvSpPr>
        <p:spPr bwMode="auto">
          <a:xfrm>
            <a:off x="3386718" y="1163859"/>
            <a:ext cx="0" cy="5400000"/>
          </a:xfrm>
          <a:prstGeom prst="line">
            <a:avLst/>
          </a:prstGeom>
          <a:noFill/>
          <a:ln w="19050">
            <a:solidFill>
              <a:schemeClr val="bg2">
                <a:lumMod val="50000"/>
              </a:schemeClr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 dirty="0">
              <a:latin typeface="Arial" panose="020B0604020202020204" pitchFamily="34" charset="0"/>
            </a:endParaRPr>
          </a:p>
        </p:txBody>
      </p:sp>
      <p:sp>
        <p:nvSpPr>
          <p:cNvPr id="11284" name="Line 27"/>
          <p:cNvSpPr>
            <a:spLocks noChangeShapeType="1"/>
          </p:cNvSpPr>
          <p:nvPr/>
        </p:nvSpPr>
        <p:spPr bwMode="auto">
          <a:xfrm>
            <a:off x="6519280" y="1163859"/>
            <a:ext cx="0" cy="5400000"/>
          </a:xfrm>
          <a:prstGeom prst="line">
            <a:avLst/>
          </a:prstGeom>
          <a:noFill/>
          <a:ln w="19050">
            <a:solidFill>
              <a:schemeClr val="bg2">
                <a:lumMod val="50000"/>
              </a:schemeClr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 dirty="0">
              <a:latin typeface="Arial" panose="020B0604020202020204" pitchFamily="34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52439" y="1077458"/>
            <a:ext cx="273599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2000" b="1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一、準備期中查核資料</a:t>
            </a:r>
          </a:p>
        </p:txBody>
      </p:sp>
      <p:sp>
        <p:nvSpPr>
          <p:cNvPr id="48" name="矩形: 圓角 47"/>
          <p:cNvSpPr/>
          <p:nvPr/>
        </p:nvSpPr>
        <p:spPr>
          <a:xfrm>
            <a:off x="3584999" y="1073119"/>
            <a:ext cx="2736000" cy="143638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9" name="Text Box 7"/>
          <p:cNvSpPr txBox="1">
            <a:spLocks noChangeArrowheads="1"/>
          </p:cNvSpPr>
          <p:nvPr/>
        </p:nvSpPr>
        <p:spPr bwMode="auto">
          <a:xfrm>
            <a:off x="3638548" y="1440961"/>
            <a:ext cx="2739891" cy="799938"/>
          </a:xfrm>
          <a:prstGeom prst="rect">
            <a:avLst/>
          </a:prstGeom>
          <a:noFill/>
          <a:ln w="9525" cap="flat" cmpd="sng" algn="ctr">
            <a:noFill/>
            <a:prstDash val="solid"/>
            <a:headEnd/>
            <a:tailEnd/>
          </a:ln>
          <a:effectLst/>
        </p:spPr>
        <p:txBody>
          <a:bodyPr/>
          <a:lstStyle>
            <a:defPPr>
              <a:defRPr lang="zh-TW"/>
            </a:defPPr>
            <a:lvl1pPr marL="180975" indent="-180975" eaLnBrk="0" fontAlgn="auto" hangingPunct="0">
              <a:spcBef>
                <a:spcPts val="0"/>
              </a:spcBef>
              <a:spcAft>
                <a:spcPts val="0"/>
              </a:spcAft>
              <a:defRPr kumimoji="0" sz="2000" b="1" ker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pPr marL="342900" indent="-342900">
              <a:buFont typeface="+mj-lt"/>
              <a:buAutoNum type="arabicPeriod"/>
            </a:pPr>
            <a:r>
              <a:rPr lang="zh-TW" altLang="en-US" sz="1600" b="0" dirty="0"/>
              <a:t>審查會議</a:t>
            </a:r>
            <a:endParaRPr lang="en-US" altLang="zh-TW" sz="1600" b="0" dirty="0"/>
          </a:p>
          <a:p>
            <a:pPr marL="342900" indent="-342900">
              <a:buFont typeface="+mj-lt"/>
              <a:buAutoNum type="arabicPeriod"/>
            </a:pPr>
            <a:r>
              <a:rPr lang="zh-TW" altLang="en-US" sz="1600" b="0" dirty="0"/>
              <a:t>不定期審查會議</a:t>
            </a:r>
            <a:endParaRPr lang="en-US" altLang="zh-TW" b="0" dirty="0"/>
          </a:p>
        </p:txBody>
      </p:sp>
      <p:sp>
        <p:nvSpPr>
          <p:cNvPr id="50" name="矩形 49"/>
          <p:cNvSpPr/>
          <p:nvPr/>
        </p:nvSpPr>
        <p:spPr>
          <a:xfrm>
            <a:off x="3642441" y="1077458"/>
            <a:ext cx="273599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2000" b="1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二、期中查核相關事項</a:t>
            </a:r>
          </a:p>
        </p:txBody>
      </p:sp>
      <p:sp>
        <p:nvSpPr>
          <p:cNvPr id="51" name="矩形: 圓角 50"/>
          <p:cNvSpPr/>
          <p:nvPr/>
        </p:nvSpPr>
        <p:spPr>
          <a:xfrm>
            <a:off x="6717563" y="1073118"/>
            <a:ext cx="2736000" cy="143639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3" name="矩形 52"/>
          <p:cNvSpPr/>
          <p:nvPr/>
        </p:nvSpPr>
        <p:spPr>
          <a:xfrm>
            <a:off x="6717563" y="1077458"/>
            <a:ext cx="273246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2000" b="1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三、完成期中查核程序</a:t>
            </a:r>
          </a:p>
        </p:txBody>
      </p:sp>
      <p:sp>
        <p:nvSpPr>
          <p:cNvPr id="59" name="AutoShape 23"/>
          <p:cNvSpPr>
            <a:spLocks noChangeArrowheads="1"/>
          </p:cNvSpPr>
          <p:nvPr/>
        </p:nvSpPr>
        <p:spPr bwMode="auto">
          <a:xfrm>
            <a:off x="7862507" y="3346080"/>
            <a:ext cx="1587523" cy="1020548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headEnd/>
            <a:tailEnd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800" b="1" kern="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完成期中查核</a:t>
            </a:r>
          </a:p>
        </p:txBody>
      </p:sp>
      <p:sp>
        <p:nvSpPr>
          <p:cNvPr id="62" name="文字方塊 83"/>
          <p:cNvSpPr txBox="1">
            <a:spLocks noChangeArrowheads="1"/>
          </p:cNvSpPr>
          <p:nvPr/>
        </p:nvSpPr>
        <p:spPr bwMode="auto">
          <a:xfrm>
            <a:off x="6635986" y="3420696"/>
            <a:ext cx="6461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1pPr>
            <a:lvl2pPr marL="742950" indent="-28575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2pPr>
            <a:lvl3pPr marL="1143000" indent="-228600" eaLnBrk="0" hangingPunct="0">
              <a:spcBef>
                <a:spcPts val="375"/>
              </a:spcBef>
              <a:buClr>
                <a:srgbClr val="F6D3AA"/>
              </a:buClr>
              <a:buSzPct val="8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3pPr>
            <a:lvl4pPr marL="1600200" indent="-228600" eaLnBrk="0" hangingPunct="0">
              <a:spcBef>
                <a:spcPts val="375"/>
              </a:spcBef>
              <a:buClr>
                <a:srgbClr val="E66C7D"/>
              </a:buClr>
              <a:buSzPct val="80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4pPr>
            <a:lvl5pPr marL="2057400" indent="-228600" eaLnBrk="0" hangingPunct="0">
              <a:spcBef>
                <a:spcPts val="375"/>
              </a:spcBef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zh-TW" altLang="en-US" sz="1800" b="1" dirty="0">
                <a:solidFill>
                  <a:schemeClr val="accent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通過</a:t>
            </a:r>
          </a:p>
        </p:txBody>
      </p:sp>
      <p:sp>
        <p:nvSpPr>
          <p:cNvPr id="66" name="文字方塊 65"/>
          <p:cNvSpPr txBox="1"/>
          <p:nvPr/>
        </p:nvSpPr>
        <p:spPr>
          <a:xfrm>
            <a:off x="5736922" y="5610409"/>
            <a:ext cx="646113" cy="3693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kumimoji="0" lang="zh-TW" altLang="en-US" sz="1800" b="1" dirty="0">
                <a:solidFill>
                  <a:schemeClr val="accent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通過</a:t>
            </a:r>
          </a:p>
        </p:txBody>
      </p:sp>
      <p:sp>
        <p:nvSpPr>
          <p:cNvPr id="68" name="Text Box 12"/>
          <p:cNvSpPr txBox="1">
            <a:spLocks noChangeArrowheads="1"/>
          </p:cNvSpPr>
          <p:nvPr/>
        </p:nvSpPr>
        <p:spPr bwMode="auto">
          <a:xfrm>
            <a:off x="309416" y="3585627"/>
            <a:ext cx="1244247" cy="33859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 cap="flat" cmpd="sng" algn="ctr">
            <a:solidFill>
              <a:schemeClr val="accent5">
                <a:lumMod val="60000"/>
                <a:lumOff val="40000"/>
              </a:schemeClr>
            </a:solidFill>
            <a:prstDash val="solid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600" b="1" kern="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期中報告書</a:t>
            </a:r>
          </a:p>
        </p:txBody>
      </p:sp>
      <p:cxnSp>
        <p:nvCxnSpPr>
          <p:cNvPr id="72" name="肘形接點 8"/>
          <p:cNvCxnSpPr>
            <a:cxnSpLocks noChangeShapeType="1"/>
            <a:stCxn id="68" idx="3"/>
            <a:endCxn id="75" idx="1"/>
          </p:cNvCxnSpPr>
          <p:nvPr/>
        </p:nvCxnSpPr>
        <p:spPr bwMode="auto">
          <a:xfrm flipV="1">
            <a:off x="1553663" y="3754167"/>
            <a:ext cx="501370" cy="756"/>
          </a:xfrm>
          <a:prstGeom prst="bentConnector3">
            <a:avLst>
              <a:gd name="adj1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5" name="矩形 74"/>
          <p:cNvSpPr/>
          <p:nvPr/>
        </p:nvSpPr>
        <p:spPr bwMode="auto">
          <a:xfrm>
            <a:off x="2055033" y="3584890"/>
            <a:ext cx="1031066" cy="33855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accent5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600" b="1" kern="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提交資料</a:t>
            </a:r>
          </a:p>
        </p:txBody>
      </p:sp>
      <p:cxnSp>
        <p:nvCxnSpPr>
          <p:cNvPr id="76" name="直線單箭頭接點 26"/>
          <p:cNvCxnSpPr>
            <a:cxnSpLocks noChangeShapeType="1"/>
          </p:cNvCxnSpPr>
          <p:nvPr/>
        </p:nvCxnSpPr>
        <p:spPr bwMode="auto">
          <a:xfrm flipV="1">
            <a:off x="5676347" y="3744825"/>
            <a:ext cx="2186160" cy="8492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0" name="肘形接點 28"/>
          <p:cNvCxnSpPr>
            <a:cxnSpLocks noChangeShapeType="1"/>
            <a:stCxn id="54" idx="3"/>
          </p:cNvCxnSpPr>
          <p:nvPr/>
        </p:nvCxnSpPr>
        <p:spPr bwMode="auto">
          <a:xfrm flipV="1">
            <a:off x="5600677" y="3750282"/>
            <a:ext cx="1067477" cy="2205658"/>
          </a:xfrm>
          <a:prstGeom prst="bentConnector2">
            <a:avLst/>
          </a:prstGeom>
          <a:noFill/>
          <a:ln w="127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2" name="文字方塊 83"/>
          <p:cNvSpPr txBox="1">
            <a:spLocks noChangeArrowheads="1"/>
          </p:cNvSpPr>
          <p:nvPr/>
        </p:nvSpPr>
        <p:spPr bwMode="auto">
          <a:xfrm>
            <a:off x="5704835" y="4521273"/>
            <a:ext cx="6461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1pPr>
            <a:lvl2pPr marL="742950" indent="-28575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2pPr>
            <a:lvl3pPr marL="1143000" indent="-228600" eaLnBrk="0" hangingPunct="0">
              <a:spcBef>
                <a:spcPts val="375"/>
              </a:spcBef>
              <a:buClr>
                <a:srgbClr val="F6D3AA"/>
              </a:buClr>
              <a:buSzPct val="8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3pPr>
            <a:lvl4pPr marL="1600200" indent="-228600" eaLnBrk="0" hangingPunct="0">
              <a:spcBef>
                <a:spcPts val="375"/>
              </a:spcBef>
              <a:buClr>
                <a:srgbClr val="E66C7D"/>
              </a:buClr>
              <a:buSzPct val="80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4pPr>
            <a:lvl5pPr marL="2057400" indent="-228600" eaLnBrk="0" hangingPunct="0">
              <a:spcBef>
                <a:spcPts val="375"/>
              </a:spcBef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zh-TW" altLang="en-US" sz="1800" b="1" dirty="0">
                <a:solidFill>
                  <a:schemeClr val="accent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通過</a:t>
            </a:r>
          </a:p>
        </p:txBody>
      </p:sp>
      <p:sp>
        <p:nvSpPr>
          <p:cNvPr id="96" name="Text Box 13"/>
          <p:cNvSpPr txBox="1">
            <a:spLocks noChangeArrowheads="1"/>
          </p:cNvSpPr>
          <p:nvPr/>
        </p:nvSpPr>
        <p:spPr bwMode="auto">
          <a:xfrm>
            <a:off x="143457" y="2593587"/>
            <a:ext cx="294264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kumimoji="0" lang="en-US" altLang="zh-TW" sz="18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113/10/4</a:t>
            </a:r>
            <a:r>
              <a:rPr kumimoji="0" lang="zh-TW" altLang="en-US" sz="18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前</a:t>
            </a:r>
            <a:endParaRPr kumimoji="0" lang="en-US" altLang="zh-TW" sz="1800" b="1" dirty="0">
              <a:solidFill>
                <a:srgbClr val="0066CC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eaLnBrk="0" hangingPunct="0">
              <a:defRPr/>
            </a:pPr>
            <a:r>
              <a:rPr kumimoji="0" lang="zh-TW" altLang="en-US" sz="18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寄送</a:t>
            </a:r>
            <a:r>
              <a:rPr kumimoji="0" lang="en-US" altLang="zh-TW" sz="18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Email</a:t>
            </a:r>
            <a:r>
              <a:rPr kumimoji="0" lang="zh-TW" altLang="en-US" sz="18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給計畫辦公室</a:t>
            </a:r>
            <a:endParaRPr kumimoji="0" lang="en-US" altLang="zh-TW" sz="1800" b="1" dirty="0">
              <a:solidFill>
                <a:srgbClr val="0066CC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  <p:cxnSp>
        <p:nvCxnSpPr>
          <p:cNvPr id="56" name="直線單箭頭接點 39"/>
          <p:cNvCxnSpPr>
            <a:cxnSpLocks noChangeShapeType="1"/>
            <a:stCxn id="75" idx="3"/>
            <a:endCxn id="67" idx="1"/>
          </p:cNvCxnSpPr>
          <p:nvPr/>
        </p:nvCxnSpPr>
        <p:spPr bwMode="auto">
          <a:xfrm flipV="1">
            <a:off x="3086099" y="3742079"/>
            <a:ext cx="1278018" cy="12088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3" name="Rectangle 2"/>
          <p:cNvSpPr>
            <a:spLocks noChangeArrowheads="1"/>
          </p:cNvSpPr>
          <p:nvPr/>
        </p:nvSpPr>
        <p:spPr bwMode="auto">
          <a:xfrm>
            <a:off x="452438" y="368301"/>
            <a:ext cx="9001125" cy="438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1pPr>
            <a:lvl2pPr marL="742950" indent="-28575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2pPr>
            <a:lvl3pPr marL="1143000" indent="-228600" eaLnBrk="0" hangingPunct="0">
              <a:spcBef>
                <a:spcPts val="375"/>
              </a:spcBef>
              <a:buClr>
                <a:srgbClr val="F6D3AA"/>
              </a:buClr>
              <a:buSzPct val="8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3pPr>
            <a:lvl4pPr marL="1600200" indent="-228600" eaLnBrk="0" hangingPunct="0">
              <a:spcBef>
                <a:spcPts val="375"/>
              </a:spcBef>
              <a:buClr>
                <a:srgbClr val="E66C7D"/>
              </a:buClr>
              <a:buSzPct val="80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4pPr>
            <a:lvl5pPr marL="2057400" indent="-228600" eaLnBrk="0" hangingPunct="0">
              <a:spcBef>
                <a:spcPts val="375"/>
              </a:spcBef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zh-TW" altLang="en-US" sz="3200" b="1" dirty="0">
                <a:solidFill>
                  <a:srgbClr val="195999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貳</a:t>
            </a:r>
            <a:r>
              <a:rPr lang="en-US" altLang="zh-TW" sz="3200" b="1" dirty="0">
                <a:solidFill>
                  <a:srgbClr val="1959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﹑</a:t>
            </a:r>
            <a:r>
              <a:rPr lang="zh-TW" altLang="en-US" sz="3200" b="1" dirty="0">
                <a:solidFill>
                  <a:srgbClr val="195999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期中查核流程說明</a:t>
            </a:r>
          </a:p>
        </p:txBody>
      </p:sp>
      <p:sp>
        <p:nvSpPr>
          <p:cNvPr id="65" name="菱形 64"/>
          <p:cNvSpPr/>
          <p:nvPr/>
        </p:nvSpPr>
        <p:spPr>
          <a:xfrm>
            <a:off x="4358596" y="4455917"/>
            <a:ext cx="1241637" cy="792000"/>
          </a:xfrm>
          <a:prstGeom prst="diamond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accent6">
                <a:lumMod val="75000"/>
              </a:schemeClr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sz="1600" b="1" kern="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7" name="菱形 66"/>
          <p:cNvSpPr/>
          <p:nvPr/>
        </p:nvSpPr>
        <p:spPr>
          <a:xfrm>
            <a:off x="4364117" y="3346079"/>
            <a:ext cx="1241637" cy="792000"/>
          </a:xfrm>
          <a:prstGeom prst="diamond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accent6">
                <a:lumMod val="75000"/>
              </a:schemeClr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sz="1600" b="1" kern="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1" name="文字方塊 84"/>
          <p:cNvSpPr txBox="1">
            <a:spLocks noChangeArrowheads="1"/>
          </p:cNvSpPr>
          <p:nvPr/>
        </p:nvSpPr>
        <p:spPr bwMode="auto">
          <a:xfrm>
            <a:off x="4100940" y="4073371"/>
            <a:ext cx="8778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1pPr>
            <a:lvl2pPr marL="742950" indent="-28575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2pPr>
            <a:lvl3pPr marL="1143000" indent="-228600" eaLnBrk="0" hangingPunct="0">
              <a:spcBef>
                <a:spcPts val="375"/>
              </a:spcBef>
              <a:buClr>
                <a:srgbClr val="F6D3AA"/>
              </a:buClr>
              <a:buSzPct val="8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3pPr>
            <a:lvl4pPr marL="1600200" indent="-228600" eaLnBrk="0" hangingPunct="0">
              <a:spcBef>
                <a:spcPts val="375"/>
              </a:spcBef>
              <a:buClr>
                <a:srgbClr val="E66C7D"/>
              </a:buClr>
              <a:buSzPct val="80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4pPr>
            <a:lvl5pPr marL="2057400" indent="-228600" eaLnBrk="0" hangingPunct="0">
              <a:spcBef>
                <a:spcPts val="375"/>
              </a:spcBef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zh-TW" altLang="en-US" sz="1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不通過</a:t>
            </a:r>
          </a:p>
        </p:txBody>
      </p:sp>
      <p:cxnSp>
        <p:nvCxnSpPr>
          <p:cNvPr id="77" name="直線單箭頭接點 52"/>
          <p:cNvCxnSpPr>
            <a:cxnSpLocks noChangeShapeType="1"/>
          </p:cNvCxnSpPr>
          <p:nvPr/>
        </p:nvCxnSpPr>
        <p:spPr bwMode="auto">
          <a:xfrm flipH="1">
            <a:off x="5005191" y="4153671"/>
            <a:ext cx="1529" cy="28800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4" name="矩形 93"/>
          <p:cNvSpPr/>
          <p:nvPr/>
        </p:nvSpPr>
        <p:spPr>
          <a:xfrm>
            <a:off x="4475033" y="3567183"/>
            <a:ext cx="100540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kumimoji="0" lang="zh-TW" altLang="en-US" sz="1600" b="1" kern="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審查會議</a:t>
            </a:r>
          </a:p>
        </p:txBody>
      </p:sp>
      <p:sp>
        <p:nvSpPr>
          <p:cNvPr id="95" name="矩形 94"/>
          <p:cNvSpPr/>
          <p:nvPr/>
        </p:nvSpPr>
        <p:spPr>
          <a:xfrm>
            <a:off x="4413081" y="4706217"/>
            <a:ext cx="119267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kumimoji="0" lang="zh-TW" altLang="en-US" sz="1600" b="1" kern="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書面補正</a:t>
            </a:r>
            <a:endParaRPr kumimoji="0" lang="en-US" altLang="zh-TW" sz="1600" b="1" kern="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7" name="群組 6"/>
          <p:cNvGrpSpPr/>
          <p:nvPr/>
        </p:nvGrpSpPr>
        <p:grpSpPr>
          <a:xfrm>
            <a:off x="4359040" y="5559940"/>
            <a:ext cx="1241637" cy="792000"/>
            <a:chOff x="5136803" y="5559940"/>
            <a:chExt cx="1241637" cy="792000"/>
          </a:xfrm>
        </p:grpSpPr>
        <p:sp>
          <p:nvSpPr>
            <p:cNvPr id="54" name="菱形 53"/>
            <p:cNvSpPr/>
            <p:nvPr/>
          </p:nvSpPr>
          <p:spPr>
            <a:xfrm>
              <a:off x="5136803" y="5559940"/>
              <a:ext cx="1241637" cy="792000"/>
            </a:xfrm>
            <a:prstGeom prst="diamond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2700" cap="flat" cmpd="sng" algn="ctr">
              <a:solidFill>
                <a:schemeClr val="accent6">
                  <a:lumMod val="75000"/>
                </a:schemeClr>
              </a:solidFill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 sz="1600" b="1" kern="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97" name="矩形 96"/>
            <p:cNvSpPr/>
            <p:nvPr/>
          </p:nvSpPr>
          <p:spPr>
            <a:xfrm>
              <a:off x="5432702" y="5757790"/>
              <a:ext cx="595035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0" lang="zh-TW" altLang="en-US" sz="1600" b="1" kern="0" dirty="0">
                  <a:solidFill>
                    <a:prstClr val="black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複查</a:t>
              </a:r>
              <a:endParaRPr kumimoji="0" lang="en-US" altLang="zh-TW" sz="1600" b="1" kern="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cxnSp>
        <p:nvCxnSpPr>
          <p:cNvPr id="98" name="直線單箭頭接點 52"/>
          <p:cNvCxnSpPr>
            <a:cxnSpLocks noChangeShapeType="1"/>
          </p:cNvCxnSpPr>
          <p:nvPr/>
        </p:nvCxnSpPr>
        <p:spPr bwMode="auto">
          <a:xfrm>
            <a:off x="4995445" y="5271940"/>
            <a:ext cx="0" cy="28800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9" name="文字方塊 84"/>
          <p:cNvSpPr txBox="1">
            <a:spLocks noChangeArrowheads="1"/>
          </p:cNvSpPr>
          <p:nvPr/>
        </p:nvSpPr>
        <p:spPr bwMode="auto">
          <a:xfrm>
            <a:off x="4117588" y="5207895"/>
            <a:ext cx="8778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1pPr>
            <a:lvl2pPr marL="742950" indent="-28575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2pPr>
            <a:lvl3pPr marL="1143000" indent="-228600" eaLnBrk="0" hangingPunct="0">
              <a:spcBef>
                <a:spcPts val="375"/>
              </a:spcBef>
              <a:buClr>
                <a:srgbClr val="F6D3AA"/>
              </a:buClr>
              <a:buSzPct val="8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3pPr>
            <a:lvl4pPr marL="1600200" indent="-228600" eaLnBrk="0" hangingPunct="0">
              <a:spcBef>
                <a:spcPts val="375"/>
              </a:spcBef>
              <a:buClr>
                <a:srgbClr val="E66C7D"/>
              </a:buClr>
              <a:buSzPct val="80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4pPr>
            <a:lvl5pPr marL="2057400" indent="-228600" eaLnBrk="0" hangingPunct="0">
              <a:spcBef>
                <a:spcPts val="375"/>
              </a:spcBef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zh-TW" altLang="en-US" sz="1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不通過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68F1-1F4A-4DD5-A767-535B5DC69A90}" type="slidenum">
              <a:rPr lang="zh-TW" altLang="en-US" smtClean="0"/>
              <a:t>3</a:t>
            </a:fld>
            <a:endParaRPr lang="zh-TW" altLang="en-US" dirty="0"/>
          </a:p>
        </p:txBody>
      </p:sp>
      <p:cxnSp>
        <p:nvCxnSpPr>
          <p:cNvPr id="12" name="接點: 肘形 11">
            <a:extLst>
              <a:ext uri="{FF2B5EF4-FFF2-40B4-BE49-F238E27FC236}">
                <a16:creationId xmlns:a16="http://schemas.microsoft.com/office/drawing/2014/main" id="{4D61A787-EA72-458F-9A25-7429B780717C}"/>
              </a:ext>
            </a:extLst>
          </p:cNvPr>
          <p:cNvCxnSpPr>
            <a:cxnSpLocks/>
          </p:cNvCxnSpPr>
          <p:nvPr/>
        </p:nvCxnSpPr>
        <p:spPr>
          <a:xfrm flipV="1">
            <a:off x="5629927" y="4847997"/>
            <a:ext cx="1058318" cy="1022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矩形 34">
            <a:extLst>
              <a:ext uri="{FF2B5EF4-FFF2-40B4-BE49-F238E27FC236}">
                <a16:creationId xmlns:a16="http://schemas.microsoft.com/office/drawing/2014/main" id="{3CE8C958-84D5-4DFE-A3DA-DB89365CB1DB}"/>
              </a:ext>
            </a:extLst>
          </p:cNvPr>
          <p:cNvSpPr/>
          <p:nvPr/>
        </p:nvSpPr>
        <p:spPr>
          <a:xfrm>
            <a:off x="6769427" y="1456070"/>
            <a:ext cx="30751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eaLnBrk="0" fontAlgn="auto" hangingPunct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kumimoji="0" lang="zh-TW" altLang="en-US" sz="1600" kern="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通過</a:t>
            </a:r>
          </a:p>
          <a:p>
            <a:pPr marL="342900" indent="-342900" eaLnBrk="0" fontAlgn="auto" hangingPunct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kumimoji="0" lang="zh-TW" altLang="en-US" sz="1600" kern="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書面補正</a:t>
            </a:r>
            <a:endParaRPr kumimoji="0" lang="en-US" altLang="zh-TW" sz="1600" kern="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 eaLnBrk="0" fontAlgn="auto" hangingPunct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kumimoji="0" lang="zh-TW" altLang="en-US" sz="1600" kern="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現況不佳</a:t>
            </a:r>
          </a:p>
        </p:txBody>
      </p:sp>
    </p:spTree>
    <p:extLst>
      <p:ext uri="{BB962C8B-B14F-4D97-AF65-F5344CB8AC3E}">
        <p14:creationId xmlns:p14="http://schemas.microsoft.com/office/powerpoint/2010/main" val="14842222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直線單箭頭接點 7"/>
          <p:cNvCxnSpPr>
            <a:cxnSpLocks/>
          </p:cNvCxnSpPr>
          <p:nvPr/>
        </p:nvCxnSpPr>
        <p:spPr>
          <a:xfrm>
            <a:off x="2394196" y="1485900"/>
            <a:ext cx="1" cy="5073600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矩形: 圓角 47"/>
          <p:cNvSpPr/>
          <p:nvPr/>
        </p:nvSpPr>
        <p:spPr>
          <a:xfrm>
            <a:off x="595623" y="1208050"/>
            <a:ext cx="1933507" cy="900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9" name="Text Box 7"/>
          <p:cNvSpPr txBox="1">
            <a:spLocks noChangeArrowheads="1"/>
          </p:cNvSpPr>
          <p:nvPr/>
        </p:nvSpPr>
        <p:spPr bwMode="auto">
          <a:xfrm>
            <a:off x="460689" y="1273445"/>
            <a:ext cx="1933507" cy="674020"/>
          </a:xfrm>
          <a:prstGeom prst="rect">
            <a:avLst/>
          </a:prstGeom>
          <a:noFill/>
          <a:ln w="9525" cap="flat" cmpd="sng" algn="ctr">
            <a:noFill/>
            <a:prstDash val="solid"/>
            <a:headEnd/>
            <a:tailEnd/>
          </a:ln>
          <a:effectLst/>
        </p:spPr>
        <p:txBody>
          <a:bodyPr/>
          <a:lstStyle/>
          <a:p>
            <a:pPr marL="180975" indent="-180975" algn="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2000" b="1" kern="0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步驟</a:t>
            </a:r>
            <a:r>
              <a:rPr kumimoji="0" lang="en-US" altLang="zh-TW" sz="2000" b="1" kern="0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</a:p>
          <a:p>
            <a:pPr marL="180975" indent="-180975" algn="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2000" b="1" kern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準備期中資料</a:t>
            </a:r>
          </a:p>
        </p:txBody>
      </p:sp>
      <p:sp>
        <p:nvSpPr>
          <p:cNvPr id="62" name="矩形 35"/>
          <p:cNvSpPr>
            <a:spLocks noChangeArrowheads="1"/>
          </p:cNvSpPr>
          <p:nvPr/>
        </p:nvSpPr>
        <p:spPr bwMode="auto">
          <a:xfrm>
            <a:off x="2601438" y="1256911"/>
            <a:ext cx="6933726" cy="726417"/>
          </a:xfrm>
          <a:prstGeom prst="rect">
            <a:avLst/>
          </a:prstGeom>
          <a:noFill/>
          <a:ln w="9525" cap="flat" cmpd="sng" algn="ctr">
            <a:noFill/>
            <a:prstDash val="solid"/>
            <a:headEnd/>
            <a:tailEnd/>
          </a:ln>
          <a:effectLst/>
        </p:spPr>
        <p:txBody>
          <a:bodyPr anchor="ctr"/>
          <a:lstStyle/>
          <a:p>
            <a:pPr marL="0" lvl="1"/>
            <a:r>
              <a:rPr lang="zh-TW" altLang="en-US" sz="2000" dirty="0">
                <a:latin typeface="Arial" panose="020B0604020202020204" pitchFamily="34" charset="0"/>
                <a:ea typeface="微軟正黑體" panose="020B0604030504040204" pitchFamily="34" charset="-120"/>
              </a:rPr>
              <a:t>獲補助個案業者 </a:t>
            </a:r>
            <a:r>
              <a:rPr lang="en-US" altLang="zh-TW" b="1" u="sng" dirty="0">
                <a:solidFill>
                  <a:srgbClr val="0066CC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10/4</a:t>
            </a:r>
            <a:r>
              <a:rPr lang="zh-TW" altLang="en-US" sz="2000" dirty="0">
                <a:latin typeface="Arial" panose="020B0604020202020204" pitchFamily="34" charset="0"/>
                <a:ea typeface="微軟正黑體" panose="020B0604030504040204" pitchFamily="34" charset="-120"/>
              </a:rPr>
              <a:t>前至</a:t>
            </a:r>
            <a:r>
              <a:rPr lang="en-US" altLang="zh-TW" sz="2000" dirty="0">
                <a:latin typeface="Arial" panose="020B0604020202020204" pitchFamily="34" charset="0"/>
                <a:ea typeface="微軟正黑體" panose="020B0604030504040204" pitchFamily="34" charset="-120"/>
              </a:rPr>
              <a:t>CITD</a:t>
            </a:r>
            <a:r>
              <a:rPr lang="zh-TW" altLang="en-US" sz="2000" dirty="0">
                <a:latin typeface="Arial" panose="020B0604020202020204" pitchFamily="34" charset="0"/>
                <a:ea typeface="微軟正黑體" panose="020B0604030504040204" pitchFamily="34" charset="-120"/>
              </a:rPr>
              <a:t>網站下載文件格式並完成期中報告填寫，寄送</a:t>
            </a:r>
            <a:r>
              <a:rPr lang="en-US" altLang="zh-TW" sz="2000" dirty="0">
                <a:latin typeface="Arial" panose="020B0604020202020204" pitchFamily="34" charset="0"/>
                <a:ea typeface="微軟正黑體" panose="020B0604030504040204" pitchFamily="34" charset="-120"/>
              </a:rPr>
              <a:t>Email</a:t>
            </a:r>
            <a:r>
              <a:rPr lang="zh-TW" altLang="en-US" sz="2000" dirty="0">
                <a:latin typeface="Arial" panose="020B0604020202020204" pitchFamily="34" charset="0"/>
                <a:ea typeface="微軟正黑體" panose="020B0604030504040204" pitchFamily="34" charset="-120"/>
              </a:rPr>
              <a:t>至計畫辦公室。</a:t>
            </a:r>
            <a:endParaRPr lang="en-US" altLang="zh-TW" sz="2000" dirty="0">
              <a:latin typeface="Arial" panose="020B0604020202020204" pitchFamily="34" charset="0"/>
              <a:ea typeface="微軟正黑體" panose="020B0604030504040204" pitchFamily="34" charset="-120"/>
            </a:endParaRPr>
          </a:p>
        </p:txBody>
      </p:sp>
      <p:grpSp>
        <p:nvGrpSpPr>
          <p:cNvPr id="17" name="群組 16">
            <a:extLst>
              <a:ext uri="{FF2B5EF4-FFF2-40B4-BE49-F238E27FC236}">
                <a16:creationId xmlns:a16="http://schemas.microsoft.com/office/drawing/2014/main" id="{6A372AAB-C138-4144-9FCF-B0966E58425B}"/>
              </a:ext>
            </a:extLst>
          </p:cNvPr>
          <p:cNvGrpSpPr/>
          <p:nvPr/>
        </p:nvGrpSpPr>
        <p:grpSpPr>
          <a:xfrm>
            <a:off x="471648" y="2979000"/>
            <a:ext cx="2057451" cy="900000"/>
            <a:chOff x="460693" y="2249919"/>
            <a:chExt cx="2057451" cy="900000"/>
          </a:xfrm>
        </p:grpSpPr>
        <p:sp>
          <p:nvSpPr>
            <p:cNvPr id="65" name="矩形: 圓角 64"/>
            <p:cNvSpPr/>
            <p:nvPr/>
          </p:nvSpPr>
          <p:spPr>
            <a:xfrm>
              <a:off x="584643" y="2249919"/>
              <a:ext cx="1933501" cy="9000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8" name="Text Box 7"/>
            <p:cNvSpPr txBox="1">
              <a:spLocks noChangeArrowheads="1"/>
            </p:cNvSpPr>
            <p:nvPr/>
          </p:nvSpPr>
          <p:spPr bwMode="auto">
            <a:xfrm>
              <a:off x="460693" y="2357990"/>
              <a:ext cx="1933503" cy="67402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headEnd/>
              <a:tailEnd/>
            </a:ln>
            <a:effectLst/>
          </p:spPr>
          <p:txBody>
            <a:bodyPr/>
            <a:lstStyle/>
            <a:p>
              <a:pPr marL="180975" indent="-180975" algn="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2000" b="1" kern="0" dirty="0">
                  <a:solidFill>
                    <a:schemeClr val="bg1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步驟</a:t>
              </a:r>
              <a:r>
                <a:rPr kumimoji="0" lang="en-US" altLang="zh-TW" sz="2000" b="1" kern="0" dirty="0">
                  <a:solidFill>
                    <a:schemeClr val="bg1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2</a:t>
              </a:r>
            </a:p>
            <a:p>
              <a:pPr marL="180975" indent="-180975" algn="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2000" b="1" kern="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委員進行審查</a:t>
              </a:r>
            </a:p>
          </p:txBody>
        </p:sp>
      </p:grpSp>
      <p:grpSp>
        <p:nvGrpSpPr>
          <p:cNvPr id="5" name="群組 4"/>
          <p:cNvGrpSpPr/>
          <p:nvPr/>
        </p:nvGrpSpPr>
        <p:grpSpPr>
          <a:xfrm>
            <a:off x="2964155" y="3709099"/>
            <a:ext cx="1081613" cy="426586"/>
            <a:chOff x="2621296" y="3598271"/>
            <a:chExt cx="1081613" cy="426586"/>
          </a:xfrm>
        </p:grpSpPr>
        <p:sp>
          <p:nvSpPr>
            <p:cNvPr id="71" name="圓角矩形 70"/>
            <p:cNvSpPr/>
            <p:nvPr/>
          </p:nvSpPr>
          <p:spPr>
            <a:xfrm>
              <a:off x="2655550" y="3598271"/>
              <a:ext cx="1047359" cy="426586"/>
            </a:xfrm>
            <a:prstGeom prst="roundRect">
              <a:avLst/>
            </a:prstGeom>
            <a:solidFill>
              <a:srgbClr val="2934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800">
                <a:solidFill>
                  <a:schemeClr val="bg1"/>
                </a:solidFill>
              </a:endParaRPr>
            </a:p>
          </p:txBody>
        </p:sp>
        <p:sp>
          <p:nvSpPr>
            <p:cNvPr id="72" name="矩形 71"/>
            <p:cNvSpPr/>
            <p:nvPr/>
          </p:nvSpPr>
          <p:spPr>
            <a:xfrm>
              <a:off x="2621296" y="3618373"/>
              <a:ext cx="1047358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TW" altLang="en-US" sz="2000" b="1" dirty="0">
                  <a:solidFill>
                    <a:schemeClr val="bg1"/>
                  </a:solidFill>
                  <a:latin typeface="Arial" panose="020B0604020202020204" pitchFamily="34" charset="0"/>
                  <a:ea typeface="微軟正黑體" panose="020B0604030504040204" pitchFamily="34" charset="-120"/>
                </a:rPr>
                <a:t>不通過</a:t>
              </a:r>
            </a:p>
          </p:txBody>
        </p:sp>
      </p:grpSp>
      <p:sp>
        <p:nvSpPr>
          <p:cNvPr id="73" name="矩形 72"/>
          <p:cNvSpPr/>
          <p:nvPr/>
        </p:nvSpPr>
        <p:spPr>
          <a:xfrm>
            <a:off x="4081214" y="3685381"/>
            <a:ext cx="249299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000" dirty="0">
                <a:latin typeface="Arial" panose="020B0604020202020204" pitchFamily="34" charset="0"/>
                <a:ea typeface="微軟正黑體" panose="020B0604030504040204" pitchFamily="34" charset="-120"/>
              </a:rPr>
              <a:t>進行</a:t>
            </a:r>
            <a:r>
              <a:rPr lang="zh-TW" altLang="en-US" sz="2000" u="sng" dirty="0">
                <a:latin typeface="Arial" panose="020B0604020202020204" pitchFamily="34" charset="0"/>
                <a:ea typeface="微軟正黑體" panose="020B0604030504040204" pitchFamily="34" charset="-120"/>
              </a:rPr>
              <a:t>書面補正</a:t>
            </a:r>
            <a:r>
              <a:rPr lang="zh-TW" altLang="en-US" sz="2000" dirty="0">
                <a:latin typeface="Arial" panose="020B0604020202020204" pitchFamily="34" charset="0"/>
                <a:ea typeface="微軟正黑體" panose="020B0604030504040204" pitchFamily="34" charset="-120"/>
              </a:rPr>
              <a:t>或</a:t>
            </a:r>
            <a:r>
              <a:rPr lang="zh-TW" altLang="en-US" sz="2000" u="sng" dirty="0">
                <a:latin typeface="Arial" panose="020B0604020202020204" pitchFamily="34" charset="0"/>
                <a:ea typeface="微軟正黑體" panose="020B0604030504040204" pitchFamily="34" charset="-120"/>
              </a:rPr>
              <a:t>複查</a:t>
            </a:r>
            <a:endParaRPr lang="zh-TW" altLang="en-US" sz="2000" b="1" u="sng" dirty="0">
              <a:solidFill>
                <a:schemeClr val="accent6">
                  <a:lumMod val="60000"/>
                  <a:lumOff val="40000"/>
                </a:schemeClr>
              </a:solidFill>
              <a:latin typeface="Arial" panose="020B0604020202020204" pitchFamily="34" charset="0"/>
              <a:ea typeface="微軟正黑體" panose="020B0604030504040204" pitchFamily="34" charset="-120"/>
            </a:endParaRPr>
          </a:p>
        </p:txBody>
      </p:sp>
      <p:sp>
        <p:nvSpPr>
          <p:cNvPr id="75" name="矩形: 圓角 74"/>
          <p:cNvSpPr/>
          <p:nvPr/>
        </p:nvSpPr>
        <p:spPr>
          <a:xfrm>
            <a:off x="595623" y="4919995"/>
            <a:ext cx="1933476" cy="900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76" name="Text Box 7"/>
          <p:cNvSpPr txBox="1">
            <a:spLocks noChangeArrowheads="1"/>
          </p:cNvSpPr>
          <p:nvPr/>
        </p:nvSpPr>
        <p:spPr bwMode="auto">
          <a:xfrm>
            <a:off x="471676" y="4977617"/>
            <a:ext cx="1933501" cy="674020"/>
          </a:xfrm>
          <a:prstGeom prst="rect">
            <a:avLst/>
          </a:prstGeom>
          <a:noFill/>
          <a:ln w="9525" cap="flat" cmpd="sng" algn="ctr">
            <a:noFill/>
            <a:prstDash val="solid"/>
            <a:headEnd/>
            <a:tailEnd/>
          </a:ln>
          <a:effectLst/>
        </p:spPr>
        <p:txBody>
          <a:bodyPr/>
          <a:lstStyle/>
          <a:p>
            <a:pPr marL="180975" indent="-180975" algn="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2000" b="1" kern="0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步驟</a:t>
            </a:r>
            <a:r>
              <a:rPr kumimoji="0" lang="en-US" altLang="zh-TW" sz="2000" b="1" kern="0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</a:p>
          <a:p>
            <a:pPr marL="180975" indent="-180975" algn="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2000" b="1" kern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期中查核完畢</a:t>
            </a:r>
          </a:p>
        </p:txBody>
      </p:sp>
      <p:sp>
        <p:nvSpPr>
          <p:cNvPr id="9" name="矩形: 圓角 8"/>
          <p:cNvSpPr/>
          <p:nvPr/>
        </p:nvSpPr>
        <p:spPr>
          <a:xfrm>
            <a:off x="2518150" y="4898780"/>
            <a:ext cx="6142553" cy="1123712"/>
          </a:xfrm>
          <a:prstGeom prst="round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000" b="1" dirty="0">
                <a:solidFill>
                  <a:srgbClr val="0066CC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通過</a:t>
            </a:r>
            <a:r>
              <a:rPr lang="zh-TW" altLang="en-US" sz="2000" dirty="0">
                <a:latin typeface="Arial" panose="020B0604020202020204" pitchFamily="34" charset="0"/>
                <a:ea typeface="微軟正黑體" panose="020B0604030504040204" pitchFamily="34" charset="-120"/>
              </a:rPr>
              <a:t>：完成期中查核</a:t>
            </a:r>
          </a:p>
          <a:p>
            <a:r>
              <a:rPr lang="zh-TW" altLang="en-US" sz="2000" b="1" dirty="0">
                <a:solidFill>
                  <a:srgbClr val="0066CC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書面補正</a:t>
            </a:r>
            <a:r>
              <a:rPr lang="zh-TW" altLang="en-US" sz="2000" dirty="0">
                <a:latin typeface="Arial" panose="020B0604020202020204" pitchFamily="34" charset="0"/>
                <a:ea typeface="微軟正黑體" panose="020B0604030504040204" pitchFamily="34" charset="-120"/>
              </a:rPr>
              <a:t>：書面資料補件作業或複查完成後視為通過</a:t>
            </a:r>
          </a:p>
          <a:p>
            <a:r>
              <a:rPr lang="zh-TW" altLang="en-US" sz="2000" b="1" dirty="0">
                <a:solidFill>
                  <a:srgbClr val="0066CC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現況不佳</a:t>
            </a:r>
            <a:r>
              <a:rPr lang="zh-TW" altLang="en-US" sz="2000" dirty="0">
                <a:latin typeface="Arial" panose="020B0604020202020204" pitchFamily="34" charset="0"/>
                <a:ea typeface="微軟正黑體" panose="020B0604030504040204" pitchFamily="34" charset="-120"/>
              </a:rPr>
              <a:t>：送交產發署審議會議處理</a:t>
            </a:r>
          </a:p>
        </p:txBody>
      </p:sp>
      <p:grpSp>
        <p:nvGrpSpPr>
          <p:cNvPr id="2" name="群組 1">
            <a:extLst>
              <a:ext uri="{FF2B5EF4-FFF2-40B4-BE49-F238E27FC236}">
                <a16:creationId xmlns:a16="http://schemas.microsoft.com/office/drawing/2014/main" id="{3A01F712-A1F8-4265-94DC-9353432516E9}"/>
              </a:ext>
            </a:extLst>
          </p:cNvPr>
          <p:cNvGrpSpPr/>
          <p:nvPr/>
        </p:nvGrpSpPr>
        <p:grpSpPr>
          <a:xfrm>
            <a:off x="5538505" y="3073145"/>
            <a:ext cx="3246115" cy="545645"/>
            <a:chOff x="5821025" y="3010051"/>
            <a:chExt cx="3246115" cy="545645"/>
          </a:xfrm>
        </p:grpSpPr>
        <p:sp>
          <p:nvSpPr>
            <p:cNvPr id="74" name="矩形: 圓角 73"/>
            <p:cNvSpPr/>
            <p:nvPr/>
          </p:nvSpPr>
          <p:spPr>
            <a:xfrm>
              <a:off x="5865158" y="3010051"/>
              <a:ext cx="3201982" cy="545645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" name="矩形 9"/>
            <p:cNvSpPr/>
            <p:nvPr/>
          </p:nvSpPr>
          <p:spPr>
            <a:xfrm>
              <a:off x="5821025" y="3082818"/>
              <a:ext cx="3246114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lvl="1" defTabSz="800100">
                <a:spcBef>
                  <a:spcPts val="0"/>
                </a:spcBef>
                <a:defRPr/>
              </a:pPr>
              <a:r>
                <a:rPr lang="zh-TW" altLang="en-US" sz="2000" dirty="0">
                  <a:solidFill>
                    <a:schemeClr val="accent6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確定議程後通知委員與業者</a:t>
              </a:r>
            </a:p>
          </p:txBody>
        </p:sp>
      </p:grpSp>
      <p:sp>
        <p:nvSpPr>
          <p:cNvPr id="30" name="矩形 29"/>
          <p:cNvSpPr/>
          <p:nvPr/>
        </p:nvSpPr>
        <p:spPr>
          <a:xfrm>
            <a:off x="2601438" y="2979789"/>
            <a:ext cx="31021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/>
            <a:r>
              <a:rPr kumimoji="0" lang="en-US" altLang="zh-TW" b="1" u="sng" dirty="0">
                <a:solidFill>
                  <a:srgbClr val="0066CC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10</a:t>
            </a:r>
            <a:r>
              <a:rPr kumimoji="0" lang="zh-TW" altLang="en-US" b="1" u="sng" dirty="0">
                <a:solidFill>
                  <a:srgbClr val="0066CC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月</a:t>
            </a:r>
            <a:r>
              <a:rPr lang="zh-TW" altLang="en-US" sz="2000" dirty="0">
                <a:latin typeface="Arial" panose="020B0604020202020204" pitchFamily="34" charset="0"/>
                <a:ea typeface="微軟正黑體" panose="020B0604030504040204" pitchFamily="34" charset="-120"/>
              </a:rPr>
              <a:t>進行期中審查會議</a:t>
            </a:r>
          </a:p>
        </p:txBody>
      </p:sp>
      <p:sp>
        <p:nvSpPr>
          <p:cNvPr id="23" name="Rectangle 2"/>
          <p:cNvSpPr>
            <a:spLocks noChangeArrowheads="1"/>
          </p:cNvSpPr>
          <p:nvPr/>
        </p:nvSpPr>
        <p:spPr bwMode="auto">
          <a:xfrm>
            <a:off x="452438" y="368301"/>
            <a:ext cx="9001125" cy="438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1pPr>
            <a:lvl2pPr marL="742950" indent="-28575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2pPr>
            <a:lvl3pPr marL="1143000" indent="-228600" eaLnBrk="0" hangingPunct="0">
              <a:spcBef>
                <a:spcPts val="375"/>
              </a:spcBef>
              <a:buClr>
                <a:srgbClr val="F6D3AA"/>
              </a:buClr>
              <a:buSzPct val="8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3pPr>
            <a:lvl4pPr marL="1600200" indent="-228600" eaLnBrk="0" hangingPunct="0">
              <a:spcBef>
                <a:spcPts val="375"/>
              </a:spcBef>
              <a:buClr>
                <a:srgbClr val="E66C7D"/>
              </a:buClr>
              <a:buSzPct val="80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4pPr>
            <a:lvl5pPr marL="2057400" indent="-228600" eaLnBrk="0" hangingPunct="0">
              <a:spcBef>
                <a:spcPts val="375"/>
              </a:spcBef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zh-TW" altLang="en-US" sz="3200" b="1" dirty="0">
                <a:solidFill>
                  <a:srgbClr val="195999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貳</a:t>
            </a:r>
            <a:r>
              <a:rPr lang="en-US" altLang="zh-TW" sz="3200" b="1" dirty="0">
                <a:solidFill>
                  <a:srgbClr val="1959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﹑</a:t>
            </a:r>
            <a:r>
              <a:rPr lang="zh-TW" altLang="en-US" sz="3200" b="1" dirty="0">
                <a:solidFill>
                  <a:srgbClr val="195999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期中查核流程說明</a:t>
            </a:r>
          </a:p>
        </p:txBody>
      </p:sp>
      <p:sp>
        <p:nvSpPr>
          <p:cNvPr id="24" name="投影片編號版面配置區 2"/>
          <p:cNvSpPr txBox="1">
            <a:spLocks/>
          </p:cNvSpPr>
          <p:nvPr/>
        </p:nvSpPr>
        <p:spPr>
          <a:xfrm>
            <a:off x="7140575" y="6252223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568F1-1F4A-4DD5-A767-535B5DC69A90}" type="slidenum">
              <a:rPr lang="zh-TW" altLang="en-US"/>
              <a:pPr/>
              <a:t>4</a:t>
            </a:fld>
            <a:endParaRPr lang="zh-TW" altLang="en-US" dirty="0"/>
          </a:p>
        </p:txBody>
      </p:sp>
      <p:cxnSp>
        <p:nvCxnSpPr>
          <p:cNvPr id="15" name="接點: 肘形 14">
            <a:extLst>
              <a:ext uri="{FF2B5EF4-FFF2-40B4-BE49-F238E27FC236}">
                <a16:creationId xmlns:a16="http://schemas.microsoft.com/office/drawing/2014/main" id="{1092943A-506D-498A-9B8E-32CC78CC283D}"/>
              </a:ext>
            </a:extLst>
          </p:cNvPr>
          <p:cNvCxnSpPr>
            <a:cxnSpLocks/>
          </p:cNvCxnSpPr>
          <p:nvPr/>
        </p:nvCxnSpPr>
        <p:spPr>
          <a:xfrm rot="16200000" flipH="1">
            <a:off x="2669921" y="3651580"/>
            <a:ext cx="414642" cy="17382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ChangeArrowheads="1"/>
          </p:cNvSpPr>
          <p:nvPr/>
        </p:nvSpPr>
        <p:spPr bwMode="auto">
          <a:xfrm>
            <a:off x="452437" y="379363"/>
            <a:ext cx="9001125" cy="434975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txBody>
          <a:bodyPr wrap="none" lIns="0" tIns="0" rIns="0" bIns="0" anchor="ctr"/>
          <a:lstStyle>
            <a:lvl1pPr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1pPr>
            <a:lvl2pPr marL="742950" indent="-28575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2pPr>
            <a:lvl3pPr marL="1143000" indent="-228600" eaLnBrk="0" hangingPunct="0">
              <a:spcBef>
                <a:spcPts val="375"/>
              </a:spcBef>
              <a:buClr>
                <a:srgbClr val="F6D3AA"/>
              </a:buClr>
              <a:buSzPct val="8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3pPr>
            <a:lvl4pPr marL="1600200" indent="-228600" eaLnBrk="0" hangingPunct="0">
              <a:spcBef>
                <a:spcPts val="375"/>
              </a:spcBef>
              <a:buClr>
                <a:srgbClr val="E66C7D"/>
              </a:buClr>
              <a:buSzPct val="80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4pPr>
            <a:lvl5pPr marL="2057400" indent="-228600" eaLnBrk="0" hangingPunct="0">
              <a:spcBef>
                <a:spcPts val="375"/>
              </a:spcBef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zh-TW" altLang="en-US" sz="3200" b="1" dirty="0">
                <a:solidFill>
                  <a:srgbClr val="195999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參</a:t>
            </a:r>
            <a:r>
              <a:rPr lang="en-US" altLang="zh-TW" sz="3200" b="1" dirty="0">
                <a:solidFill>
                  <a:srgbClr val="1959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﹑</a:t>
            </a:r>
            <a:r>
              <a:rPr lang="zh-TW" altLang="en-US" sz="3200" b="1" dirty="0">
                <a:solidFill>
                  <a:srgbClr val="195999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委員查核重點說明</a:t>
            </a:r>
          </a:p>
        </p:txBody>
      </p:sp>
      <p:sp>
        <p:nvSpPr>
          <p:cNvPr id="9" name="投影片編號版面配置區 2"/>
          <p:cNvSpPr txBox="1">
            <a:spLocks/>
          </p:cNvSpPr>
          <p:nvPr/>
        </p:nvSpPr>
        <p:spPr>
          <a:xfrm>
            <a:off x="7140575" y="624681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568F1-1F4A-4DD5-A767-535B5DC69A90}" type="slidenum">
              <a:rPr lang="zh-TW" altLang="en-US"/>
              <a:pPr/>
              <a:t>5</a:t>
            </a:fld>
            <a:endParaRPr lang="zh-TW" altLang="en-US" dirty="0"/>
          </a:p>
        </p:txBody>
      </p:sp>
      <p:sp>
        <p:nvSpPr>
          <p:cNvPr id="11" name="矩形: 圓角 10">
            <a:extLst>
              <a:ext uri="{FF2B5EF4-FFF2-40B4-BE49-F238E27FC236}">
                <a16:creationId xmlns:a16="http://schemas.microsoft.com/office/drawing/2014/main" id="{82E3CA7C-4DD3-420E-84DE-1807A4F33667}"/>
              </a:ext>
            </a:extLst>
          </p:cNvPr>
          <p:cNvSpPr/>
          <p:nvPr/>
        </p:nvSpPr>
        <p:spPr>
          <a:xfrm>
            <a:off x="361065" y="1111220"/>
            <a:ext cx="2203676" cy="601693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>
                <a:latin typeface="+mj-ea"/>
                <a:ea typeface="+mj-ea"/>
              </a:rPr>
              <a:t>審查流程</a:t>
            </a:r>
          </a:p>
        </p:txBody>
      </p:sp>
      <p:graphicFrame>
        <p:nvGraphicFramePr>
          <p:cNvPr id="7" name="資料庫圖表 6">
            <a:extLst>
              <a:ext uri="{FF2B5EF4-FFF2-40B4-BE49-F238E27FC236}">
                <a16:creationId xmlns:a16="http://schemas.microsoft.com/office/drawing/2014/main" id="{4F04CE4E-0D3C-4B91-A386-BCEFF270D12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22995547"/>
              </p:ext>
            </p:extLst>
          </p:nvPr>
        </p:nvGraphicFramePr>
        <p:xfrm>
          <a:off x="131671" y="2019252"/>
          <a:ext cx="2662465" cy="467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矩形 12">
            <a:extLst>
              <a:ext uri="{FF2B5EF4-FFF2-40B4-BE49-F238E27FC236}">
                <a16:creationId xmlns:a16="http://schemas.microsoft.com/office/drawing/2014/main" id="{7D135235-D7B8-463F-B269-587866B1FF1B}"/>
              </a:ext>
            </a:extLst>
          </p:cNvPr>
          <p:cNvSpPr/>
          <p:nvPr/>
        </p:nvSpPr>
        <p:spPr>
          <a:xfrm>
            <a:off x="2794136" y="2057081"/>
            <a:ext cx="6591073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2" indent="-342900" algn="just">
              <a:lnSpc>
                <a:spcPts val="2800"/>
              </a:lnSpc>
              <a:spcBef>
                <a:spcPts val="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查核期間自計畫起始日至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9/30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，包含執行過程及成果佐證資料。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lvl="2" indent="-342900" algn="just">
              <a:lnSpc>
                <a:spcPts val="2800"/>
              </a:lnSpc>
              <a:spcBef>
                <a:spcPts val="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電子檔請於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10/4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前寄送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Email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至計畫辦公室。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59FF2E09-F31A-4907-B49B-0DCEC50C8B46}"/>
              </a:ext>
            </a:extLst>
          </p:cNvPr>
          <p:cNvSpPr/>
          <p:nvPr/>
        </p:nvSpPr>
        <p:spPr>
          <a:xfrm>
            <a:off x="2862490" y="4087885"/>
            <a:ext cx="5674724" cy="18567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2" indent="-342900" algn="just">
              <a:lnSpc>
                <a:spcPts val="2800"/>
              </a:lnSpc>
              <a:spcBef>
                <a:spcPts val="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計畫進度查核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lvl="2" indent="-342900" algn="just">
              <a:lnSpc>
                <a:spcPts val="2800"/>
              </a:lnSpc>
              <a:spcBef>
                <a:spcPts val="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研發技術或技術移轉上掌握狀況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lvl="2" indent="-342900" algn="just">
              <a:lnSpc>
                <a:spcPts val="2800"/>
              </a:lnSpc>
              <a:spcBef>
                <a:spcPts val="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預估期末成果達成情形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lvl="2" indent="-342900" algn="just">
              <a:lnSpc>
                <a:spcPts val="2800"/>
              </a:lnSpc>
              <a:spcBef>
                <a:spcPts val="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是否有內部檢討機制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lvl="2" indent="-342900" algn="just">
              <a:lnSpc>
                <a:spcPts val="2800"/>
              </a:lnSpc>
              <a:spcBef>
                <a:spcPts val="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研發紀錄簿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6" name="矩形: 圓角 15">
            <a:extLst>
              <a:ext uri="{FF2B5EF4-FFF2-40B4-BE49-F238E27FC236}">
                <a16:creationId xmlns:a16="http://schemas.microsoft.com/office/drawing/2014/main" id="{0C09A330-3299-48A1-B3ED-BE39674AB4FB}"/>
              </a:ext>
            </a:extLst>
          </p:cNvPr>
          <p:cNvSpPr/>
          <p:nvPr/>
        </p:nvSpPr>
        <p:spPr>
          <a:xfrm>
            <a:off x="2656115" y="2008266"/>
            <a:ext cx="6982937" cy="1218366"/>
          </a:xfrm>
          <a:prstGeom prst="roundRect">
            <a:avLst/>
          </a:prstGeom>
          <a:noFill/>
          <a:ln w="38100">
            <a:solidFill>
              <a:srgbClr val="C050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矩形: 圓角 17">
            <a:extLst>
              <a:ext uri="{FF2B5EF4-FFF2-40B4-BE49-F238E27FC236}">
                <a16:creationId xmlns:a16="http://schemas.microsoft.com/office/drawing/2014/main" id="{1643994F-FFF2-4651-9398-458A8A9C3A21}"/>
              </a:ext>
            </a:extLst>
          </p:cNvPr>
          <p:cNvSpPr/>
          <p:nvPr/>
        </p:nvSpPr>
        <p:spPr>
          <a:xfrm>
            <a:off x="2645049" y="3514725"/>
            <a:ext cx="7037907" cy="2429950"/>
          </a:xfrm>
          <a:prstGeom prst="roundRect">
            <a:avLst/>
          </a:prstGeom>
          <a:noFill/>
          <a:ln w="38100">
            <a:solidFill>
              <a:srgbClr val="BD9B5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2F74A45D-82E3-462C-94C3-21172DC5F937}"/>
              </a:ext>
            </a:extLst>
          </p:cNvPr>
          <p:cNvSpPr/>
          <p:nvPr/>
        </p:nvSpPr>
        <p:spPr>
          <a:xfrm>
            <a:off x="2794136" y="3667385"/>
            <a:ext cx="1723549" cy="4205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2" algn="just">
              <a:lnSpc>
                <a:spcPts val="2800"/>
              </a:lnSpc>
              <a:spcBef>
                <a:spcPts val="0"/>
              </a:spcBef>
              <a:buClr>
                <a:schemeClr val="tx1"/>
              </a:buClr>
              <a:defRPr/>
            </a:pPr>
            <a:r>
              <a:rPr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委員審查重點</a:t>
            </a:r>
            <a:endParaRPr lang="en-US" altLang="zh-TW" sz="2000" b="1" dirty="0">
              <a:solidFill>
                <a:srgbClr val="0066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ChangeArrowheads="1"/>
          </p:cNvSpPr>
          <p:nvPr/>
        </p:nvSpPr>
        <p:spPr bwMode="auto">
          <a:xfrm>
            <a:off x="452437" y="379363"/>
            <a:ext cx="9001125" cy="434975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txBody>
          <a:bodyPr wrap="none" lIns="0" tIns="0" rIns="0" bIns="0" anchor="ctr"/>
          <a:lstStyle>
            <a:lvl1pPr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1pPr>
            <a:lvl2pPr marL="742950" indent="-28575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2pPr>
            <a:lvl3pPr marL="1143000" indent="-228600" eaLnBrk="0" hangingPunct="0">
              <a:spcBef>
                <a:spcPts val="375"/>
              </a:spcBef>
              <a:buClr>
                <a:srgbClr val="F6D3AA"/>
              </a:buClr>
              <a:buSzPct val="8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3pPr>
            <a:lvl4pPr marL="1600200" indent="-228600" eaLnBrk="0" hangingPunct="0">
              <a:spcBef>
                <a:spcPts val="375"/>
              </a:spcBef>
              <a:buClr>
                <a:srgbClr val="E66C7D"/>
              </a:buClr>
              <a:buSzPct val="80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4pPr>
            <a:lvl5pPr marL="2057400" indent="-228600" eaLnBrk="0" hangingPunct="0">
              <a:spcBef>
                <a:spcPts val="375"/>
              </a:spcBef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zh-TW" altLang="en-US" sz="3200" b="1" dirty="0">
                <a:solidFill>
                  <a:srgbClr val="195999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參</a:t>
            </a:r>
            <a:r>
              <a:rPr lang="en-US" altLang="zh-TW" sz="3200" b="1" dirty="0">
                <a:solidFill>
                  <a:srgbClr val="1959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﹑</a:t>
            </a:r>
            <a:r>
              <a:rPr lang="zh-TW" altLang="en-US" sz="3200" b="1" dirty="0">
                <a:solidFill>
                  <a:srgbClr val="195999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委員查核重點說明</a:t>
            </a:r>
          </a:p>
        </p:txBody>
      </p:sp>
      <p:sp>
        <p:nvSpPr>
          <p:cNvPr id="11" name="矩形: 圓角 10">
            <a:extLst>
              <a:ext uri="{FF2B5EF4-FFF2-40B4-BE49-F238E27FC236}">
                <a16:creationId xmlns:a16="http://schemas.microsoft.com/office/drawing/2014/main" id="{82E3CA7C-4DD3-420E-84DE-1807A4F33667}"/>
              </a:ext>
            </a:extLst>
          </p:cNvPr>
          <p:cNvSpPr/>
          <p:nvPr/>
        </p:nvSpPr>
        <p:spPr>
          <a:xfrm>
            <a:off x="3616651" y="3104046"/>
            <a:ext cx="2203676" cy="601693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>
                <a:latin typeface="+mj-ea"/>
                <a:ea typeface="+mj-ea"/>
              </a:rPr>
              <a:t>審查會議</a:t>
            </a: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A618BCBE-22CD-405D-810F-9D63F801F667}"/>
              </a:ext>
            </a:extLst>
          </p:cNvPr>
          <p:cNvSpPr/>
          <p:nvPr/>
        </p:nvSpPr>
        <p:spPr>
          <a:xfrm>
            <a:off x="3339147" y="3805927"/>
            <a:ext cx="274707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1800" b="1" dirty="0">
                <a:latin typeface="Arial" panose="020B0604020202020204" pitchFamily="34" charset="0"/>
                <a:ea typeface="微軟正黑體" panose="020B0604030504040204" pitchFamily="34" charset="-120"/>
              </a:rPr>
              <a:t>查驗</a:t>
            </a:r>
            <a:r>
              <a:rPr lang="zh-TW" altLang="en-US" sz="1800" b="1" u="sng" dirty="0">
                <a:solidFill>
                  <a:schemeClr val="accent6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計畫執行狀況</a:t>
            </a:r>
            <a:r>
              <a:rPr lang="zh-TW" altLang="en-US" sz="1800" b="1" dirty="0">
                <a:latin typeface="Arial" panose="020B0604020202020204" pitchFamily="34" charset="0"/>
                <a:ea typeface="微軟正黑體" panose="020B0604030504040204" pitchFamily="34" charset="-120"/>
              </a:rPr>
              <a:t>與</a:t>
            </a:r>
            <a:endParaRPr lang="en-US" altLang="zh-TW" sz="1800" b="1" dirty="0">
              <a:latin typeface="Arial" panose="020B0604020202020204" pitchFamily="34" charset="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1800" b="1" u="sng" dirty="0">
                <a:solidFill>
                  <a:schemeClr val="accent6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簽約計畫書</a:t>
            </a:r>
            <a:r>
              <a:rPr lang="zh-TW" altLang="en-US" sz="1800" b="1" dirty="0">
                <a:latin typeface="Arial" panose="020B0604020202020204" pitchFamily="34" charset="0"/>
                <a:ea typeface="微軟正黑體" panose="020B0604030504040204" pitchFamily="34" charset="-120"/>
              </a:rPr>
              <a:t>之</a:t>
            </a:r>
            <a:r>
              <a:rPr lang="zh-TW" altLang="en-US" sz="1800" b="1" dirty="0">
                <a:solidFill>
                  <a:schemeClr val="accent6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差異點</a:t>
            </a:r>
          </a:p>
        </p:txBody>
      </p:sp>
      <p:sp>
        <p:nvSpPr>
          <p:cNvPr id="2" name="矩形: 圓角 1">
            <a:extLst>
              <a:ext uri="{FF2B5EF4-FFF2-40B4-BE49-F238E27FC236}">
                <a16:creationId xmlns:a16="http://schemas.microsoft.com/office/drawing/2014/main" id="{27B8FA92-E2B8-4F16-8B83-6329744EC871}"/>
              </a:ext>
            </a:extLst>
          </p:cNvPr>
          <p:cNvSpPr/>
          <p:nvPr/>
        </p:nvSpPr>
        <p:spPr>
          <a:xfrm>
            <a:off x="632539" y="1234689"/>
            <a:ext cx="1798523" cy="612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1" hangingPunct="1">
              <a:spcBef>
                <a:spcPts val="0"/>
              </a:spcBef>
              <a:spcAft>
                <a:spcPts val="600"/>
              </a:spcAft>
              <a:buClrTx/>
              <a:buSzTx/>
              <a:buNone/>
            </a:pPr>
            <a:r>
              <a:rPr lang="zh-TW" altLang="en-US" sz="1800" b="1" dirty="0">
                <a:solidFill>
                  <a:srgbClr val="0066CC"/>
                </a:solidFill>
                <a:latin typeface="Arial" pitchFamily="34" charset="0"/>
                <a:ea typeface="微軟正黑體" panose="020B0604030504040204" pitchFamily="34" charset="-120"/>
              </a:rPr>
              <a:t>計畫進度</a:t>
            </a:r>
            <a:r>
              <a:rPr lang="zh-TW" altLang="en-US" sz="1800" b="1" dirty="0">
                <a:solidFill>
                  <a:prstClr val="black"/>
                </a:solidFill>
                <a:latin typeface="Arial" pitchFamily="34" charset="0"/>
                <a:ea typeface="微軟正黑體" panose="020B0604030504040204" pitchFamily="34" charset="-120"/>
              </a:rPr>
              <a:t>查核</a:t>
            </a:r>
            <a:endParaRPr lang="en-US" altLang="zh-TW" sz="1800" b="1" dirty="0">
              <a:solidFill>
                <a:prstClr val="black"/>
              </a:solidFill>
              <a:latin typeface="Arial" pitchFamily="34" charset="0"/>
              <a:ea typeface="微軟正黑體" panose="020B0604030504040204" pitchFamily="34" charset="-120"/>
            </a:endParaRPr>
          </a:p>
        </p:txBody>
      </p:sp>
      <p:sp>
        <p:nvSpPr>
          <p:cNvPr id="22" name="矩形: 圓角 21">
            <a:extLst>
              <a:ext uri="{FF2B5EF4-FFF2-40B4-BE49-F238E27FC236}">
                <a16:creationId xmlns:a16="http://schemas.microsoft.com/office/drawing/2014/main" id="{0CFEA643-1F2B-4890-B37B-39D9A6BD1308}"/>
              </a:ext>
            </a:extLst>
          </p:cNvPr>
          <p:cNvSpPr/>
          <p:nvPr/>
        </p:nvSpPr>
        <p:spPr>
          <a:xfrm>
            <a:off x="5820327" y="2052009"/>
            <a:ext cx="2965719" cy="612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1" hangingPunct="1">
              <a:spcBef>
                <a:spcPts val="0"/>
              </a:spcBef>
              <a:spcAft>
                <a:spcPts val="600"/>
              </a:spcAft>
              <a:buClrTx/>
              <a:buSzTx/>
              <a:buNone/>
            </a:pPr>
            <a:r>
              <a:rPr lang="zh-TW" altLang="en-US" sz="1800" b="1" dirty="0">
                <a:solidFill>
                  <a:prstClr val="black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公司研發人員在研發技術或技術移轉上</a:t>
            </a:r>
            <a:r>
              <a:rPr lang="zh-TW" altLang="en-US" sz="1800" b="1" dirty="0">
                <a:solidFill>
                  <a:srgbClr val="0066CC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掌握</a:t>
            </a:r>
            <a:r>
              <a:rPr lang="zh-TW" altLang="en-US" sz="1800" b="1" dirty="0">
                <a:solidFill>
                  <a:prstClr val="black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的情形</a:t>
            </a:r>
            <a:endParaRPr lang="zh-TW" altLang="en-US" sz="1800" dirty="0"/>
          </a:p>
        </p:txBody>
      </p:sp>
      <p:sp>
        <p:nvSpPr>
          <p:cNvPr id="23" name="矩形: 圓角 22">
            <a:extLst>
              <a:ext uri="{FF2B5EF4-FFF2-40B4-BE49-F238E27FC236}">
                <a16:creationId xmlns:a16="http://schemas.microsoft.com/office/drawing/2014/main" id="{99C8D7E4-4237-480A-9965-1CA6EA024364}"/>
              </a:ext>
            </a:extLst>
          </p:cNvPr>
          <p:cNvSpPr/>
          <p:nvPr/>
        </p:nvSpPr>
        <p:spPr>
          <a:xfrm>
            <a:off x="418951" y="3935866"/>
            <a:ext cx="1793186" cy="612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1" hangingPunct="1">
              <a:spcBef>
                <a:spcPts val="0"/>
              </a:spcBef>
              <a:spcAft>
                <a:spcPts val="600"/>
              </a:spcAft>
              <a:buClrTx/>
              <a:buSzTx/>
              <a:buNone/>
            </a:pPr>
            <a:r>
              <a:rPr lang="zh-TW" altLang="en-US" sz="1800" b="1" dirty="0">
                <a:solidFill>
                  <a:prstClr val="black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研發紀錄簿</a:t>
            </a:r>
            <a:endParaRPr lang="zh-TW" altLang="en-US" sz="1800" dirty="0"/>
          </a:p>
        </p:txBody>
      </p:sp>
      <p:sp>
        <p:nvSpPr>
          <p:cNvPr id="24" name="矩形: 圓角 23">
            <a:extLst>
              <a:ext uri="{FF2B5EF4-FFF2-40B4-BE49-F238E27FC236}">
                <a16:creationId xmlns:a16="http://schemas.microsoft.com/office/drawing/2014/main" id="{96F822EC-F271-484B-B4BE-558DB5E30482}"/>
              </a:ext>
            </a:extLst>
          </p:cNvPr>
          <p:cNvSpPr/>
          <p:nvPr/>
        </p:nvSpPr>
        <p:spPr>
          <a:xfrm>
            <a:off x="6280227" y="3003714"/>
            <a:ext cx="3320245" cy="612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38163" indent="-538163" algn="ctr">
              <a:lnSpc>
                <a:spcPts val="2500"/>
              </a:lnSpc>
              <a:spcAft>
                <a:spcPts val="600"/>
              </a:spcAft>
            </a:pPr>
            <a:r>
              <a:rPr lang="zh-TW" altLang="en-US" sz="1800" b="1" dirty="0">
                <a:solidFill>
                  <a:srgbClr val="0066CC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預估</a:t>
            </a:r>
            <a:r>
              <a:rPr lang="zh-TW" altLang="en-US" sz="1800" b="1" dirty="0">
                <a:solidFill>
                  <a:prstClr val="black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期末</a:t>
            </a:r>
            <a:r>
              <a:rPr lang="zh-TW" altLang="en-US" sz="1800" b="1" dirty="0">
                <a:solidFill>
                  <a:srgbClr val="0066CC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成果</a:t>
            </a:r>
            <a:r>
              <a:rPr lang="zh-TW" altLang="en-US" sz="1800" b="1" dirty="0">
                <a:solidFill>
                  <a:prstClr val="black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與</a:t>
            </a:r>
            <a:r>
              <a:rPr lang="zh-TW" altLang="en-US" sz="1800" b="1" dirty="0">
                <a:solidFill>
                  <a:srgbClr val="0066CC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目標</a:t>
            </a:r>
            <a:r>
              <a:rPr lang="zh-TW" altLang="en-US" sz="1800" b="1" dirty="0">
                <a:solidFill>
                  <a:prstClr val="black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達成情形</a:t>
            </a:r>
          </a:p>
        </p:txBody>
      </p:sp>
      <p:sp>
        <p:nvSpPr>
          <p:cNvPr id="25" name="矩形: 圓角 24">
            <a:extLst>
              <a:ext uri="{FF2B5EF4-FFF2-40B4-BE49-F238E27FC236}">
                <a16:creationId xmlns:a16="http://schemas.microsoft.com/office/drawing/2014/main" id="{A6F5EA8A-26E1-435E-A61B-A49D2B80E1BB}"/>
              </a:ext>
            </a:extLst>
          </p:cNvPr>
          <p:cNvSpPr/>
          <p:nvPr/>
        </p:nvSpPr>
        <p:spPr>
          <a:xfrm>
            <a:off x="3387003" y="1226607"/>
            <a:ext cx="3131992" cy="612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800" b="1" dirty="0">
                <a:solidFill>
                  <a:prstClr val="black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在計畫執行中遇到困難是否有內部檢討因應之機制</a:t>
            </a:r>
            <a:endParaRPr lang="zh-TW" altLang="en-US" sz="1800" dirty="0"/>
          </a:p>
        </p:txBody>
      </p:sp>
      <p:sp>
        <p:nvSpPr>
          <p:cNvPr id="27" name="矩形: 圓角 26">
            <a:extLst>
              <a:ext uri="{FF2B5EF4-FFF2-40B4-BE49-F238E27FC236}">
                <a16:creationId xmlns:a16="http://schemas.microsoft.com/office/drawing/2014/main" id="{1CDEEBA4-4C6D-4C81-BE14-422F27AA6F8F}"/>
              </a:ext>
            </a:extLst>
          </p:cNvPr>
          <p:cNvSpPr/>
          <p:nvPr/>
        </p:nvSpPr>
        <p:spPr>
          <a:xfrm>
            <a:off x="4635850" y="5537949"/>
            <a:ext cx="3370625" cy="612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800" b="1" dirty="0">
                <a:solidFill>
                  <a:prstClr val="black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開發標的及可能之具體成效</a:t>
            </a:r>
            <a:endParaRPr lang="zh-TW" altLang="en-US" sz="1800" dirty="0"/>
          </a:p>
        </p:txBody>
      </p:sp>
      <p:sp>
        <p:nvSpPr>
          <p:cNvPr id="10" name="圓形: 空心 9">
            <a:extLst>
              <a:ext uri="{FF2B5EF4-FFF2-40B4-BE49-F238E27FC236}">
                <a16:creationId xmlns:a16="http://schemas.microsoft.com/office/drawing/2014/main" id="{23EB5667-57E3-4E24-BF9C-93EB0C6AB135}"/>
              </a:ext>
            </a:extLst>
          </p:cNvPr>
          <p:cNvSpPr/>
          <p:nvPr/>
        </p:nvSpPr>
        <p:spPr>
          <a:xfrm>
            <a:off x="3292458" y="2301458"/>
            <a:ext cx="2880000" cy="2880000"/>
          </a:xfrm>
          <a:prstGeom prst="donut">
            <a:avLst>
              <a:gd name="adj" fmla="val 4121"/>
            </a:avLst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B2818D40-EDB8-455E-BFBC-D73FD93C5AD9}"/>
              </a:ext>
            </a:extLst>
          </p:cNvPr>
          <p:cNvSpPr/>
          <p:nvPr/>
        </p:nvSpPr>
        <p:spPr>
          <a:xfrm>
            <a:off x="6197213" y="3733833"/>
            <a:ext cx="5188580" cy="13412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81063" indent="-342900">
              <a:lnSpc>
                <a:spcPts val="2500"/>
              </a:lnSpc>
              <a:spcAft>
                <a:spcPts val="0"/>
              </a:spcAft>
              <a:buFont typeface="+mj-lt"/>
              <a:buAutoNum type="arabicPeriod"/>
            </a:pPr>
            <a:r>
              <a:rPr lang="zh-TW" altLang="en-US" sz="1600" dirty="0">
                <a:solidFill>
                  <a:prstClr val="black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淨零碳排能力</a:t>
            </a:r>
            <a:endParaRPr lang="en-US" altLang="zh-TW" sz="1600" dirty="0">
              <a:solidFill>
                <a:prstClr val="black"/>
              </a:solidFill>
              <a:latin typeface="Arial" panose="020B0604020202020204" pitchFamily="34" charset="0"/>
              <a:ea typeface="微軟正黑體" panose="020B0604030504040204" pitchFamily="34" charset="-120"/>
            </a:endParaRPr>
          </a:p>
          <a:p>
            <a:pPr marL="881063" indent="-342900">
              <a:lnSpc>
                <a:spcPts val="2500"/>
              </a:lnSpc>
              <a:spcAft>
                <a:spcPts val="0"/>
              </a:spcAft>
              <a:buFont typeface="+mj-lt"/>
              <a:buAutoNum type="arabicPeriod"/>
            </a:pPr>
            <a:r>
              <a:rPr lang="zh-TW" altLang="en-US" sz="1600" dirty="0">
                <a:solidFill>
                  <a:prstClr val="black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生產效益</a:t>
            </a:r>
            <a:endParaRPr lang="en-US" altLang="zh-TW" sz="1600" dirty="0">
              <a:solidFill>
                <a:prstClr val="black"/>
              </a:solidFill>
              <a:latin typeface="Arial" panose="020B0604020202020204" pitchFamily="34" charset="0"/>
              <a:ea typeface="微軟正黑體" panose="020B0604030504040204" pitchFamily="34" charset="-120"/>
            </a:endParaRPr>
          </a:p>
          <a:p>
            <a:pPr marL="881063" indent="-342900">
              <a:lnSpc>
                <a:spcPts val="2500"/>
              </a:lnSpc>
              <a:spcAft>
                <a:spcPts val="0"/>
              </a:spcAft>
              <a:buFont typeface="+mj-lt"/>
              <a:buAutoNum type="arabicPeriod"/>
            </a:pPr>
            <a:r>
              <a:rPr lang="zh-TW" altLang="en-US" sz="1600" dirty="0">
                <a:solidFill>
                  <a:prstClr val="black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技術創新應用</a:t>
            </a:r>
            <a:endParaRPr lang="en-US" altLang="zh-TW" sz="1600" dirty="0">
              <a:solidFill>
                <a:prstClr val="black"/>
              </a:solidFill>
              <a:latin typeface="Arial" panose="020B0604020202020204" pitchFamily="34" charset="0"/>
              <a:ea typeface="微軟正黑體" panose="020B0604030504040204" pitchFamily="34" charset="-120"/>
            </a:endParaRPr>
          </a:p>
          <a:p>
            <a:pPr marL="881063" indent="-342900">
              <a:lnSpc>
                <a:spcPts val="2500"/>
              </a:lnSpc>
              <a:spcAft>
                <a:spcPts val="0"/>
              </a:spcAft>
              <a:buFont typeface="+mj-lt"/>
              <a:buAutoNum type="arabicPeriod"/>
            </a:pPr>
            <a:r>
              <a:rPr lang="zh-TW" altLang="en-US" sz="1600" dirty="0">
                <a:solidFill>
                  <a:prstClr val="black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其他衍生效益</a:t>
            </a:r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88CFCB4A-725B-443C-BE58-4E414452F7DB}"/>
              </a:ext>
            </a:extLst>
          </p:cNvPr>
          <p:cNvSpPr/>
          <p:nvPr/>
        </p:nvSpPr>
        <p:spPr>
          <a:xfrm>
            <a:off x="117487" y="4646958"/>
            <a:ext cx="3954162" cy="13080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20000" indent="-3600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zh-TW" altLang="en-US" sz="1600" dirty="0">
                <a:solidFill>
                  <a:prstClr val="black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是否依規範注意事項撰寫</a:t>
            </a:r>
          </a:p>
          <a:p>
            <a:pPr marL="720000" indent="-3600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zh-TW" altLang="en-US" sz="1600" dirty="0">
                <a:solidFill>
                  <a:prstClr val="black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研發人員是否有填寫研發記錄簿</a:t>
            </a:r>
          </a:p>
          <a:p>
            <a:pPr marL="720000" indent="-3600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zh-TW" altLang="en-US" sz="1600" dirty="0">
                <a:solidFill>
                  <a:prstClr val="black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研發內容是否依計畫進行</a:t>
            </a:r>
          </a:p>
          <a:p>
            <a:pPr marL="720000" indent="-3600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zh-TW" altLang="en-US" sz="1600" dirty="0">
                <a:solidFill>
                  <a:prstClr val="black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研發記錄簿內容適切性</a:t>
            </a:r>
          </a:p>
        </p:txBody>
      </p:sp>
      <p:sp>
        <p:nvSpPr>
          <p:cNvPr id="33" name="矩形 32">
            <a:extLst>
              <a:ext uri="{FF2B5EF4-FFF2-40B4-BE49-F238E27FC236}">
                <a16:creationId xmlns:a16="http://schemas.microsoft.com/office/drawing/2014/main" id="{ACDD932D-4208-4998-934E-75C16FD72891}"/>
              </a:ext>
            </a:extLst>
          </p:cNvPr>
          <p:cNvSpPr/>
          <p:nvPr/>
        </p:nvSpPr>
        <p:spPr>
          <a:xfrm>
            <a:off x="218503" y="1961242"/>
            <a:ext cx="3290379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20000" lvl="0" indent="-360000" eaLnBrk="1" hangingPunct="1"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AutoNum type="arabicPeriod"/>
            </a:pPr>
            <a:r>
              <a:rPr lang="zh-TW" altLang="en-US" sz="1600" dirty="0">
                <a:solidFill>
                  <a:prstClr val="black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已完成工作項目</a:t>
            </a:r>
          </a:p>
          <a:p>
            <a:pPr marL="720000" lvl="0" indent="-360000" eaLnBrk="1" hangingPunct="1"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AutoNum type="arabicPeriod"/>
            </a:pPr>
            <a:r>
              <a:rPr lang="zh-TW" altLang="en-US" sz="1600" dirty="0">
                <a:solidFill>
                  <a:prstClr val="black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計畫重要投入人力狀況</a:t>
            </a:r>
          </a:p>
          <a:p>
            <a:pPr marL="720000" lvl="0" indent="-360000" eaLnBrk="1" hangingPunct="1"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AutoNum type="arabicPeriod"/>
            </a:pPr>
            <a:r>
              <a:rPr lang="zh-TW" altLang="en-US" sz="1600" dirty="0">
                <a:solidFill>
                  <a:prstClr val="black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實際累計工作進度達預定累計工作進度之</a:t>
            </a:r>
            <a:r>
              <a:rPr lang="en-US" altLang="zh-TW" sz="1600" dirty="0">
                <a:solidFill>
                  <a:prstClr val="black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50%</a:t>
            </a:r>
          </a:p>
        </p:txBody>
      </p:sp>
      <p:sp>
        <p:nvSpPr>
          <p:cNvPr id="35" name="矩形 34">
            <a:extLst>
              <a:ext uri="{FF2B5EF4-FFF2-40B4-BE49-F238E27FC236}">
                <a16:creationId xmlns:a16="http://schemas.microsoft.com/office/drawing/2014/main" id="{7EF27EA6-B157-4E36-BAE6-4D45B0132D1C}"/>
              </a:ext>
            </a:extLst>
          </p:cNvPr>
          <p:cNvSpPr/>
          <p:nvPr/>
        </p:nvSpPr>
        <p:spPr>
          <a:xfrm>
            <a:off x="4784207" y="6273476"/>
            <a:ext cx="299204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>
              <a:spcBef>
                <a:spcPct val="20000"/>
              </a:spcBef>
              <a:buClr>
                <a:schemeClr val="tx1"/>
              </a:buClr>
              <a:defRPr/>
            </a:pPr>
            <a:r>
              <a:rPr lang="zh-TW" altLang="en-US" sz="1600" b="1" dirty="0">
                <a:solidFill>
                  <a:schemeClr val="accent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各項數值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請簡要列明計算方式</a:t>
            </a:r>
            <a:endParaRPr lang="en-US" altLang="zh-TW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91491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7" name="Rectangle 21"/>
          <p:cNvSpPr>
            <a:spLocks noChangeArrowheads="1"/>
          </p:cNvSpPr>
          <p:nvPr/>
        </p:nvSpPr>
        <p:spPr bwMode="auto">
          <a:xfrm>
            <a:off x="452437" y="1598454"/>
            <a:ext cx="8628502" cy="2011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558800" indent="-457200"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1pPr>
            <a:lvl2pPr marL="1270000" indent="-906463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2pPr>
            <a:lvl3pPr marL="1160463" indent="-347663" eaLnBrk="0" hangingPunct="0">
              <a:spcBef>
                <a:spcPts val="375"/>
              </a:spcBef>
              <a:buClr>
                <a:srgbClr val="F6D3AA"/>
              </a:buClr>
              <a:buSzPct val="8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3pPr>
            <a:lvl4pPr marL="1600200" indent="-228600" eaLnBrk="0" hangingPunct="0">
              <a:spcBef>
                <a:spcPts val="375"/>
              </a:spcBef>
              <a:buClr>
                <a:srgbClr val="E66C7D"/>
              </a:buClr>
              <a:buSzPct val="80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4pPr>
            <a:lvl5pPr marL="2057400" indent="-228600" eaLnBrk="0" hangingPunct="0">
              <a:spcBef>
                <a:spcPts val="375"/>
              </a:spcBef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9pPr>
          </a:lstStyle>
          <a:p>
            <a:pPr marL="457200" algn="just" eaLnBrk="1" hangingPunct="1">
              <a:lnSpc>
                <a:spcPts val="2800"/>
              </a:lnSpc>
              <a:spcBef>
                <a:spcPts val="0"/>
              </a:spcBef>
              <a:buClr>
                <a:schemeClr val="tx1"/>
              </a:buClr>
              <a:buSzTx/>
              <a:buFontTx/>
              <a:buNone/>
            </a:pPr>
            <a:r>
              <a:rPr lang="en-US" altLang="zh-TW" sz="2000" b="1" dirty="0">
                <a:latin typeface="Arial" panose="020B0604020202020204" pitchFamily="34" charset="0"/>
                <a:ea typeface="微軟正黑體" panose="020B0604030504040204" pitchFamily="34" charset="-120"/>
              </a:rPr>
              <a:t>(</a:t>
            </a:r>
            <a:r>
              <a:rPr lang="zh-TW" altLang="en-US" sz="2000" b="1" dirty="0">
                <a:latin typeface="Arial" panose="020B0604020202020204" pitchFamily="34" charset="0"/>
                <a:ea typeface="微軟正黑體" panose="020B0604030504040204" pitchFamily="34" charset="-120"/>
              </a:rPr>
              <a:t>一</a:t>
            </a:r>
            <a:r>
              <a:rPr lang="en-US" altLang="zh-TW" sz="2000" b="1" dirty="0">
                <a:latin typeface="Arial" panose="020B0604020202020204" pitchFamily="34" charset="0"/>
                <a:ea typeface="微軟正黑體" panose="020B0604030504040204" pitchFamily="34" charset="-120"/>
              </a:rPr>
              <a:t>)</a:t>
            </a:r>
            <a:r>
              <a:rPr lang="zh-TW" altLang="en-US" sz="2000" b="1" dirty="0">
                <a:latin typeface="Arial" panose="020B0604020202020204" pitchFamily="34" charset="0"/>
                <a:ea typeface="微軟正黑體" panose="020B0604030504040204" pitchFamily="34" charset="-120"/>
                <a:sym typeface="Wingdings" pitchFamily="2" charset="2"/>
              </a:rPr>
              <a:t>查訪當日現場應備資料</a:t>
            </a:r>
          </a:p>
          <a:p>
            <a:pPr marL="628650" lvl="2" indent="-182563" eaLnBrk="1" hangingPunct="1">
              <a:lnSpc>
                <a:spcPts val="2800"/>
              </a:lnSpc>
              <a:spcBef>
                <a:spcPts val="0"/>
              </a:spcBef>
              <a:buClr>
                <a:schemeClr val="tx1"/>
              </a:buClr>
              <a:buSzTx/>
              <a:buFont typeface="Arial" panose="020B0604020202020204" pitchFamily="34" charset="0"/>
              <a:buChar char="•"/>
            </a:pPr>
            <a:r>
              <a:rPr lang="zh-TW" altLang="en-US" dirty="0">
                <a:latin typeface="Arial" panose="020B0604020202020204" pitchFamily="34" charset="0"/>
                <a:ea typeface="微軟正黑體" panose="020B0604030504040204" pitchFamily="34" charset="-120"/>
              </a:rPr>
              <a:t>簡報電子檔</a:t>
            </a:r>
            <a:endParaRPr lang="en-US" altLang="zh-TW" dirty="0">
              <a:latin typeface="Arial" panose="020B0604020202020204" pitchFamily="34" charset="0"/>
              <a:ea typeface="微軟正黑體" panose="020B0604030504040204" pitchFamily="34" charset="-120"/>
            </a:endParaRPr>
          </a:p>
          <a:p>
            <a:pPr marL="628650" lvl="2" indent="-182563" eaLnBrk="1" hangingPunct="1">
              <a:lnSpc>
                <a:spcPts val="2800"/>
              </a:lnSpc>
              <a:spcBef>
                <a:spcPts val="0"/>
              </a:spcBef>
              <a:buClr>
                <a:schemeClr val="tx1"/>
              </a:buClr>
              <a:buSzTx/>
              <a:buFont typeface="Arial" panose="020B0604020202020204" pitchFamily="34" charset="0"/>
              <a:buChar char="•"/>
            </a:pPr>
            <a:r>
              <a:rPr lang="zh-TW" altLang="en-US" dirty="0">
                <a:latin typeface="Arial" panose="020B0604020202020204" pitchFamily="34" charset="0"/>
                <a:ea typeface="微軟正黑體" panose="020B0604030504040204" pitchFamily="34" charset="-120"/>
              </a:rPr>
              <a:t>專案計畫期中報告書備查</a:t>
            </a:r>
            <a:endParaRPr lang="en-US" altLang="zh-TW" dirty="0">
              <a:latin typeface="Arial" panose="020B0604020202020204" pitchFamily="34" charset="0"/>
              <a:ea typeface="微軟正黑體" panose="020B0604030504040204" pitchFamily="34" charset="-120"/>
            </a:endParaRPr>
          </a:p>
          <a:p>
            <a:pPr marL="628650" lvl="2" indent="-182563" eaLnBrk="1" hangingPunct="1">
              <a:lnSpc>
                <a:spcPts val="2800"/>
              </a:lnSpc>
              <a:spcBef>
                <a:spcPts val="0"/>
              </a:spcBef>
              <a:buClr>
                <a:schemeClr val="tx1"/>
              </a:buClr>
              <a:buSzTx/>
              <a:buFont typeface="Arial" panose="020B0604020202020204" pitchFamily="34" charset="0"/>
              <a:buChar char="•"/>
            </a:pPr>
            <a:r>
              <a:rPr lang="zh-TW" altLang="en-US" b="1" dirty="0">
                <a:solidFill>
                  <a:schemeClr val="accent6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研發記錄簿</a:t>
            </a:r>
            <a:r>
              <a:rPr lang="zh-TW" altLang="en-US" dirty="0">
                <a:latin typeface="Arial" panose="020B0604020202020204" pitchFamily="34" charset="0"/>
                <a:ea typeface="微軟正黑體" panose="020B0604030504040204" pitchFamily="34" charset="-120"/>
              </a:rPr>
              <a:t>備查</a:t>
            </a:r>
            <a:endParaRPr lang="en-US" altLang="zh-TW" dirty="0">
              <a:latin typeface="Arial" panose="020B0604020202020204" pitchFamily="34" charset="0"/>
              <a:ea typeface="微軟正黑體" panose="020B0604030504040204" pitchFamily="34" charset="-120"/>
            </a:endParaRPr>
          </a:p>
          <a:p>
            <a:pPr marL="628650" lvl="2" indent="-182563" eaLnBrk="1" hangingPunct="1">
              <a:lnSpc>
                <a:spcPts val="28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</a:pPr>
            <a:r>
              <a:rPr lang="zh-TW" altLang="en-US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  <a:sym typeface="Wingdings" pitchFamily="2" charset="2"/>
              </a:rPr>
              <a:t>各查核點佐證資料</a:t>
            </a:r>
            <a:r>
              <a:rPr lang="en-US" altLang="zh-TW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  <a:sym typeface="Wingdings" pitchFamily="2" charset="2"/>
              </a:rPr>
              <a:t>/</a:t>
            </a:r>
            <a:r>
              <a:rPr lang="zh-TW" altLang="en-US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  <a:sym typeface="Wingdings" pitchFamily="2" charset="2"/>
              </a:rPr>
              <a:t>相關實驗數據</a:t>
            </a:r>
            <a:r>
              <a:rPr lang="en-US" altLang="zh-TW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  <a:sym typeface="Wingdings" pitchFamily="2" charset="2"/>
              </a:rPr>
              <a:t>/</a:t>
            </a:r>
            <a:r>
              <a:rPr lang="zh-TW" altLang="en-US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  <a:sym typeface="Wingdings" pitchFamily="2" charset="2"/>
              </a:rPr>
              <a:t>成果照片</a:t>
            </a:r>
            <a:r>
              <a:rPr lang="en-US" altLang="zh-TW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  <a:sym typeface="Wingdings" pitchFamily="2" charset="2"/>
              </a:rPr>
              <a:t>/</a:t>
            </a:r>
            <a:r>
              <a:rPr lang="zh-TW" altLang="en-US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  <a:sym typeface="Wingdings" pitchFamily="2" charset="2"/>
              </a:rPr>
              <a:t>訂單、合約或合作備忘錄等計畫相關文件檔案</a:t>
            </a:r>
            <a:endParaRPr lang="en-US" altLang="zh-TW" dirty="0"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  <a:sym typeface="Wingdings" pitchFamily="2" charset="2"/>
            </a:endParaRPr>
          </a:p>
        </p:txBody>
      </p:sp>
      <p:sp>
        <p:nvSpPr>
          <p:cNvPr id="15368" name="Rectangle 2"/>
          <p:cNvSpPr>
            <a:spLocks noChangeArrowheads="1"/>
          </p:cNvSpPr>
          <p:nvPr/>
        </p:nvSpPr>
        <p:spPr bwMode="auto">
          <a:xfrm>
            <a:off x="452437" y="386343"/>
            <a:ext cx="9001125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1pPr>
            <a:lvl2pPr marL="742950" indent="-28575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2pPr>
            <a:lvl3pPr marL="1143000" indent="-228600" eaLnBrk="0" hangingPunct="0">
              <a:spcBef>
                <a:spcPts val="375"/>
              </a:spcBef>
              <a:buClr>
                <a:srgbClr val="F6D3AA"/>
              </a:buClr>
              <a:buSzPct val="8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3pPr>
            <a:lvl4pPr marL="1600200" indent="-228600" eaLnBrk="0" hangingPunct="0">
              <a:spcBef>
                <a:spcPts val="375"/>
              </a:spcBef>
              <a:buClr>
                <a:srgbClr val="E66C7D"/>
              </a:buClr>
              <a:buSzPct val="80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4pPr>
            <a:lvl5pPr marL="2057400" indent="-228600" eaLnBrk="0" hangingPunct="0">
              <a:spcBef>
                <a:spcPts val="375"/>
              </a:spcBef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zh-TW" altLang="en-US" sz="3200" b="1" dirty="0">
                <a:solidFill>
                  <a:srgbClr val="195999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肆</a:t>
            </a:r>
            <a:r>
              <a:rPr lang="en-US" altLang="zh-TW" sz="3200" b="1" dirty="0">
                <a:solidFill>
                  <a:srgbClr val="1959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﹑</a:t>
            </a:r>
            <a:r>
              <a:rPr lang="zh-TW" altLang="en-US" sz="3200" b="1" dirty="0">
                <a:solidFill>
                  <a:srgbClr val="195999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實地查訪說明</a:t>
            </a:r>
          </a:p>
        </p:txBody>
      </p:sp>
      <p:sp>
        <p:nvSpPr>
          <p:cNvPr id="8" name="矩形 7"/>
          <p:cNvSpPr/>
          <p:nvPr/>
        </p:nvSpPr>
        <p:spPr>
          <a:xfrm>
            <a:off x="452437" y="3775841"/>
            <a:ext cx="5669689" cy="2215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1938" indent="-261938">
              <a:lnSpc>
                <a:spcPts val="2800"/>
              </a:lnSpc>
              <a:spcBef>
                <a:spcPts val="0"/>
              </a:spcBef>
              <a:buClr>
                <a:schemeClr val="tx1"/>
              </a:buClr>
              <a:defRPr/>
            </a:pP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協助配合事項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</a:p>
          <a:p>
            <a:pPr marL="628650" indent="-182563" algn="just">
              <a:lnSpc>
                <a:spcPts val="2800"/>
              </a:lnSpc>
              <a:spcBef>
                <a:spcPts val="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協助審查地點時間確認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28650" indent="-182563" algn="just">
              <a:lnSpc>
                <a:spcPts val="2800"/>
              </a:lnSpc>
              <a:spcBef>
                <a:spcPts val="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排定會議室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確認座位數與提供會議室照片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628650" indent="-182563" algn="just">
              <a:lnSpc>
                <a:spcPts val="2800"/>
              </a:lnSpc>
              <a:spcBef>
                <a:spcPts val="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準備簡報投影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28650" indent="-182563" algn="just">
              <a:lnSpc>
                <a:spcPts val="2800"/>
              </a:lnSpc>
              <a:spcBef>
                <a:spcPts val="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代訂便當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28650" indent="-182563" algn="just">
              <a:lnSpc>
                <a:spcPts val="2800"/>
              </a:lnSpc>
              <a:spcBef>
                <a:spcPts val="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矩形: 圓角 8"/>
          <p:cNvSpPr/>
          <p:nvPr/>
        </p:nvSpPr>
        <p:spPr>
          <a:xfrm>
            <a:off x="452436" y="966863"/>
            <a:ext cx="2125300" cy="601692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>
                <a:latin typeface="+mj-ea"/>
                <a:ea typeface="+mj-ea"/>
              </a:rPr>
              <a:t>實地查訪前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68F1-1F4A-4DD5-A767-535B5DC69A90}" type="slidenum">
              <a:rPr lang="zh-TW" altLang="en-US" smtClean="0"/>
              <a:t>7</a:t>
            </a:fld>
            <a:endParaRPr lang="zh-TW" altLang="en-US" dirty="0"/>
          </a:p>
        </p:txBody>
      </p:sp>
      <p:sp>
        <p:nvSpPr>
          <p:cNvPr id="4" name="矩形: 圓角 3">
            <a:extLst>
              <a:ext uri="{FF2B5EF4-FFF2-40B4-BE49-F238E27FC236}">
                <a16:creationId xmlns:a16="http://schemas.microsoft.com/office/drawing/2014/main" id="{F35A8D0C-F271-403A-B871-5E45AB1DD028}"/>
              </a:ext>
            </a:extLst>
          </p:cNvPr>
          <p:cNvSpPr/>
          <p:nvPr/>
        </p:nvSpPr>
        <p:spPr>
          <a:xfrm>
            <a:off x="2827914" y="5032616"/>
            <a:ext cx="6662161" cy="119181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lvl="1" algn="just">
              <a:spcBef>
                <a:spcPts val="0"/>
              </a:spcBef>
              <a:buClr>
                <a:schemeClr val="accent6">
                  <a:lumMod val="75000"/>
                </a:schemeClr>
              </a:buClr>
              <a:defRPr/>
            </a:pP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期中查訪預定行程表之用餐，若商請業者</a:t>
            </a: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代訂便當</a:t>
            </a:r>
            <a:endParaRPr lang="en-US" altLang="zh-TW" sz="1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1" algn="just">
              <a:spcBef>
                <a:spcPts val="0"/>
              </a:spcBef>
              <a:buClr>
                <a:schemeClr val="accent6">
                  <a:lumMod val="75000"/>
                </a:schemeClr>
              </a:buClr>
              <a:defRPr/>
            </a:pP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確定之便當數量將於查訪當日或行前通知廠商，</a:t>
            </a:r>
            <a:r>
              <a:rPr lang="zh-TW" altLang="en-US" sz="16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請代為索取收據或發票</a:t>
            </a:r>
            <a:endParaRPr lang="en-US" altLang="zh-TW" sz="16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1" algn="just">
              <a:spcBef>
                <a:spcPts val="0"/>
              </a:spcBef>
              <a:buClr>
                <a:schemeClr val="accent6">
                  <a:lumMod val="75000"/>
                </a:schemeClr>
              </a:buClr>
              <a:defRPr/>
            </a:pP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抬        頭：財團法人中國生產力中心</a:t>
            </a:r>
            <a:endParaRPr lang="en-US" altLang="zh-TW" sz="1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1" algn="just">
              <a:spcBef>
                <a:spcPts val="0"/>
              </a:spcBef>
              <a:buClr>
                <a:schemeClr val="accent6">
                  <a:lumMod val="75000"/>
                </a:schemeClr>
              </a:buClr>
              <a:defRPr/>
            </a:pP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統一編號：</a:t>
            </a:r>
            <a:r>
              <a:rPr lang="en-US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04208592</a:t>
            </a:r>
            <a:endParaRPr lang="zh-TW" altLang="en-US" sz="1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橢圓 13"/>
          <p:cNvSpPr/>
          <p:nvPr/>
        </p:nvSpPr>
        <p:spPr>
          <a:xfrm>
            <a:off x="7379739" y="3972194"/>
            <a:ext cx="1410824" cy="1410824"/>
          </a:xfrm>
          <a:prstGeom prst="ellipse">
            <a:avLst/>
          </a:prstGeom>
          <a:solidFill>
            <a:schemeClr val="accent2">
              <a:lumMod val="20000"/>
              <a:lumOff val="8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橢圓 14"/>
          <p:cNvSpPr/>
          <p:nvPr/>
        </p:nvSpPr>
        <p:spPr>
          <a:xfrm>
            <a:off x="5242509" y="1553001"/>
            <a:ext cx="3084818" cy="3084818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68F1-1F4A-4DD5-A767-535B5DC69A90}" type="slidenum">
              <a:rPr lang="zh-TW" altLang="en-US" smtClean="0"/>
              <a:t>8</a:t>
            </a:fld>
            <a:endParaRPr lang="zh-TW" altLang="en-US" dirty="0"/>
          </a:p>
        </p:txBody>
      </p:sp>
      <p:sp>
        <p:nvSpPr>
          <p:cNvPr id="3" name="矩形 2"/>
          <p:cNvSpPr/>
          <p:nvPr/>
        </p:nvSpPr>
        <p:spPr>
          <a:xfrm>
            <a:off x="266873" y="1772338"/>
            <a:ext cx="2416046" cy="4514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>
              <a:lnSpc>
                <a:spcPts val="2800"/>
              </a:lnSpc>
              <a:spcBef>
                <a:spcPts val="0"/>
              </a:spcBef>
              <a:buClr>
                <a:prstClr val="black"/>
              </a:buClr>
            </a:pP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參與人員及程序</a:t>
            </a:r>
          </a:p>
        </p:txBody>
      </p:sp>
      <p:sp>
        <p:nvSpPr>
          <p:cNvPr id="4" name="矩形 3"/>
          <p:cNvSpPr/>
          <p:nvPr/>
        </p:nvSpPr>
        <p:spPr>
          <a:xfrm>
            <a:off x="307217" y="2223744"/>
            <a:ext cx="3675798" cy="31648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2800"/>
              </a:lnSpc>
              <a:spcBef>
                <a:spcPts val="0"/>
              </a:spcBef>
              <a:spcAft>
                <a:spcPts val="0"/>
              </a:spcAft>
            </a:pPr>
            <a:r>
              <a:rPr kumimoji="0" lang="zh-TW" altLang="en-US" sz="2000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承審單位</a:t>
            </a:r>
            <a:endParaRPr kumimoji="0" lang="en-US" altLang="zh-TW" sz="2000" b="1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80975" lvl="4" indent="-174625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Clr>
                <a:srgbClr val="9A3130"/>
              </a:buClr>
              <a:buFont typeface="Arial" panose="020B0604020202020204" pitchFamily="34" charset="0"/>
              <a:buChar char="•"/>
            </a:pPr>
            <a:r>
              <a:rPr kumimoji="0"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承審委員</a:t>
            </a:r>
            <a:r>
              <a:rPr kumimoji="0"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kumimoji="0" lang="zh-TW" altLang="en-US" sz="2000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召集人、審查委員</a:t>
            </a:r>
            <a:r>
              <a:rPr kumimoji="0" lang="en-US" altLang="zh-TW" sz="2000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180975" lvl="4" indent="-174625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Clr>
                <a:srgbClr val="9A3130"/>
              </a:buClr>
              <a:buFont typeface="Arial" panose="020B0604020202020204" pitchFamily="34" charset="0"/>
              <a:buChar char="•"/>
            </a:pPr>
            <a:r>
              <a:rPr kumimoji="0"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產發署長官</a:t>
            </a:r>
            <a:endParaRPr kumimoji="0" lang="en-US" altLang="zh-TW" sz="2000" b="1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80975" lvl="4" indent="-174625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Clr>
                <a:srgbClr val="9A3130"/>
              </a:buClr>
              <a:buFont typeface="Arial" panose="020B0604020202020204" pitchFamily="34" charset="0"/>
              <a:buChar char="•"/>
            </a:pPr>
            <a:r>
              <a:rPr kumimoji="0"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計畫辦公室</a:t>
            </a:r>
            <a:endParaRPr kumimoji="0" lang="en-US" altLang="zh-TW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355725" lvl="2" indent="-1355725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</a:pPr>
            <a:endParaRPr kumimoji="0" lang="en-US" altLang="zh-TW" sz="1600" b="1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355725" lvl="2" indent="-1355725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</a:pPr>
            <a:r>
              <a:rPr kumimoji="0" lang="zh-TW" altLang="en-US" sz="2000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獲補助業者</a:t>
            </a:r>
          </a:p>
          <a:p>
            <a:pPr marL="180975" lvl="4" indent="-180975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Clr>
                <a:srgbClr val="9A3130"/>
              </a:buClr>
              <a:buFont typeface="Arial" panose="020B0604020202020204" pitchFamily="34" charset="0"/>
              <a:buChar char="•"/>
            </a:pPr>
            <a:r>
              <a:rPr kumimoji="0"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計畫主持人、計畫聯絡人</a:t>
            </a:r>
          </a:p>
          <a:p>
            <a:pPr marL="180975" lvl="4" indent="-180975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Clr>
                <a:srgbClr val="9A3130"/>
              </a:buClr>
              <a:buFont typeface="Arial" panose="020B0604020202020204" pitchFamily="34" charset="0"/>
              <a:buChar char="•"/>
            </a:pPr>
            <a:r>
              <a:rPr kumimoji="0"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計畫相關人員</a:t>
            </a:r>
            <a:endParaRPr kumimoji="0" lang="en-US" altLang="zh-TW" sz="2000" b="1" dirty="0">
              <a:solidFill>
                <a:srgbClr val="0066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38175" lvl="5" indent="-180975">
              <a:lnSpc>
                <a:spcPts val="2800"/>
              </a:lnSpc>
              <a:buClr>
                <a:srgbClr val="9A3130"/>
              </a:buClr>
              <a:buFont typeface="Arial" panose="020B0604020202020204" pitchFamily="34" charset="0"/>
              <a:buChar char="•"/>
            </a:pPr>
            <a:r>
              <a:rPr kumimoji="0" lang="zh-TW" altLang="en-US" sz="2000" b="1" dirty="0">
                <a:solidFill>
                  <a:srgbClr val="0066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研發、委外單位、顧問</a:t>
            </a:r>
            <a:endParaRPr kumimoji="0" lang="en-US" altLang="zh-TW" sz="2000" b="1" dirty="0">
              <a:solidFill>
                <a:srgbClr val="0066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4504150" y="5923713"/>
            <a:ext cx="561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實際行程以專案辦公室通知為準</a:t>
            </a:r>
          </a:p>
        </p:txBody>
      </p:sp>
      <p:sp>
        <p:nvSpPr>
          <p:cNvPr id="16" name="Rectangle 2"/>
          <p:cNvSpPr>
            <a:spLocks noChangeArrowheads="1"/>
          </p:cNvSpPr>
          <p:nvPr/>
        </p:nvSpPr>
        <p:spPr bwMode="auto">
          <a:xfrm>
            <a:off x="452437" y="386343"/>
            <a:ext cx="9001125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1pPr>
            <a:lvl2pPr marL="742950" indent="-28575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2pPr>
            <a:lvl3pPr marL="1143000" indent="-228600" eaLnBrk="0" hangingPunct="0">
              <a:spcBef>
                <a:spcPts val="375"/>
              </a:spcBef>
              <a:buClr>
                <a:srgbClr val="F6D3AA"/>
              </a:buClr>
              <a:buSzPct val="8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3pPr>
            <a:lvl4pPr marL="1600200" indent="-228600" eaLnBrk="0" hangingPunct="0">
              <a:spcBef>
                <a:spcPts val="375"/>
              </a:spcBef>
              <a:buClr>
                <a:srgbClr val="E66C7D"/>
              </a:buClr>
              <a:buSzPct val="80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4pPr>
            <a:lvl5pPr marL="2057400" indent="-228600" eaLnBrk="0" hangingPunct="0">
              <a:spcBef>
                <a:spcPts val="375"/>
              </a:spcBef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6C7D"/>
              </a:buClr>
              <a:buChar char="o"/>
              <a:defRPr sz="20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zh-TW" altLang="en-US" sz="3200" b="1" dirty="0">
                <a:solidFill>
                  <a:srgbClr val="195999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肆</a:t>
            </a:r>
            <a:r>
              <a:rPr lang="en-US" altLang="zh-TW" sz="3200" b="1" dirty="0">
                <a:solidFill>
                  <a:srgbClr val="1959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﹑</a:t>
            </a:r>
            <a:r>
              <a:rPr lang="zh-TW" altLang="en-US" sz="3200" b="1" dirty="0">
                <a:solidFill>
                  <a:srgbClr val="195999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實地查訪說明</a:t>
            </a:r>
          </a:p>
        </p:txBody>
      </p:sp>
      <p:sp>
        <p:nvSpPr>
          <p:cNvPr id="17" name="矩形: 圓角 16">
            <a:extLst>
              <a:ext uri="{FF2B5EF4-FFF2-40B4-BE49-F238E27FC236}">
                <a16:creationId xmlns:a16="http://schemas.microsoft.com/office/drawing/2014/main" id="{C3774713-75FA-44B5-A9CB-1361F7C76762}"/>
              </a:ext>
            </a:extLst>
          </p:cNvPr>
          <p:cNvSpPr/>
          <p:nvPr/>
        </p:nvSpPr>
        <p:spPr>
          <a:xfrm>
            <a:off x="452436" y="966863"/>
            <a:ext cx="2416046" cy="601692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>
                <a:latin typeface="+mj-ea"/>
                <a:ea typeface="+mj-ea"/>
              </a:rPr>
              <a:t>實地查訪</a:t>
            </a:r>
            <a:r>
              <a:rPr lang="en-US" altLang="zh-TW" sz="2800" dirty="0">
                <a:latin typeface="+mj-ea"/>
                <a:ea typeface="+mj-ea"/>
              </a:rPr>
              <a:t>(1/2)</a:t>
            </a:r>
            <a:endParaRPr lang="zh-TW" altLang="en-US" sz="2800" dirty="0">
              <a:latin typeface="+mj-ea"/>
              <a:ea typeface="+mj-ea"/>
            </a:endParaRPr>
          </a:p>
        </p:txBody>
      </p:sp>
      <p:graphicFrame>
        <p:nvGraphicFramePr>
          <p:cNvPr id="13" name="Group 88">
            <a:extLst>
              <a:ext uri="{FF2B5EF4-FFF2-40B4-BE49-F238E27FC236}">
                <a16:creationId xmlns:a16="http://schemas.microsoft.com/office/drawing/2014/main" id="{0918BA56-E7A3-4630-B630-62900BD0559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5488745"/>
              </p:ext>
            </p:extLst>
          </p:nvPr>
        </p:nvGraphicFramePr>
        <p:xfrm>
          <a:off x="4059871" y="1274890"/>
          <a:ext cx="5430204" cy="4386187"/>
        </p:xfrm>
        <a:graphic>
          <a:graphicData uri="http://schemas.openxmlformats.org/drawingml/2006/table">
            <a:tbl>
              <a:tblPr/>
              <a:tblGrid>
                <a:gridCol w="2949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6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71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79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議程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時間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人員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130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會前會議</a:t>
                      </a:r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委員內部會議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分鐘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委員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6987961"/>
                  </a:ext>
                </a:extLst>
              </a:tr>
              <a:tr h="63832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u="none" strike="noStrike" kern="1200" baseline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計畫進度說明</a:t>
                      </a:r>
                      <a:r>
                        <a:rPr lang="en-US" altLang="zh-TW" sz="1600" b="1" u="none" strike="noStrike" kern="1200" baseline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600" b="1" u="none" strike="noStrike" kern="1200" baseline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廠商簡報</a:t>
                      </a:r>
                      <a:endParaRPr lang="zh-TW" altLang="en-US" sz="1600" b="1" i="0" u="none" strike="noStrike" kern="1200" baseline="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分鐘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廠商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016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u="none" strike="noStrike" kern="1200" baseline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Q&amp;A</a:t>
                      </a:r>
                      <a:r>
                        <a:rPr lang="zh-TW" altLang="en-US" sz="1600" b="1" u="none" strike="noStrike" kern="1200" baseline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交流	</a:t>
                      </a:r>
                      <a:endParaRPr lang="zh-TW" altLang="en-US" sz="1600" b="1" i="0" u="none" strike="noStrike" kern="1200" baseline="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30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分鐘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委員</a:t>
                      </a: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kumimoji="1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廠商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1391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i="0" u="none" strike="noStrike" kern="1200" baseline="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參觀產線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30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分鐘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委員</a:t>
                      </a: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kumimoji="1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廠商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8898188"/>
                  </a:ext>
                </a:extLst>
              </a:tr>
              <a:tr h="758413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委員查訪紀錄表撰寫</a:t>
                      </a:r>
                      <a:endParaRPr lang="en-US" altLang="zh-TW" sz="1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含審查委員討論</a:t>
                      </a:r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廠商請迴避</a:t>
                      </a:r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分鐘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委員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2121041"/>
                  </a:ext>
                </a:extLst>
              </a:tr>
              <a:tr h="62865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查證決議與意見交流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分鐘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委員</a:t>
                      </a: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kumimoji="1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廠商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2951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926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公正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公正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公正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50945</TotalTime>
  <Words>2720</Words>
  <Application>Microsoft Office PowerPoint</Application>
  <PresentationFormat>A4 紙張 (210x297 公釐)</PresentationFormat>
  <Paragraphs>332</Paragraphs>
  <Slides>21</Slides>
  <Notes>8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21</vt:i4>
      </vt:variant>
    </vt:vector>
  </HeadingPairs>
  <TitlesOfParts>
    <vt:vector size="30" baseType="lpstr">
      <vt:lpstr>Helvetica Neue</vt:lpstr>
      <vt:lpstr>細明體</vt:lpstr>
      <vt:lpstr>微軟正黑體</vt:lpstr>
      <vt:lpstr>標楷體</vt:lpstr>
      <vt:lpstr>Arial</vt:lpstr>
      <vt:lpstr>Times New Roman</vt:lpstr>
      <vt:lpstr>Wingdings</vt:lpstr>
      <vt:lpstr>Wingdings 2</vt:lpstr>
      <vt:lpstr>公正</vt:lpstr>
      <vt:lpstr>PowerPoint 簡報</vt:lpstr>
      <vt:lpstr>簡報大綱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工業局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idb</dc:creator>
  <cp:lastModifiedBy>03458陳品妤</cp:lastModifiedBy>
  <cp:revision>4320</cp:revision>
  <cp:lastPrinted>2021-08-10T03:48:20Z</cp:lastPrinted>
  <dcterms:created xsi:type="dcterms:W3CDTF">2002-02-19T05:43:25Z</dcterms:created>
  <dcterms:modified xsi:type="dcterms:W3CDTF">2024-09-09T12:57:35Z</dcterms:modified>
</cp:coreProperties>
</file>